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embeddedFontLst>
    <p:embeddedFont>
      <p:font typeface="Garamond" panose="02020404030301010803" pitchFamily="18"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jzsFKFrVRLxQ3QPtSGmcW3/BqOE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A3CDED-0D76-4610-8B39-3FC8E6001ABF}">
  <a:tblStyle styleId="{5CA3CDED-0D76-4610-8B39-3FC8E6001ABF}"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FEF"/>
          </a:solidFill>
        </a:fill>
      </a:tcStyle>
    </a:wholeTbl>
    <a:band1H>
      <a:tcTxStyle/>
      <a:tcStyle>
        <a:tcBdr/>
        <a:fill>
          <a:solidFill>
            <a:srgbClr val="CADDDD"/>
          </a:solidFill>
        </a:fill>
      </a:tcStyle>
    </a:band1H>
    <a:band2H>
      <a:tcTxStyle/>
      <a:tcStyle>
        <a:tcBdr/>
      </a:tcStyle>
    </a:band2H>
    <a:band1V>
      <a:tcTxStyle/>
      <a:tcStyle>
        <a:tcBdr/>
        <a:fill>
          <a:solidFill>
            <a:srgbClr val="CADDDD"/>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1380" y="9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mailto:wellness@dhrm.virginia.gov"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
        <p:nvSpPr>
          <p:cNvPr id="98" name="Google Shape;9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9" name="Google Shape;9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Welcome to the CommonHealth Agency Coordinator Training and thank you for your interest in making the CommonHealth Wellness Program available to all of the employees of your agency. We appreciate your time and commitment.   </a:t>
            </a:r>
            <a:endParaRPr dirty="0"/>
          </a:p>
        </p:txBody>
      </p:sp>
      <p:pic>
        <p:nvPicPr>
          <p:cNvPr id="100" name="Google Shape;100;p1:notes"/>
          <p:cNvPicPr preferRelativeResize="0"/>
          <p:nvPr/>
        </p:nvPicPr>
        <p:blipFill rotWithShape="1">
          <a:blip r:embed="rId3">
            <a:alphaModFix/>
          </a:blip>
          <a:srcRect/>
          <a:stretch/>
        </p:blipFill>
        <p:spPr>
          <a:xfrm>
            <a:off x="5334000" y="3581400"/>
            <a:ext cx="304800" cy="304800"/>
          </a:xfrm>
          <a:prstGeom prst="rect">
            <a:avLst/>
          </a:prstGeom>
          <a:noFill/>
          <a:ln>
            <a:noFill/>
          </a:ln>
        </p:spPr>
      </p:pic>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6" name="Google Shape;176;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t>In addition, many agency coordinators find it helpful to have an advisory committee to help share the load. Advisory committees are not required, but are helpful.  They are particularly helpful in larger agencies or those with multiple sites ( like health districts, colleges and universities, VDOT residencies etc.).  Among other things, advisory committee members can assist with program promotion, scheduling, reserving space.  When setting up a committee look for VOLUNTEERS who are enthusiastic and helpful.  You also want a committee with diverse skills and to have representatives from various departments and/or locations. The size of the committee would depend on the size of the agency but in general should be between 3 ( smaller agencies) and 8 (larger agencies).  If you have a very small agency an advisory committee may not be necessary.  </a:t>
            </a:r>
            <a:endParaRPr/>
          </a:p>
          <a:p>
            <a:pPr marL="0" marR="0" lvl="0" indent="0" algn="l" rtl="0">
              <a:lnSpc>
                <a:spcPct val="100000"/>
              </a:lnSpc>
              <a:spcBef>
                <a:spcPts val="0"/>
              </a:spcBef>
              <a:spcAft>
                <a:spcPts val="0"/>
              </a:spcAft>
              <a:buClr>
                <a:schemeClr val="dk1"/>
              </a:buClr>
              <a:buSzPts val="1200"/>
              <a:buFont typeface="Arial"/>
              <a:buNone/>
            </a:pPr>
            <a:r>
              <a:rPr lang="en-US"/>
              <a:t>Your regional Wellness Consultant will assist you in providing a “job description” for advisory committee members - this helps ensure that your committee members are truly helpful.</a:t>
            </a:r>
            <a:endParaRPr/>
          </a:p>
          <a:p>
            <a:pPr marL="0" lvl="0" indent="0" algn="l" rtl="0">
              <a:spcBef>
                <a:spcPts val="360"/>
              </a:spcBef>
              <a:spcAft>
                <a:spcPts val="0"/>
              </a:spcAft>
              <a:buNone/>
            </a:pPr>
            <a:endParaRPr/>
          </a:p>
        </p:txBody>
      </p:sp>
      <p:sp>
        <p:nvSpPr>
          <p:cNvPr id="177" name="Google Shape;177;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
        <p:nvSpPr>
          <p:cNvPr id="184" name="Google Shape;18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5" name="Google Shape;185;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00"/>
              <a:t>After building a strong foundation of management support you are ready to roll!  Next, we will cover the “nuts  and bolts” of your responsibilities as an agency CommonHealth coordinator.</a:t>
            </a:r>
            <a:endParaRPr/>
          </a:p>
          <a:p>
            <a:pPr marL="0" lvl="0" indent="0" algn="l" rtl="0">
              <a:spcBef>
                <a:spcPts val="300"/>
              </a:spcBef>
              <a:spcAft>
                <a:spcPts val="0"/>
              </a:spcAft>
              <a:buNone/>
            </a:pPr>
            <a:endParaRPr sz="1000"/>
          </a:p>
          <a:p>
            <a:pPr marL="0" lvl="0" indent="0" algn="l" rtl="0">
              <a:spcBef>
                <a:spcPts val="300"/>
              </a:spcBef>
              <a:spcAft>
                <a:spcPts val="0"/>
              </a:spcAft>
              <a:buNone/>
            </a:pPr>
            <a:r>
              <a:rPr lang="en-US" sz="1000"/>
              <a:t>Our goal is to make providing CommonHealth  straightforward and as simple as possible for you, the coordinators.  As we review the responsibilities, please keep in mind that CommonHealth remains flexible to be able to meet  each agency’s needs.</a:t>
            </a:r>
            <a:endParaRPr/>
          </a:p>
          <a:p>
            <a:pPr marL="0" lvl="0" indent="0" algn="l" rtl="0">
              <a:spcBef>
                <a:spcPts val="300"/>
              </a:spcBef>
              <a:spcAft>
                <a:spcPts val="0"/>
              </a:spcAft>
              <a:buNone/>
            </a:pPr>
            <a:endParaRPr sz="1000"/>
          </a:p>
          <a:p>
            <a:pPr marL="0" lvl="0" indent="0" algn="l" rtl="0">
              <a:spcBef>
                <a:spcPts val="300"/>
              </a:spcBef>
              <a:spcAft>
                <a:spcPts val="0"/>
              </a:spcAft>
              <a:buNone/>
            </a:pPr>
            <a:r>
              <a:rPr lang="en-US" sz="1000"/>
              <a:t>As the coordinator, your core responsibility is to schedule the CH educational programs and challenges with your Regional Wellness Consultant - ideally at least two times per year..</a:t>
            </a:r>
            <a:endParaRPr/>
          </a:p>
          <a:p>
            <a:pPr marL="0" lvl="0" indent="0" algn="l" rtl="0">
              <a:spcBef>
                <a:spcPts val="300"/>
              </a:spcBef>
              <a:spcAft>
                <a:spcPts val="0"/>
              </a:spcAft>
              <a:buNone/>
            </a:pPr>
            <a:endParaRPr sz="1000"/>
          </a:p>
          <a:p>
            <a:pPr marL="0" lvl="0" indent="0" algn="l" rtl="0">
              <a:spcBef>
                <a:spcPts val="300"/>
              </a:spcBef>
              <a:spcAft>
                <a:spcPts val="0"/>
              </a:spcAft>
              <a:buNone/>
            </a:pPr>
            <a:r>
              <a:rPr lang="en-US" sz="1000"/>
              <a:t> We will help you promote the programs with materials like flyers, email messages and anything else you need to get the word out to increase participation. </a:t>
            </a:r>
            <a:endParaRPr sz="1000"/>
          </a:p>
          <a:p>
            <a:pPr marL="0" lvl="0" indent="0" algn="l" rtl="0">
              <a:spcBef>
                <a:spcPts val="300"/>
              </a:spcBef>
              <a:spcAft>
                <a:spcPts val="0"/>
              </a:spcAft>
              <a:buNone/>
            </a:pPr>
            <a:endParaRPr sz="1000"/>
          </a:p>
          <a:p>
            <a:pPr marL="0" lvl="0" indent="0" algn="l" rtl="0">
              <a:spcBef>
                <a:spcPts val="300"/>
              </a:spcBef>
              <a:spcAft>
                <a:spcPts val="0"/>
              </a:spcAft>
              <a:buNone/>
            </a:pPr>
            <a:r>
              <a:rPr lang="en-US" sz="1000"/>
              <a:t>In addition to planning programs, we ask you to distribute our email communications to all employees at your location.  This includes our weekly wellnotes and other special communications as they arise (not frequent).</a:t>
            </a:r>
            <a:endParaRPr sz="1000"/>
          </a:p>
          <a:p>
            <a:pPr marL="0" lvl="0" indent="0" algn="l" rtl="0">
              <a:spcBef>
                <a:spcPts val="300"/>
              </a:spcBef>
              <a:spcAft>
                <a:spcPts val="0"/>
              </a:spcAft>
              <a:buNone/>
            </a:pPr>
            <a:r>
              <a:rPr lang="en-US" sz="1000"/>
              <a:t>  </a:t>
            </a:r>
            <a:endParaRPr/>
          </a:p>
          <a:p>
            <a:pPr marL="0" lvl="0" indent="0" algn="l" rtl="0">
              <a:spcBef>
                <a:spcPts val="300"/>
              </a:spcBef>
              <a:spcAft>
                <a:spcPts val="0"/>
              </a:spcAft>
              <a:buNone/>
            </a:pPr>
            <a:endParaRPr/>
          </a:p>
          <a:p>
            <a:pPr marL="0" lvl="0" indent="0" algn="l" rtl="0">
              <a:spcBef>
                <a:spcPts val="300"/>
              </a:spcBef>
              <a:spcAft>
                <a:spcPts val="0"/>
              </a:spcAft>
              <a:buNone/>
            </a:pPr>
            <a:endParaRPr sz="1000"/>
          </a:p>
          <a:p>
            <a:pPr marL="0" lvl="0" indent="0" algn="l" rtl="0">
              <a:spcBef>
                <a:spcPts val="300"/>
              </a:spcBef>
              <a:spcAft>
                <a:spcPts val="0"/>
              </a:spcAft>
              <a:buNone/>
            </a:pPr>
            <a:endParaRPr sz="10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
        <p:nvSpPr>
          <p:cNvPr id="192" name="Google Shape;192;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3" name="Google Shape;193;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 I just mentioned, as an agency coordinator one of your most significant contributions will be to  work with the  CommonHealth staff to schedule 2 health campaigns at your agency each year.  These campaigns are created by the CommonHealth staff and new topics are introduced on a regular schedule.    This slide shows ust a few of our recent program topics. </a:t>
            </a:r>
            <a:endParaRPr/>
          </a:p>
          <a:p>
            <a:pPr marL="0" lvl="0" indent="0" algn="l" rtl="0">
              <a:spcBef>
                <a:spcPts val="360"/>
              </a:spcBef>
              <a:spcAft>
                <a:spcPts val="0"/>
              </a:spcAft>
              <a:buNone/>
            </a:pPr>
            <a:r>
              <a:rPr lang="en-US"/>
              <a:t>In addition to CommonHealth’s campaign menu, your regional Coordinator may be available to assist in providing information on topics of specific interest to your agency.  </a:t>
            </a:r>
            <a:endParaRPr/>
          </a:p>
          <a:p>
            <a:pPr marL="0" lvl="0" indent="0" algn="l" rtl="0">
              <a:spcBef>
                <a:spcPts val="36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8" name="Google Shape;208;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9999"/>
              </a:buClr>
              <a:buSzPts val="1170"/>
              <a:buFont typeface="Noto Sans Symbols"/>
              <a:buChar char="■"/>
            </a:pPr>
            <a:r>
              <a:rPr lang="en-US" sz="1800" b="0" i="0" u="none" strike="noStrike" cap="none">
                <a:solidFill>
                  <a:srgbClr val="000000"/>
                </a:solidFill>
                <a:latin typeface="Arial"/>
                <a:ea typeface="Arial"/>
                <a:cs typeface="Arial"/>
                <a:sym typeface="Arial"/>
              </a:rPr>
              <a:t>Staff meetings and special events are a perfect </a:t>
            </a:r>
            <a:r>
              <a:rPr lang="en-US" sz="1800">
                <a:solidFill>
                  <a:srgbClr val="000000"/>
                </a:solidFill>
              </a:rPr>
              <a:t>time</a:t>
            </a:r>
            <a:r>
              <a:rPr lang="en-US" sz="1800" b="0" i="0" u="none" strike="noStrike" cap="none">
                <a:solidFill>
                  <a:srgbClr val="000000"/>
                </a:solidFill>
                <a:latin typeface="Arial"/>
                <a:ea typeface="Arial"/>
                <a:cs typeface="Arial"/>
                <a:sym typeface="Arial"/>
              </a:rPr>
              <a:t> to offer the CommonHealth program to your employees</a:t>
            </a:r>
            <a:r>
              <a:rPr lang="en-US" sz="1800">
                <a:solidFill>
                  <a:srgbClr val="000000"/>
                </a:solidFill>
              </a:rPr>
              <a:t> - It’s efficient and usually everyone can participate easily</a:t>
            </a:r>
            <a:r>
              <a:rPr lang="en-US" sz="1800" b="0" i="0" u="none" strike="noStrike" cap="none">
                <a:solidFill>
                  <a:srgbClr val="000000"/>
                </a:solidFill>
                <a:latin typeface="Arial"/>
                <a:ea typeface="Arial"/>
                <a:cs typeface="Arial"/>
                <a:sym typeface="Arial"/>
              </a:rPr>
              <a:t>.  Simply invite your Regional Coordinator to attend your meeting and you can determine how long their presentation should last.  </a:t>
            </a:r>
            <a:r>
              <a:rPr lang="en-US" sz="1800">
                <a:solidFill>
                  <a:srgbClr val="000000"/>
                </a:solidFill>
              </a:rPr>
              <a:t>CommonHealth</a:t>
            </a:r>
            <a:r>
              <a:rPr lang="en-US" sz="1800" b="0" i="0" u="none" strike="noStrike" cap="none">
                <a:solidFill>
                  <a:srgbClr val="000000"/>
                </a:solidFill>
                <a:latin typeface="Arial"/>
                <a:ea typeface="Arial"/>
                <a:cs typeface="Arial"/>
                <a:sym typeface="Arial"/>
              </a:rPr>
              <a:t> is</a:t>
            </a:r>
            <a:r>
              <a:rPr lang="en-US" sz="1800">
                <a:solidFill>
                  <a:srgbClr val="000000"/>
                </a:solidFill>
              </a:rPr>
              <a:t> flexible and want to meet your agencies needs as best we can</a:t>
            </a:r>
            <a:r>
              <a:rPr lang="en-US" sz="1800" b="0" i="0" u="none" strike="noStrike" cap="none">
                <a:solidFill>
                  <a:srgbClr val="000000"/>
                </a:solidFill>
                <a:latin typeface="Arial"/>
                <a:ea typeface="Arial"/>
                <a:cs typeface="Arial"/>
                <a:sym typeface="Arial"/>
              </a:rPr>
              <a:t>.</a:t>
            </a:r>
            <a:endParaRPr/>
          </a:p>
          <a:p>
            <a:pPr marL="342900" marR="0" lvl="0" indent="-342900" algn="l" rtl="0">
              <a:lnSpc>
                <a:spcPct val="100000"/>
              </a:lnSpc>
              <a:spcBef>
                <a:spcPts val="360"/>
              </a:spcBef>
              <a:spcAft>
                <a:spcPts val="0"/>
              </a:spcAft>
              <a:buClr>
                <a:srgbClr val="009999"/>
              </a:buClr>
              <a:buSzPts val="1170"/>
              <a:buFont typeface="Noto Sans Symbols"/>
              <a:buChar char="■"/>
            </a:pPr>
            <a:endParaRPr/>
          </a:p>
          <a:p>
            <a:pPr marL="0" lvl="0" indent="0" algn="l" rtl="0">
              <a:spcBef>
                <a:spcPts val="360"/>
              </a:spcBef>
              <a:spcAft>
                <a:spcPts val="0"/>
              </a:spcAft>
              <a:buNone/>
            </a:pPr>
            <a:endParaRPr/>
          </a:p>
        </p:txBody>
      </p:sp>
      <p:sp>
        <p:nvSpPr>
          <p:cNvPr id="209" name="Google Shape;209;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
        <p:nvSpPr>
          <p:cNvPr id="215" name="Google Shape;21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6" name="Google Shape;216;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en-US"/>
              <a:t>We understand that no 2 agencies are exactly alike, and one size doesn’t always fit all.  For this reason, programs may be delivered in a variety of formats to meet your needs.  Based on your what will work best for your agency, you can select the program  delivery methods.  Just schedule with your regional Wellness Consultant.</a:t>
            </a:r>
            <a:endParaRPr sz="1400"/>
          </a:p>
          <a:p>
            <a:pPr marL="0" lvl="0" indent="0" algn="l" rtl="0">
              <a:lnSpc>
                <a:spcPct val="80000"/>
              </a:lnSpc>
              <a:spcBef>
                <a:spcPts val="300"/>
              </a:spcBef>
              <a:spcAft>
                <a:spcPts val="0"/>
              </a:spcAft>
              <a:buNone/>
            </a:pPr>
            <a:endParaRPr/>
          </a:p>
          <a:p>
            <a:pPr marL="0" lvl="0" indent="0" algn="l" rtl="0">
              <a:lnSpc>
                <a:spcPct val="80000"/>
              </a:lnSpc>
              <a:spcBef>
                <a:spcPts val="300"/>
              </a:spcBef>
              <a:spcAft>
                <a:spcPts val="0"/>
              </a:spcAft>
              <a:buNone/>
            </a:pPr>
            <a:r>
              <a:rPr lang="en-US" b="1"/>
              <a:t>Traditional presentations</a:t>
            </a:r>
            <a:r>
              <a:rPr lang="en-US"/>
              <a:t> can be delivered in 15 to 45 minutes.  These may include powerpoint presentations, group activities and discussion.  </a:t>
            </a:r>
            <a:endParaRPr sz="1400"/>
          </a:p>
          <a:p>
            <a:pPr marL="0" lvl="0" indent="0" algn="l" rtl="0">
              <a:lnSpc>
                <a:spcPct val="80000"/>
              </a:lnSpc>
              <a:spcBef>
                <a:spcPts val="300"/>
              </a:spcBef>
              <a:spcAft>
                <a:spcPts val="0"/>
              </a:spcAft>
              <a:buNone/>
            </a:pPr>
            <a:endParaRPr/>
          </a:p>
          <a:p>
            <a:pPr marL="0" lvl="0" indent="0" algn="l" rtl="0">
              <a:lnSpc>
                <a:spcPct val="80000"/>
              </a:lnSpc>
              <a:spcBef>
                <a:spcPts val="300"/>
              </a:spcBef>
              <a:spcAft>
                <a:spcPts val="0"/>
              </a:spcAft>
              <a:buNone/>
            </a:pPr>
            <a:r>
              <a:rPr lang="en-US" b="1"/>
              <a:t>Learning Stations</a:t>
            </a:r>
            <a:r>
              <a:rPr lang="en-US"/>
              <a:t> are visual displays set in high traffic areas like lobbies,  break rooms or cafeterias.  Your regional coordinator will provide quick tips and information to interested employees as they stop byt the display.  Learning stations work well during special events like employee appreciation luncheons, benefits Fairs and health screenings.  </a:t>
            </a:r>
            <a:endParaRPr sz="1000"/>
          </a:p>
          <a:p>
            <a:pPr marL="0" lvl="0" indent="0" algn="l" rtl="0">
              <a:lnSpc>
                <a:spcPct val="80000"/>
              </a:lnSpc>
              <a:spcBef>
                <a:spcPts val="300"/>
              </a:spcBef>
              <a:spcAft>
                <a:spcPts val="0"/>
              </a:spcAft>
              <a:buNone/>
            </a:pPr>
            <a:endParaRPr/>
          </a:p>
          <a:p>
            <a:pPr marL="0" lvl="0" indent="0" algn="l" rtl="0">
              <a:lnSpc>
                <a:spcPct val="80000"/>
              </a:lnSpc>
              <a:spcBef>
                <a:spcPts val="300"/>
              </a:spcBef>
              <a:spcAft>
                <a:spcPts val="0"/>
              </a:spcAft>
              <a:buNone/>
            </a:pPr>
            <a:r>
              <a:rPr lang="en-US" sz="1100"/>
              <a:t>All CommonHealth programs are available virtually as well</a:t>
            </a:r>
            <a:r>
              <a:rPr lang="en-US" sz="1100" b="1"/>
              <a:t>.</a:t>
            </a:r>
            <a:r>
              <a:rPr lang="en-US" sz="1100"/>
              <a:t>  </a:t>
            </a:r>
            <a:endParaRPr sz="1100"/>
          </a:p>
          <a:p>
            <a:pPr marL="0" lvl="0" indent="0" algn="l" rtl="0">
              <a:lnSpc>
                <a:spcPct val="80000"/>
              </a:lnSpc>
              <a:spcBef>
                <a:spcPts val="300"/>
              </a:spcBef>
              <a:spcAft>
                <a:spcPts val="0"/>
              </a:spcAft>
              <a:buNone/>
            </a:pPr>
            <a:r>
              <a:rPr lang="en-US" sz="1000"/>
              <a:t>We hope with the variety of program formats,  you will find it easy to schedule CommonHealth activities..  </a:t>
            </a:r>
            <a:endParaRPr/>
          </a:p>
          <a:p>
            <a:pPr marL="0" lvl="0" indent="0" algn="l" rtl="0">
              <a:lnSpc>
                <a:spcPct val="80000"/>
              </a:lnSpc>
              <a:spcBef>
                <a:spcPts val="300"/>
              </a:spcBef>
              <a:spcAft>
                <a:spcPts val="0"/>
              </a:spcAft>
              <a:buNone/>
            </a:pPr>
            <a:endParaRPr sz="1000"/>
          </a:p>
          <a:p>
            <a:pPr marL="0" lvl="0" indent="0" algn="l" rtl="0">
              <a:lnSpc>
                <a:spcPct val="80000"/>
              </a:lnSpc>
              <a:spcBef>
                <a:spcPts val="300"/>
              </a:spcBef>
              <a:spcAft>
                <a:spcPts val="0"/>
              </a:spcAft>
              <a:buNone/>
            </a:pPr>
            <a:endParaRPr sz="1000"/>
          </a:p>
          <a:p>
            <a:pPr marL="0" lvl="0" indent="0" algn="l" rtl="0">
              <a:lnSpc>
                <a:spcPct val="80000"/>
              </a:lnSpc>
              <a:spcBef>
                <a:spcPts val="300"/>
              </a:spcBef>
              <a:spcAft>
                <a:spcPts val="0"/>
              </a:spcAft>
              <a:buNone/>
            </a:pPr>
            <a:endParaRPr sz="10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872328a005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872328a005_2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8" name="Google Shape;228;g872328a005_2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6" name="Google Shape;236;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want to celebrate those who live well and inspire others to do the same. Each year, we select the best of the best and name them as our “Wellness Champions.” While nominations can be made year round, the process is promoted in May, National Employee Health and Fitness Month. When it wraps up, the applications are reviewed and considered by the CommonHealth team. </a:t>
            </a:r>
            <a:r>
              <a:rPr lang="en-US" sz="1200">
                <a:solidFill>
                  <a:schemeClr val="dk1"/>
                </a:solidFill>
                <a:latin typeface="Calibri"/>
                <a:ea typeface="Calibri"/>
                <a:cs typeface="Calibri"/>
                <a:sym typeface="Calibri"/>
              </a:rPr>
              <a:t>Up to five employees are selected each year and their stories are highlighted in CommonHealth publications. Individuals selected for the award receive a gift bag from CommonHealth for serving as an inspirational role model and a framed certificate signed by the Governor of Virginia. </a:t>
            </a:r>
            <a:endParaRPr/>
          </a:p>
          <a:p>
            <a:pPr marL="0" lvl="0" indent="0" algn="l" rtl="0">
              <a:spcBef>
                <a:spcPts val="360"/>
              </a:spcBef>
              <a:spcAft>
                <a:spcPts val="0"/>
              </a:spcAft>
              <a:buNone/>
            </a:pPr>
            <a:endParaRPr sz="1200">
              <a:solidFill>
                <a:schemeClr val="dk1"/>
              </a:solidFill>
              <a:latin typeface="Calibri"/>
              <a:ea typeface="Calibri"/>
              <a:cs typeface="Calibri"/>
              <a:sym typeface="Calibri"/>
            </a:endParaRPr>
          </a:p>
          <a:p>
            <a:pPr marL="0" lvl="0" indent="0" algn="l" rtl="0">
              <a:spcBef>
                <a:spcPts val="360"/>
              </a:spcBef>
              <a:spcAft>
                <a:spcPts val="0"/>
              </a:spcAft>
              <a:buNone/>
            </a:pPr>
            <a:r>
              <a:rPr lang="en-US" sz="1200">
                <a:solidFill>
                  <a:schemeClr val="dk1"/>
                </a:solidFill>
                <a:latin typeface="Calibri"/>
                <a:ea typeface="Calibri"/>
                <a:cs typeface="Calibri"/>
                <a:sym typeface="Calibri"/>
              </a:rPr>
              <a:t>Any state employee can submit a nomination of another state employee. Spread the word and recognize the good!</a:t>
            </a:r>
            <a:endParaRPr sz="1200">
              <a:solidFill>
                <a:schemeClr val="dk1"/>
              </a:solidFill>
              <a:latin typeface="Calibri"/>
              <a:ea typeface="Calibri"/>
              <a:cs typeface="Calibri"/>
              <a:sym typeface="Calibri"/>
            </a:endParaRPr>
          </a:p>
          <a:p>
            <a:pPr marL="0" lvl="0" indent="0" algn="l" rtl="0">
              <a:spcBef>
                <a:spcPts val="360"/>
              </a:spcBef>
              <a:spcAft>
                <a:spcPts val="0"/>
              </a:spcAft>
              <a:buNone/>
            </a:pPr>
            <a:endParaRPr/>
          </a:p>
        </p:txBody>
      </p:sp>
      <p:sp>
        <p:nvSpPr>
          <p:cNvPr id="237" name="Google Shape;237;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3" name="Google Shape;243;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Keep it fun and simple. </a:t>
            </a:r>
            <a:endParaRPr/>
          </a:p>
        </p:txBody>
      </p:sp>
      <p:sp>
        <p:nvSpPr>
          <p:cNvPr id="244" name="Google Shape;244;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
        <p:nvSpPr>
          <p:cNvPr id="253" name="Google Shape;253;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4" name="Google Shape;254;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Are you excited?  We hope so!  </a:t>
            </a:r>
            <a:endParaRPr/>
          </a:p>
          <a:p>
            <a:pPr marL="0" lvl="0" indent="0" algn="l" rtl="0">
              <a:spcBef>
                <a:spcPts val="360"/>
              </a:spcBef>
              <a:spcAft>
                <a:spcPts val="0"/>
              </a:spcAft>
              <a:buNone/>
            </a:pPr>
            <a:endParaRPr/>
          </a:p>
          <a:p>
            <a:pPr marL="0" lvl="0" indent="0" algn="l" rtl="0">
              <a:spcBef>
                <a:spcPts val="360"/>
              </a:spcBef>
              <a:spcAft>
                <a:spcPts val="0"/>
              </a:spcAft>
              <a:buNone/>
            </a:pPr>
            <a:r>
              <a:rPr lang="en-US"/>
              <a:t>Your next step is to contact your Wellness Consultant.  To find out who this is please visit the website.  From the home page it will only take 2 clicks –  Wellness Consultants are listed geographically by the cities/counties they serve. </a:t>
            </a:r>
            <a:endParaRPr/>
          </a:p>
          <a:p>
            <a:pPr marL="0" lvl="0" indent="0" algn="l" rtl="0">
              <a:spcBef>
                <a:spcPts val="360"/>
              </a:spcBef>
              <a:spcAft>
                <a:spcPts val="0"/>
              </a:spcAft>
              <a:buNone/>
            </a:pPr>
            <a:endParaRPr/>
          </a:p>
          <a:p>
            <a:pPr marL="0" lvl="0" indent="0" algn="l" rtl="0">
              <a:spcBef>
                <a:spcPts val="360"/>
              </a:spcBef>
              <a:spcAft>
                <a:spcPts val="0"/>
              </a:spcAft>
              <a:buNone/>
            </a:pPr>
            <a:r>
              <a:rPr lang="en-US"/>
              <a:t>Please contact them by email or phone and you will be on your way!</a:t>
            </a:r>
            <a:endParaRPr/>
          </a:p>
          <a:p>
            <a:pPr marL="0" lvl="0" indent="0" algn="l" rtl="0">
              <a:spcBef>
                <a:spcPts val="360"/>
              </a:spcBef>
              <a:spcAft>
                <a:spcPts val="0"/>
              </a:spcAft>
              <a:buNone/>
            </a:pPr>
            <a:endParaRPr/>
          </a:p>
          <a:p>
            <a:pPr marL="0" lvl="0" indent="0" algn="l" rtl="0">
              <a:spcBef>
                <a:spcPts val="360"/>
              </a:spcBef>
              <a:spcAft>
                <a:spcPts val="0"/>
              </a:spcAft>
              <a:buNone/>
            </a:pPr>
            <a:r>
              <a:rPr lang="en-US"/>
              <a:t>If you are not sure who your Wellness Consultant is please send us an email at </a:t>
            </a:r>
            <a:r>
              <a:rPr lang="en-US" u="sng">
                <a:solidFill>
                  <a:schemeClr val="hlink"/>
                </a:solidFill>
                <a:hlinkClick r:id="rId3"/>
              </a:rPr>
              <a:t>wellness@dhrm.virginia.gov</a:t>
            </a:r>
            <a:r>
              <a:rPr lang="en-US"/>
              <a:t> or contact any of the Wellness Consultants for assistance.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d9bd02c3dd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d9bd02c3dd_2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669925" lvl="1" indent="-325438">
              <a:spcBef>
                <a:spcPts val="520"/>
              </a:spcBef>
              <a:buSzPts val="1560"/>
              <a:buChar char="❑"/>
            </a:pPr>
            <a:r>
              <a:rPr lang="en-US" dirty="0" smtClean="0"/>
              <a:t>Offering a variety of health education topics that address leading health issues </a:t>
            </a:r>
          </a:p>
          <a:p>
            <a:pPr marL="669925" lvl="1" indent="-325438">
              <a:spcBef>
                <a:spcPts val="520"/>
              </a:spcBef>
              <a:buSzPts val="1560"/>
              <a:buChar char="❑"/>
            </a:pPr>
            <a:r>
              <a:rPr lang="en-US" dirty="0" smtClean="0"/>
              <a:t>Empowering employees to address lifestyle behaviors</a:t>
            </a:r>
            <a:endParaRPr lang="en-US" dirty="0"/>
          </a:p>
        </p:txBody>
      </p:sp>
      <p:sp>
        <p:nvSpPr>
          <p:cNvPr id="261" name="Google Shape;261;gd9bd02c3dd_2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
        <p:nvSpPr>
          <p:cNvPr id="110" name="Google Shape;11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1" name="Google Shape;11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goal of this training program is to give you tools and resources to help you to provide the CommonHealth Wellness benefit in a way that it is not only successful but also engaging for employees.  For many years CommonHealth has been helping employees to live healthier . With your assistance, we can reach the Commonwealth’s goal for Virginia’s employees to be the healthiest in the nation.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
        <p:nvSpPr>
          <p:cNvPr id="267" name="Google Shape;267;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8" name="Google Shape;268;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Thank you for your time and commitment to the Commonwealth.  The CommonHealth Team is looking forward to working with you to make Virginia’s Employees the healthiest in the nation!</a:t>
            </a:r>
            <a:endParaRPr/>
          </a:p>
          <a:p>
            <a:pPr marL="0" lvl="0" indent="0" algn="l" rtl="0">
              <a:spcBef>
                <a:spcPts val="360"/>
              </a:spcBef>
              <a:spcAft>
                <a:spcPts val="0"/>
              </a:spcAft>
              <a:buNone/>
            </a:pPr>
            <a:endParaRPr/>
          </a:p>
          <a:p>
            <a:pPr marL="0" lvl="0" indent="0" algn="l" rtl="0">
              <a:spcBef>
                <a:spcPts val="360"/>
              </a:spcBef>
              <a:spcAft>
                <a:spcPts val="0"/>
              </a:spcAft>
              <a:buNone/>
            </a:pPr>
            <a:r>
              <a:rPr lang="en-US"/>
              <a:t>If you have any questions, please contact anyone on the CommonHealth team. </a:t>
            </a:r>
            <a:endParaRPr/>
          </a:p>
          <a:p>
            <a:pPr marL="0" lvl="0" indent="0" algn="l" rtl="0">
              <a:spcBef>
                <a:spcPts val="360"/>
              </a:spcBef>
              <a:spcAft>
                <a:spcPts val="0"/>
              </a:spcAft>
              <a:buNone/>
            </a:pPr>
            <a:endParaRPr/>
          </a:p>
          <a:p>
            <a:pPr marL="0" lvl="0" indent="0" algn="l" rtl="0">
              <a:spcBef>
                <a:spcPts val="360"/>
              </a:spcBef>
              <a:spcAft>
                <a:spcPts val="0"/>
              </a:spcAft>
              <a:buNone/>
            </a:pPr>
            <a:r>
              <a:rPr lang="en-US"/>
              <a:t>We wish you success and good health!</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
        <p:nvSpPr>
          <p:cNvPr id="118" name="Google Shape;11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 achieve that goal we work together, with  agency administrators and wellness partners to create an environment that promotes and supports employees’ efforts to make healthier lifestyle choices.   By volunteering to coordinate  the CommonHealth Program at your agency you are bringing us closer to realizing these goals.  Thank you!</a:t>
            </a:r>
            <a:endParaRPr/>
          </a:p>
          <a:p>
            <a:pPr marL="0" lvl="0" indent="0" algn="l" rtl="0">
              <a:spcBef>
                <a:spcPts val="360"/>
              </a:spcBef>
              <a:spcAft>
                <a:spcPts val="0"/>
              </a:spcAft>
              <a:buNone/>
            </a:pPr>
            <a:endParaRPr/>
          </a:p>
          <a:p>
            <a:pPr marL="0" lvl="0" indent="0" algn="l" rtl="0">
              <a:spcBef>
                <a:spcPts val="360"/>
              </a:spcBef>
              <a:spcAft>
                <a:spcPts val="0"/>
              </a:spcAft>
              <a:buNone/>
            </a:pPr>
            <a:r>
              <a:rPr lang="en-US"/>
              <a:t>Now, let’s get down to some of the details that will help you succeed in your new role.</a:t>
            </a:r>
            <a:endParaRPr/>
          </a:p>
          <a:p>
            <a:pPr marL="0" lvl="0" indent="0" algn="l" rtl="0">
              <a:spcBef>
                <a:spcPts val="360"/>
              </a:spcBef>
              <a:spcAft>
                <a:spcPts val="0"/>
              </a:spcAft>
              <a:buNone/>
            </a:pPr>
            <a:endParaRPr/>
          </a:p>
          <a:p>
            <a:pPr marL="0" lvl="0" indent="0" algn="l" rtl="0">
              <a:spcBef>
                <a:spcPts val="360"/>
              </a:spcBef>
              <a:spcAft>
                <a:spcPts val="0"/>
              </a:spcAft>
              <a:buNone/>
            </a:pPr>
            <a:r>
              <a:rPr lang="en-US"/>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i="1"/>
              <a:t>Wellness programs are more popular than ever. They started out as perks for large companies and used to be called corporate fitness programs. Wellness programs are now regularly part of most employee benefits package and if you think about it, worksites have become (sort of) chronic disease prevention centers.</a:t>
            </a:r>
            <a:endParaRPr sz="1100" i="1"/>
          </a:p>
          <a:p>
            <a:pPr marL="0" lvl="0" indent="0" algn="l" rtl="0">
              <a:lnSpc>
                <a:spcPct val="115000"/>
              </a:lnSpc>
              <a:spcBef>
                <a:spcPts val="1200"/>
              </a:spcBef>
              <a:spcAft>
                <a:spcPts val="0"/>
              </a:spcAft>
              <a:buSzPts val="1100"/>
              <a:buNone/>
            </a:pPr>
            <a:r>
              <a:rPr lang="en-US" sz="1100" i="1"/>
              <a:t>Worksites are doing more to prevent, arrest, and even reverse lifestyle  diseases than any other group. Hospitals are great at treating disease and they are good at early detection of disease, but they don’t do much in the way of prevention. </a:t>
            </a:r>
            <a:r>
              <a:rPr lang="en-US" sz="1100" b="1" i="1"/>
              <a:t>The total reach and impact of worksite wellness programs dwarfs all other efforts to improve the health of adults. </a:t>
            </a:r>
            <a:r>
              <a:rPr lang="en-US" sz="1100" i="1"/>
              <a:t>. </a:t>
            </a:r>
            <a:r>
              <a:rPr lang="en-US" sz="1100" b="1" i="1"/>
              <a:t>And they do all this because employers enjoy the benefits that come from having a healthier workforce.</a:t>
            </a:r>
            <a:endParaRPr sz="1100" b="1" i="1"/>
          </a:p>
          <a:p>
            <a:pPr marL="0" lvl="0" indent="0" algn="l" rtl="0">
              <a:lnSpc>
                <a:spcPct val="115000"/>
              </a:lnSpc>
              <a:spcBef>
                <a:spcPts val="1200"/>
              </a:spcBef>
              <a:spcAft>
                <a:spcPts val="0"/>
              </a:spcAft>
              <a:buSzPts val="1100"/>
              <a:buNone/>
            </a:pPr>
            <a:r>
              <a:rPr lang="en-US" sz="1100" b="1" i="1"/>
              <a:t>Evidence Shows the Benefits of Wellness</a:t>
            </a:r>
            <a:endParaRPr sz="1100" b="1" i="1"/>
          </a:p>
          <a:p>
            <a:pPr marL="0" lvl="0" indent="0" algn="l" rtl="0">
              <a:lnSpc>
                <a:spcPct val="115000"/>
              </a:lnSpc>
              <a:spcBef>
                <a:spcPts val="1200"/>
              </a:spcBef>
              <a:spcAft>
                <a:spcPts val="0"/>
              </a:spcAft>
              <a:buSzPts val="1100"/>
              <a:buNone/>
            </a:pPr>
            <a:r>
              <a:rPr lang="en-US" sz="1100" i="1"/>
              <a:t>Think of the different benefits employers typically offer - retirement plans, healthcare, paid time off, or maternity leave. These are designed to help recruit and retain the best employees. Yet there are no published studies that show that these benefits have a  measurable effect on the ability to recruit or retain workers. We do them because we believe they are important.  These things are actually very hard to study and we sense that they make a difference in our ability to attract good workers. But, there is no science to back this up.</a:t>
            </a:r>
            <a:endParaRPr sz="1100" i="1"/>
          </a:p>
          <a:p>
            <a:pPr marL="0" lvl="0" indent="0" algn="l" rtl="0">
              <a:lnSpc>
                <a:spcPct val="115000"/>
              </a:lnSpc>
              <a:spcBef>
                <a:spcPts val="1200"/>
              </a:spcBef>
              <a:spcAft>
                <a:spcPts val="0"/>
              </a:spcAft>
              <a:buSzPts val="1100"/>
              <a:buNone/>
            </a:pPr>
            <a:r>
              <a:rPr lang="en-US" sz="1100" i="1"/>
              <a:t>However, unlike other employee benefits, wellness programs have been studied for decades. There are hundreds of rigorous scientific evaluations of the impact of wellness programs and we have an enormous amount of very solid data that show the benefits of having a wellness program. Such as;</a:t>
            </a:r>
            <a:endParaRPr sz="1100" i="1"/>
          </a:p>
          <a:p>
            <a:pPr marL="0" lvl="0" indent="0" algn="l" rtl="0">
              <a:lnSpc>
                <a:spcPct val="115000"/>
              </a:lnSpc>
              <a:spcBef>
                <a:spcPts val="1200"/>
              </a:spcBef>
              <a:spcAft>
                <a:spcPts val="0"/>
              </a:spcAft>
              <a:buSzPts val="1100"/>
              <a:buNone/>
            </a:pPr>
            <a:r>
              <a:rPr lang="en-US" sz="1100" i="1"/>
              <a:t>1) Wellness Programs Improve Employee Health Behaviors. Wellness programs are good at helping people adopt and maintain healthy behaviors.  This is perhaps the biggest benefit of having a wellness program. </a:t>
            </a:r>
            <a:r>
              <a:rPr lang="en-US" sz="1100" b="1" i="1">
                <a:latin typeface="Calibri"/>
                <a:ea typeface="Calibri"/>
                <a:cs typeface="Calibri"/>
                <a:sym typeface="Calibri"/>
              </a:rPr>
              <a:t>Healthy behaviors lead to lower health risks, and lower health risks lead to less chronic disease,and, with less chronic disease employees and employers have fewer health care costs.</a:t>
            </a:r>
            <a:r>
              <a:rPr lang="en-US" sz="1100" i="1">
                <a:latin typeface="Calibri"/>
                <a:ea typeface="Calibri"/>
                <a:cs typeface="Calibri"/>
                <a:sym typeface="Calibri"/>
              </a:rPr>
              <a:t> </a:t>
            </a:r>
            <a:r>
              <a:rPr lang="en-US" sz="1050">
                <a:solidFill>
                  <a:srgbClr val="656565"/>
                </a:solidFill>
                <a:latin typeface="Times New Roman"/>
                <a:ea typeface="Times New Roman"/>
                <a:cs typeface="Times New Roman"/>
                <a:sym typeface="Times New Roman"/>
              </a:rPr>
              <a:t> </a:t>
            </a:r>
            <a:endParaRPr sz="1100" b="1" i="1"/>
          </a:p>
          <a:p>
            <a:pPr marL="0" lvl="0" indent="0" algn="l" rtl="0">
              <a:lnSpc>
                <a:spcPct val="115000"/>
              </a:lnSpc>
              <a:spcBef>
                <a:spcPts val="1200"/>
              </a:spcBef>
              <a:spcAft>
                <a:spcPts val="0"/>
              </a:spcAft>
              <a:buClr>
                <a:schemeClr val="dk1"/>
              </a:buClr>
              <a:buSzPts val="1100"/>
              <a:buFont typeface="Arial"/>
              <a:buNone/>
            </a:pPr>
            <a:endParaRPr sz="1100" b="1" i="1"/>
          </a:p>
          <a:p>
            <a:pPr marL="0" lvl="0" indent="0" algn="l" rtl="0">
              <a:spcBef>
                <a:spcPts val="1200"/>
              </a:spcBef>
              <a:spcAft>
                <a:spcPts val="0"/>
              </a:spcAft>
              <a:buNone/>
            </a:pPr>
            <a:endParaRPr/>
          </a:p>
        </p:txBody>
      </p:sp>
      <p:sp>
        <p:nvSpPr>
          <p:cNvPr id="127" name="Google Shape;127;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9aeb61c92a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3" name="Google Shape;133;g9aeb61c92a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i="1"/>
              <a:t>Wellness programs are more popular than ever. They started out as perks for large companies and used to be called corporate fitness programs. Wellness programs are now regularly part of most employee benefits package and if you think about it, worksites have become (sort of) chronic disease prevention centers.</a:t>
            </a:r>
            <a:endParaRPr sz="1100" i="1"/>
          </a:p>
          <a:p>
            <a:pPr marL="0" lvl="0" indent="0" algn="l" rtl="0">
              <a:lnSpc>
                <a:spcPct val="115000"/>
              </a:lnSpc>
              <a:spcBef>
                <a:spcPts val="1200"/>
              </a:spcBef>
              <a:spcAft>
                <a:spcPts val="0"/>
              </a:spcAft>
              <a:buSzPts val="1100"/>
              <a:buNone/>
            </a:pPr>
            <a:r>
              <a:rPr lang="en-US" sz="1100" i="1"/>
              <a:t>Worksites are doing more to prevent, arrest, and even reverse lifestyle  diseases than any other group. Hospitals are great at treating disease and they are good at early detection of disease, but they don’t do much in the way of prevention. </a:t>
            </a:r>
            <a:r>
              <a:rPr lang="en-US" sz="1100" b="1" i="1"/>
              <a:t>The total reach and impact of worksite wellness programs dwarfs all other efforts to improve the health of adults. </a:t>
            </a:r>
            <a:r>
              <a:rPr lang="en-US" sz="1100" i="1"/>
              <a:t>. </a:t>
            </a:r>
            <a:r>
              <a:rPr lang="en-US" sz="1100" b="1" i="1"/>
              <a:t>And they do all this because employers enjoy the benefits that come from having a healthier workforce.</a:t>
            </a:r>
            <a:endParaRPr sz="1100" b="1" i="1"/>
          </a:p>
          <a:p>
            <a:pPr marL="0" lvl="0" indent="0" algn="l" rtl="0">
              <a:lnSpc>
                <a:spcPct val="115000"/>
              </a:lnSpc>
              <a:spcBef>
                <a:spcPts val="1200"/>
              </a:spcBef>
              <a:spcAft>
                <a:spcPts val="0"/>
              </a:spcAft>
              <a:buSzPts val="1100"/>
              <a:buNone/>
            </a:pPr>
            <a:r>
              <a:rPr lang="en-US" sz="1100" b="1" i="1"/>
              <a:t>Evidence Shows the Benefits of Wellness</a:t>
            </a:r>
            <a:endParaRPr sz="1100" b="1" i="1"/>
          </a:p>
          <a:p>
            <a:pPr marL="0" lvl="0" indent="0" algn="l" rtl="0">
              <a:lnSpc>
                <a:spcPct val="115000"/>
              </a:lnSpc>
              <a:spcBef>
                <a:spcPts val="1200"/>
              </a:spcBef>
              <a:spcAft>
                <a:spcPts val="0"/>
              </a:spcAft>
              <a:buSzPts val="1100"/>
              <a:buNone/>
            </a:pPr>
            <a:r>
              <a:rPr lang="en-US" sz="1100" i="1"/>
              <a:t>Think of the different benefits employers typically offer - retirement plans, healthcare, paid time off, or maternity leave. These are designed to help recruit and retain the best employees. Yet there are no published studies that show that these benefits have a  measurable effect on the ability to recruit or retain workers. We do them because we believe they are important.  These things are actually very hard to study and we sense that they make a difference in our ability to attract good workers. But, there is no science to back this up.</a:t>
            </a:r>
            <a:endParaRPr sz="1100" i="1"/>
          </a:p>
          <a:p>
            <a:pPr marL="0" lvl="0" indent="0" algn="l" rtl="0">
              <a:lnSpc>
                <a:spcPct val="115000"/>
              </a:lnSpc>
              <a:spcBef>
                <a:spcPts val="1200"/>
              </a:spcBef>
              <a:spcAft>
                <a:spcPts val="0"/>
              </a:spcAft>
              <a:buSzPts val="1100"/>
              <a:buNone/>
            </a:pPr>
            <a:r>
              <a:rPr lang="en-US" sz="1100" i="1"/>
              <a:t>However, unlike other employee benefits, wellness programs have been studied for decades. There are hundreds of rigorous scientific evaluations of the impact of wellness programs and we have an enormous amount of very solid data that show the benefits of having a wellness program. Such as;</a:t>
            </a:r>
            <a:endParaRPr sz="1100" i="1"/>
          </a:p>
          <a:p>
            <a:pPr marL="0" lvl="0" indent="0" algn="l" rtl="0">
              <a:lnSpc>
                <a:spcPct val="115000"/>
              </a:lnSpc>
              <a:spcBef>
                <a:spcPts val="1200"/>
              </a:spcBef>
              <a:spcAft>
                <a:spcPts val="0"/>
              </a:spcAft>
              <a:buSzPts val="1100"/>
              <a:buNone/>
            </a:pPr>
            <a:r>
              <a:rPr lang="en-US" sz="1100" i="1"/>
              <a:t>Wellness Programs Improve Employee Health Behaviors. Wellness programs are good at helping people adopt and maintain healthy behaviors.  This is perhaps the biggest benefit of having a wellness program. </a:t>
            </a:r>
            <a:r>
              <a:rPr lang="en-US" sz="1100" b="1" i="1">
                <a:latin typeface="Calibri"/>
                <a:ea typeface="Calibri"/>
                <a:cs typeface="Calibri"/>
                <a:sym typeface="Calibri"/>
              </a:rPr>
              <a:t>Healthy behaviors lead to lower health risks, and lower health risks lead to less chronic disease,and, with less chronic disease employees and employers have fewer health care costs.</a:t>
            </a:r>
            <a:r>
              <a:rPr lang="en-US" sz="1100" i="1">
                <a:latin typeface="Calibri"/>
                <a:ea typeface="Calibri"/>
                <a:cs typeface="Calibri"/>
                <a:sym typeface="Calibri"/>
              </a:rPr>
              <a:t> </a:t>
            </a:r>
            <a:r>
              <a:rPr lang="en-US" sz="1050">
                <a:solidFill>
                  <a:srgbClr val="656565"/>
                </a:solidFill>
                <a:latin typeface="Times New Roman"/>
                <a:ea typeface="Times New Roman"/>
                <a:cs typeface="Times New Roman"/>
                <a:sym typeface="Times New Roman"/>
              </a:rPr>
              <a:t> </a:t>
            </a:r>
            <a:endParaRPr sz="1100" b="1" i="1"/>
          </a:p>
          <a:p>
            <a:pPr marL="0" lvl="0" indent="0" algn="l" rtl="0">
              <a:lnSpc>
                <a:spcPct val="115000"/>
              </a:lnSpc>
              <a:spcBef>
                <a:spcPts val="1200"/>
              </a:spcBef>
              <a:spcAft>
                <a:spcPts val="0"/>
              </a:spcAft>
              <a:buClr>
                <a:schemeClr val="dk1"/>
              </a:buClr>
              <a:buSzPts val="1100"/>
              <a:buFont typeface="Arial"/>
              <a:buNone/>
            </a:pPr>
            <a:endParaRPr sz="1100" b="1" i="1"/>
          </a:p>
          <a:p>
            <a:pPr marL="0" lvl="0" indent="0" algn="l" rtl="0">
              <a:spcBef>
                <a:spcPts val="1200"/>
              </a:spcBef>
              <a:spcAft>
                <a:spcPts val="0"/>
              </a:spcAft>
              <a:buNone/>
            </a:pPr>
            <a:endParaRPr/>
          </a:p>
        </p:txBody>
      </p:sp>
      <p:sp>
        <p:nvSpPr>
          <p:cNvPr id="134" name="Google Shape;134;g9aeb61c92a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0" name="Google Shape;14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
        <p:nvSpPr>
          <p:cNvPr id="148" name="Google Shape;14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9" name="Google Shape;149;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One of the first questions you will be asked is… Who can participate?</a:t>
            </a:r>
            <a:endParaRPr/>
          </a:p>
          <a:p>
            <a:pPr marL="0" lvl="0" indent="0" algn="l" rtl="0">
              <a:spcBef>
                <a:spcPts val="360"/>
              </a:spcBef>
              <a:spcAft>
                <a:spcPts val="0"/>
              </a:spcAft>
              <a:buNone/>
            </a:pPr>
            <a:r>
              <a:rPr lang="en-US"/>
              <a:t>Unlike some employee benefits, ALL active employees may participate in the CommonHealth program.   This includes full time, part time, wage, hourly, adjunct, and seasonal employees. Anyone who receives a paycheck from the state may participate!</a:t>
            </a:r>
            <a:endParaRPr/>
          </a:p>
          <a:p>
            <a:pPr marL="0" lvl="0" indent="0" algn="l" rtl="0">
              <a:spcBef>
                <a:spcPts val="360"/>
              </a:spcBef>
              <a:spcAft>
                <a:spcPts val="0"/>
              </a:spcAft>
              <a:buNone/>
            </a:pPr>
            <a:endParaRPr/>
          </a:p>
          <a:p>
            <a:pPr marL="0" lvl="0" indent="0" algn="l" rtl="0">
              <a:spcBef>
                <a:spcPts val="360"/>
              </a:spcBef>
              <a:spcAft>
                <a:spcPts val="0"/>
              </a:spcAft>
              <a:buNone/>
            </a:pPr>
            <a:r>
              <a:rPr lang="en-US"/>
              <a:t>In addition, any employee’s dependent 18 years or older, and covered by one of the states health benefit plans may also participate.  If fact, we encourage participation by family members– the added support from family members is very important as individuals make changes to live a healthier  lifestyle.</a:t>
            </a:r>
            <a:endParaRPr/>
          </a:p>
          <a:p>
            <a:pPr marL="0" lvl="0" indent="0" algn="l" rtl="0">
              <a:spcBef>
                <a:spcPts val="360"/>
              </a:spcBef>
              <a:spcAft>
                <a:spcPts val="0"/>
              </a:spcAft>
              <a:buNone/>
            </a:pPr>
            <a:endParaRPr/>
          </a:p>
          <a:p>
            <a:pPr marL="0" lvl="0" indent="0" algn="l" rtl="0">
              <a:spcBef>
                <a:spcPts val="360"/>
              </a:spcBef>
              <a:spcAft>
                <a:spcPts val="0"/>
              </a:spcAft>
              <a:buNone/>
            </a:pPr>
            <a:r>
              <a:rPr lang="en-US"/>
              <a:t>Finally, we invite our state retirees and their covered dependents to join in CommonHealth activities and programs through their former agencies.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
        <p:nvSpPr>
          <p:cNvPr id="161" name="Google Shape;16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2" name="Google Shape;16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r>
              <a:rPr lang="en-US" dirty="0"/>
              <a:t>Most importantly, we work with you to deliver health and wellness programs directly to your employees.  Pre-</a:t>
            </a:r>
            <a:r>
              <a:rPr lang="en-US" dirty="0" err="1"/>
              <a:t>covid</a:t>
            </a:r>
            <a:r>
              <a:rPr lang="en-US" dirty="0"/>
              <a:t> that was usually done in person.  </a:t>
            </a:r>
            <a:endParaRPr lang="en-US" dirty="0" smtClean="0"/>
          </a:p>
          <a:p>
            <a:pPr marL="0" lvl="0" indent="0" algn="l" rtl="0">
              <a:spcBef>
                <a:spcPts val="360"/>
              </a:spcBef>
              <a:spcAft>
                <a:spcPts val="0"/>
              </a:spcAft>
              <a:buNone/>
            </a:pPr>
            <a:endParaRPr lang="en-US" dirty="0" smtClean="0"/>
          </a:p>
          <a:p>
            <a:pPr marL="0" lvl="0" indent="0" algn="l" rtl="0">
              <a:spcBef>
                <a:spcPts val="360"/>
              </a:spcBef>
              <a:spcAft>
                <a:spcPts val="0"/>
              </a:spcAft>
              <a:buNone/>
            </a:pPr>
            <a:r>
              <a:rPr lang="en-US" dirty="0" err="1" smtClean="0"/>
              <a:t>MotiVAte</a:t>
            </a:r>
            <a:r>
              <a:rPr lang="en-US" baseline="0" dirty="0" smtClean="0"/>
              <a:t> - </a:t>
            </a:r>
            <a:endParaRPr dirty="0"/>
          </a:p>
          <a:p>
            <a:pPr marL="0" lvl="0" indent="0" algn="l" rtl="0">
              <a:spcBef>
                <a:spcPts val="360"/>
              </a:spcBef>
              <a:spcAft>
                <a:spcPts val="0"/>
              </a:spcAft>
              <a:buNone/>
            </a:pPr>
            <a:r>
              <a:rPr lang="en-US" dirty="0"/>
              <a:t>We also offer challenges where participants work independently to achieve certain goals - for example challenges can involve physical activity, better sleep, healthy eating etc.</a:t>
            </a:r>
            <a:endParaRPr dirty="0"/>
          </a:p>
          <a:p>
            <a:pPr marL="0" lvl="0" indent="0" algn="l" rtl="0">
              <a:spcBef>
                <a:spcPts val="360"/>
              </a:spcBef>
              <a:spcAft>
                <a:spcPts val="0"/>
              </a:spcAft>
              <a:buClr>
                <a:schemeClr val="dk1"/>
              </a:buClr>
              <a:buFont typeface="Arial"/>
              <a:buNone/>
            </a:pPr>
            <a:r>
              <a:rPr lang="en-US" dirty="0"/>
              <a:t>Once each week we communicate health information through our emails called Weekly </a:t>
            </a:r>
            <a:r>
              <a:rPr lang="en-US" dirty="0" err="1"/>
              <a:t>Wellnote</a:t>
            </a:r>
            <a:r>
              <a:rPr lang="en-US" dirty="0"/>
              <a:t>.  These are short communications and include 1 minute videos, healthy recipes and helpful, healthful tips on exercise, diet, stress and sleep..</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We also strive to recognize employee achievement through our </a:t>
            </a:r>
            <a:r>
              <a:rPr lang="en-US" b="1" dirty="0"/>
              <a:t>Wellness Champions</a:t>
            </a:r>
            <a:r>
              <a:rPr lang="en-US" dirty="0"/>
              <a:t> program (</a:t>
            </a:r>
            <a:r>
              <a:rPr lang="en-US" dirty="0" err="1"/>
              <a:t>SUe</a:t>
            </a:r>
            <a:r>
              <a:rPr lang="en-US" dirty="0"/>
              <a:t> will tell more on this later.)</a:t>
            </a:r>
            <a:endParaRPr dirty="0"/>
          </a:p>
          <a:p>
            <a:pPr marL="0" lvl="0" indent="0" algn="l" rtl="0">
              <a:spcBef>
                <a:spcPts val="360"/>
              </a:spcBef>
              <a:spcAft>
                <a:spcPts val="0"/>
              </a:spcAft>
              <a:buNone/>
            </a:pPr>
            <a:r>
              <a:rPr lang="en-US" dirty="0" err="1"/>
              <a:t>FInally</a:t>
            </a:r>
            <a:r>
              <a:rPr lang="en-US" dirty="0"/>
              <a:t>, we work to increase awareness of the variety of wellness benefits available to employees who are enrolled in health plans,  This include ways to access mental health benefits through the EAP and ways to save money.</a:t>
            </a:r>
            <a:endParaRPr dirty="0"/>
          </a:p>
          <a:p>
            <a:pPr marL="0" lvl="0" indent="0" algn="l" rtl="0">
              <a:spcBef>
                <a:spcPts val="36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
        <p:nvSpPr>
          <p:cNvPr id="168" name="Google Shape;16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a:t>So, you may be wondering……how do I get started?</a:t>
            </a:r>
            <a:endParaRPr/>
          </a:p>
          <a:p>
            <a:pPr marL="0" lvl="0" indent="0" algn="l" rtl="0">
              <a:lnSpc>
                <a:spcPct val="90000"/>
              </a:lnSpc>
              <a:spcBef>
                <a:spcPts val="360"/>
              </a:spcBef>
              <a:spcAft>
                <a:spcPts val="0"/>
              </a:spcAft>
              <a:buNone/>
            </a:pPr>
            <a:r>
              <a:rPr lang="en-US"/>
              <a:t>Over the years we have found that the biggest key to having a successful and active CommonHealth Program is to have support from those at the top.  So one of your first steps is to be sure that your agency administrators, human resources office,managers and supervisors are on board.  If  they understand that CommonHealth will benefit employees and, as a result, benefit the agency, they will be happy to lend their support.</a:t>
            </a:r>
            <a:endParaRPr/>
          </a:p>
          <a:p>
            <a:pPr marL="0" lvl="0" indent="0" algn="l" rtl="0">
              <a:lnSpc>
                <a:spcPct val="90000"/>
              </a:lnSpc>
              <a:spcBef>
                <a:spcPts val="360"/>
              </a:spcBef>
              <a:spcAft>
                <a:spcPts val="0"/>
              </a:spcAft>
              <a:buNone/>
            </a:pPr>
            <a:r>
              <a:rPr lang="en-US"/>
              <a:t>As you ask for support, be sure that management understands that participation rarely interferes with the normal work day.  Programs are usually offered at lunch time and during staff meetings and other events.  And, CommonHealth has the ability to tailor programs to meet specific agency needs.  With their support your efforts will go a long way. </a:t>
            </a:r>
            <a:r>
              <a:rPr lang="en-US" sz="1100">
                <a:solidFill>
                  <a:srgbClr val="002060"/>
                </a:solidFill>
              </a:rPr>
              <a:t>The best way for management to support CommonHealth is to let employees see them participating and encouraging others to participate.</a:t>
            </a:r>
            <a:endParaRPr/>
          </a:p>
          <a:p>
            <a:pPr marL="0" lvl="0" indent="0" algn="l" rtl="0">
              <a:lnSpc>
                <a:spcPct val="90000"/>
              </a:lnSpc>
              <a:spcBef>
                <a:spcPts val="360"/>
              </a:spcBef>
              <a:spcAft>
                <a:spcPts val="0"/>
              </a:spcAft>
              <a:buNone/>
            </a:pPr>
            <a:r>
              <a:rPr lang="en-US"/>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50375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42436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95157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itle, Text, and 2 Content">
    <p:spTree>
      <p:nvGrpSpPr>
        <p:cNvPr id="1" name="Shape 47"/>
        <p:cNvGrpSpPr/>
        <p:nvPr/>
      </p:nvGrpSpPr>
      <p:grpSpPr>
        <a:xfrm>
          <a:off x="0" y="0"/>
          <a:ext cx="0" cy="0"/>
          <a:chOff x="0" y="0"/>
          <a:chExt cx="0" cy="0"/>
        </a:xfrm>
      </p:grpSpPr>
      <p:sp>
        <p:nvSpPr>
          <p:cNvPr id="48" name="Google Shape;48;p38"/>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8"/>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noAutofit/>
          </a:bodyPr>
          <a:lstStyle>
            <a:lvl1pPr marL="457200" lvl="0" indent="-302895" algn="l">
              <a:spcBef>
                <a:spcPts val="360"/>
              </a:spcBef>
              <a:spcAft>
                <a:spcPts val="0"/>
              </a:spcAft>
              <a:buSzPts val="1170"/>
              <a:buChar char="■"/>
              <a:defRPr/>
            </a:lvl1pPr>
            <a:lvl2pPr marL="914400" lvl="1" indent="-297180" algn="l">
              <a:spcBef>
                <a:spcPts val="360"/>
              </a:spcBef>
              <a:spcAft>
                <a:spcPts val="0"/>
              </a:spcAft>
              <a:buSzPts val="108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14325" algn="l">
              <a:spcBef>
                <a:spcPts val="360"/>
              </a:spcBef>
              <a:spcAft>
                <a:spcPts val="0"/>
              </a:spcAft>
              <a:buSzPts val="1350"/>
              <a:buChar char="▪"/>
              <a:defRPr/>
            </a:lvl5pPr>
            <a:lvl6pPr marL="2743200" lvl="5" indent="-314325" algn="l">
              <a:spcBef>
                <a:spcPts val="360"/>
              </a:spcBef>
              <a:spcAft>
                <a:spcPts val="0"/>
              </a:spcAft>
              <a:buSzPts val="1350"/>
              <a:buChar char="▪"/>
              <a:defRPr/>
            </a:lvl6pPr>
            <a:lvl7pPr marL="3200400" lvl="6" indent="-314325" algn="l">
              <a:spcBef>
                <a:spcPts val="360"/>
              </a:spcBef>
              <a:spcAft>
                <a:spcPts val="0"/>
              </a:spcAft>
              <a:buSzPts val="1350"/>
              <a:buChar char="▪"/>
              <a:defRPr/>
            </a:lvl7pPr>
            <a:lvl8pPr marL="3657600" lvl="7" indent="-314325" algn="l">
              <a:spcBef>
                <a:spcPts val="360"/>
              </a:spcBef>
              <a:spcAft>
                <a:spcPts val="0"/>
              </a:spcAft>
              <a:buSzPts val="1350"/>
              <a:buChar char="▪"/>
              <a:defRPr/>
            </a:lvl8pPr>
            <a:lvl9pPr marL="4114800" lvl="8" indent="-314325" algn="l">
              <a:spcBef>
                <a:spcPts val="360"/>
              </a:spcBef>
              <a:spcAft>
                <a:spcPts val="0"/>
              </a:spcAft>
              <a:buSzPts val="1350"/>
              <a:buChar char="▪"/>
              <a:defRPr/>
            </a:lvl9pPr>
          </a:lstStyle>
          <a:p>
            <a:endParaRPr/>
          </a:p>
        </p:txBody>
      </p:sp>
      <p:sp>
        <p:nvSpPr>
          <p:cNvPr id="50" name="Google Shape;50;p38"/>
          <p:cNvSpPr txBox="1">
            <a:spLocks noGrp="1"/>
          </p:cNvSpPr>
          <p:nvPr>
            <p:ph type="body" idx="2"/>
          </p:nvPr>
        </p:nvSpPr>
        <p:spPr>
          <a:xfrm>
            <a:off x="4648200" y="1600200"/>
            <a:ext cx="4038600" cy="2189163"/>
          </a:xfrm>
          <a:prstGeom prst="rect">
            <a:avLst/>
          </a:prstGeom>
          <a:noFill/>
          <a:ln>
            <a:noFill/>
          </a:ln>
        </p:spPr>
        <p:txBody>
          <a:bodyPr spcFirstLastPara="1" wrap="square" lIns="91425" tIns="45700" rIns="91425" bIns="45700" anchor="t" anchorCtr="0">
            <a:noAutofit/>
          </a:bodyPr>
          <a:lstStyle>
            <a:lvl1pPr marL="457200" lvl="0" indent="-302895" algn="l">
              <a:spcBef>
                <a:spcPts val="360"/>
              </a:spcBef>
              <a:spcAft>
                <a:spcPts val="0"/>
              </a:spcAft>
              <a:buSzPts val="1170"/>
              <a:buChar char="■"/>
              <a:defRPr/>
            </a:lvl1pPr>
            <a:lvl2pPr marL="914400" lvl="1" indent="-297180" algn="l">
              <a:spcBef>
                <a:spcPts val="360"/>
              </a:spcBef>
              <a:spcAft>
                <a:spcPts val="0"/>
              </a:spcAft>
              <a:buSzPts val="108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14325" algn="l">
              <a:spcBef>
                <a:spcPts val="360"/>
              </a:spcBef>
              <a:spcAft>
                <a:spcPts val="0"/>
              </a:spcAft>
              <a:buSzPts val="1350"/>
              <a:buChar char="▪"/>
              <a:defRPr/>
            </a:lvl5pPr>
            <a:lvl6pPr marL="2743200" lvl="5" indent="-314325" algn="l">
              <a:spcBef>
                <a:spcPts val="360"/>
              </a:spcBef>
              <a:spcAft>
                <a:spcPts val="0"/>
              </a:spcAft>
              <a:buSzPts val="1350"/>
              <a:buChar char="▪"/>
              <a:defRPr/>
            </a:lvl6pPr>
            <a:lvl7pPr marL="3200400" lvl="6" indent="-314325" algn="l">
              <a:spcBef>
                <a:spcPts val="360"/>
              </a:spcBef>
              <a:spcAft>
                <a:spcPts val="0"/>
              </a:spcAft>
              <a:buSzPts val="1350"/>
              <a:buChar char="▪"/>
              <a:defRPr/>
            </a:lvl7pPr>
            <a:lvl8pPr marL="3657600" lvl="7" indent="-314325" algn="l">
              <a:spcBef>
                <a:spcPts val="360"/>
              </a:spcBef>
              <a:spcAft>
                <a:spcPts val="0"/>
              </a:spcAft>
              <a:buSzPts val="1350"/>
              <a:buChar char="▪"/>
              <a:defRPr/>
            </a:lvl8pPr>
            <a:lvl9pPr marL="4114800" lvl="8" indent="-314325" algn="l">
              <a:spcBef>
                <a:spcPts val="360"/>
              </a:spcBef>
              <a:spcAft>
                <a:spcPts val="0"/>
              </a:spcAft>
              <a:buSzPts val="1350"/>
              <a:buChar char="▪"/>
              <a:defRPr/>
            </a:lvl9pPr>
          </a:lstStyle>
          <a:p>
            <a:endParaRPr/>
          </a:p>
        </p:txBody>
      </p:sp>
      <p:sp>
        <p:nvSpPr>
          <p:cNvPr id="51" name="Google Shape;51;p38"/>
          <p:cNvSpPr txBox="1">
            <a:spLocks noGrp="1"/>
          </p:cNvSpPr>
          <p:nvPr>
            <p:ph type="body" idx="3"/>
          </p:nvPr>
        </p:nvSpPr>
        <p:spPr>
          <a:xfrm>
            <a:off x="4648200" y="3941763"/>
            <a:ext cx="4038600" cy="2189162"/>
          </a:xfrm>
          <a:prstGeom prst="rect">
            <a:avLst/>
          </a:prstGeom>
          <a:noFill/>
          <a:ln>
            <a:noFill/>
          </a:ln>
        </p:spPr>
        <p:txBody>
          <a:bodyPr spcFirstLastPara="1" wrap="square" lIns="91425" tIns="45700" rIns="91425" bIns="45700" anchor="t" anchorCtr="0">
            <a:noAutofit/>
          </a:bodyPr>
          <a:lstStyle>
            <a:lvl1pPr marL="457200" lvl="0" indent="-302895" algn="l">
              <a:spcBef>
                <a:spcPts val="360"/>
              </a:spcBef>
              <a:spcAft>
                <a:spcPts val="0"/>
              </a:spcAft>
              <a:buSzPts val="1170"/>
              <a:buChar char="■"/>
              <a:defRPr/>
            </a:lvl1pPr>
            <a:lvl2pPr marL="914400" lvl="1" indent="-297180" algn="l">
              <a:spcBef>
                <a:spcPts val="360"/>
              </a:spcBef>
              <a:spcAft>
                <a:spcPts val="0"/>
              </a:spcAft>
              <a:buSzPts val="108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14325" algn="l">
              <a:spcBef>
                <a:spcPts val="360"/>
              </a:spcBef>
              <a:spcAft>
                <a:spcPts val="0"/>
              </a:spcAft>
              <a:buSzPts val="1350"/>
              <a:buChar char="▪"/>
              <a:defRPr/>
            </a:lvl5pPr>
            <a:lvl6pPr marL="2743200" lvl="5" indent="-314325" algn="l">
              <a:spcBef>
                <a:spcPts val="360"/>
              </a:spcBef>
              <a:spcAft>
                <a:spcPts val="0"/>
              </a:spcAft>
              <a:buSzPts val="1350"/>
              <a:buChar char="▪"/>
              <a:defRPr/>
            </a:lvl6pPr>
            <a:lvl7pPr marL="3200400" lvl="6" indent="-314325" algn="l">
              <a:spcBef>
                <a:spcPts val="360"/>
              </a:spcBef>
              <a:spcAft>
                <a:spcPts val="0"/>
              </a:spcAft>
              <a:buSzPts val="1350"/>
              <a:buChar char="▪"/>
              <a:defRPr/>
            </a:lvl7pPr>
            <a:lvl8pPr marL="3657600" lvl="7" indent="-314325" algn="l">
              <a:spcBef>
                <a:spcPts val="360"/>
              </a:spcBef>
              <a:spcAft>
                <a:spcPts val="0"/>
              </a:spcAft>
              <a:buSzPts val="1350"/>
              <a:buChar char="▪"/>
              <a:defRPr/>
            </a:lvl8pPr>
            <a:lvl9pPr marL="4114800" lvl="8" indent="-314325" algn="l">
              <a:spcBef>
                <a:spcPts val="360"/>
              </a:spcBef>
              <a:spcAft>
                <a:spcPts val="0"/>
              </a:spcAft>
              <a:buSzPts val="1350"/>
              <a:buChar char="▪"/>
              <a:defRPr/>
            </a:lvl9pPr>
          </a:lstStyle>
          <a:p>
            <a:endParaRPr/>
          </a:p>
        </p:txBody>
      </p:sp>
      <p:sp>
        <p:nvSpPr>
          <p:cNvPr id="52" name="Google Shape;52;p38"/>
          <p:cNvSpPr txBox="1">
            <a:spLocks noGrp="1"/>
          </p:cNvSpPr>
          <p:nvPr>
            <p:ph type="dt" idx="10"/>
          </p:nvPr>
        </p:nvSpPr>
        <p:spPr>
          <a:xfrm>
            <a:off x="457200" y="6243638"/>
            <a:ext cx="2133600" cy="457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8"/>
          <p:cNvSpPr txBox="1">
            <a:spLocks noGrp="1"/>
          </p:cNvSpPr>
          <p:nvPr>
            <p:ph type="sldNum" idx="12"/>
          </p:nvPr>
        </p:nvSpPr>
        <p:spPr>
          <a:xfrm>
            <a:off x="6553200" y="6243638"/>
            <a:ext cx="2133600" cy="457200"/>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sz="1200">
                <a:solidFill>
                  <a:schemeClr val="dk1"/>
                </a:solidFill>
                <a:latin typeface="Garamond"/>
                <a:ea typeface="Garamond"/>
                <a:cs typeface="Garamond"/>
                <a:sym typeface="Garamond"/>
              </a:defRPr>
            </a:lvl1pPr>
            <a:lvl2pPr marL="0" marR="0" lvl="1" indent="0" algn="r">
              <a:spcBef>
                <a:spcPts val="0"/>
              </a:spcBef>
              <a:spcAft>
                <a:spcPts val="0"/>
              </a:spcAft>
              <a:buNone/>
              <a:defRPr sz="1200">
                <a:solidFill>
                  <a:schemeClr val="dk1"/>
                </a:solidFill>
                <a:latin typeface="Garamond"/>
                <a:ea typeface="Garamond"/>
                <a:cs typeface="Garamond"/>
                <a:sym typeface="Garamond"/>
              </a:defRPr>
            </a:lvl2pPr>
            <a:lvl3pPr marL="0" marR="0" lvl="2" indent="0" algn="r">
              <a:spcBef>
                <a:spcPts val="0"/>
              </a:spcBef>
              <a:spcAft>
                <a:spcPts val="0"/>
              </a:spcAft>
              <a:buNone/>
              <a:defRPr sz="1200">
                <a:solidFill>
                  <a:schemeClr val="dk1"/>
                </a:solidFill>
                <a:latin typeface="Garamond"/>
                <a:ea typeface="Garamond"/>
                <a:cs typeface="Garamond"/>
                <a:sym typeface="Garamond"/>
              </a:defRPr>
            </a:lvl3pPr>
            <a:lvl4pPr marL="0" marR="0" lvl="3" indent="0" algn="r">
              <a:spcBef>
                <a:spcPts val="0"/>
              </a:spcBef>
              <a:spcAft>
                <a:spcPts val="0"/>
              </a:spcAft>
              <a:buNone/>
              <a:defRPr sz="1200">
                <a:solidFill>
                  <a:schemeClr val="dk1"/>
                </a:solidFill>
                <a:latin typeface="Garamond"/>
                <a:ea typeface="Garamond"/>
                <a:cs typeface="Garamond"/>
                <a:sym typeface="Garamond"/>
              </a:defRPr>
            </a:lvl4pPr>
            <a:lvl5pPr marL="0" marR="0" lvl="4" indent="0" algn="r">
              <a:spcBef>
                <a:spcPts val="0"/>
              </a:spcBef>
              <a:spcAft>
                <a:spcPts val="0"/>
              </a:spcAft>
              <a:buNone/>
              <a:defRPr sz="1200">
                <a:solidFill>
                  <a:schemeClr val="dk1"/>
                </a:solidFill>
                <a:latin typeface="Garamond"/>
                <a:ea typeface="Garamond"/>
                <a:cs typeface="Garamond"/>
                <a:sym typeface="Garamond"/>
              </a:defRPr>
            </a:lvl5pPr>
            <a:lvl6pPr marL="0" marR="0" lvl="5" indent="0" algn="r">
              <a:spcBef>
                <a:spcPts val="0"/>
              </a:spcBef>
              <a:spcAft>
                <a:spcPts val="0"/>
              </a:spcAft>
              <a:buNone/>
              <a:defRPr sz="1200">
                <a:solidFill>
                  <a:schemeClr val="dk1"/>
                </a:solidFill>
                <a:latin typeface="Garamond"/>
                <a:ea typeface="Garamond"/>
                <a:cs typeface="Garamond"/>
                <a:sym typeface="Garamond"/>
              </a:defRPr>
            </a:lvl6pPr>
            <a:lvl7pPr marL="0" marR="0" lvl="6" indent="0" algn="r">
              <a:spcBef>
                <a:spcPts val="0"/>
              </a:spcBef>
              <a:spcAft>
                <a:spcPts val="0"/>
              </a:spcAft>
              <a:buNone/>
              <a:defRPr sz="1200">
                <a:solidFill>
                  <a:schemeClr val="dk1"/>
                </a:solidFill>
                <a:latin typeface="Garamond"/>
                <a:ea typeface="Garamond"/>
                <a:cs typeface="Garamond"/>
                <a:sym typeface="Garamond"/>
              </a:defRPr>
            </a:lvl7pPr>
            <a:lvl8pPr marL="0" marR="0" lvl="7" indent="0" algn="r">
              <a:spcBef>
                <a:spcPts val="0"/>
              </a:spcBef>
              <a:spcAft>
                <a:spcPts val="0"/>
              </a:spcAft>
              <a:buNone/>
              <a:defRPr sz="1200">
                <a:solidFill>
                  <a:schemeClr val="dk1"/>
                </a:solidFill>
                <a:latin typeface="Garamond"/>
                <a:ea typeface="Garamond"/>
                <a:cs typeface="Garamond"/>
                <a:sym typeface="Garamond"/>
              </a:defRPr>
            </a:lvl8pPr>
            <a:lvl9pPr marL="0" marR="0" lvl="8" indent="0" algn="r">
              <a:spcBef>
                <a:spcPts val="0"/>
              </a:spcBef>
              <a:spcAft>
                <a:spcPts val="0"/>
              </a:spcAft>
              <a:buNone/>
              <a:defRPr sz="1200">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35774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17640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58807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94564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57383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81242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9591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4118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9150684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853611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imgres?imgurl=http://www.northcoastmotorsports.com/images/2006-CH.gif&amp;imgrefurl=http://www.northcoastmotorsports.com/index.php?main_page=product_info&amp;products_id=3547&amp;usg=__tzArYUWB4D3iRco6A_ka70OeNbs=&amp;h=378&amp;w=378&amp;sz=36&amp;hl=en&amp;start=3&amp;sig2=ovwsD0l9xVeDQTgr28Xi9Q&amp;zoom=1&amp;tbnid=h-dFVqA80G2z4M:&amp;tbnh=122&amp;tbnw=122&amp;ei=VvdGTbfnMMGblgfIiqUQ&amp;prev=/images?q=nuts+and+bolts&amp;hl=en&amp;sa=X&amp;tbs=isch:1&amp;prmd=ivns&amp;itbs=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25.png"/><Relationship Id="rId5" Type="http://schemas.openxmlformats.org/officeDocument/2006/relationships/image" Target="../media/image20.png"/><Relationship Id="rId10" Type="http://schemas.openxmlformats.org/officeDocument/2006/relationships/image" Target="../media/image24.jpeg"/><Relationship Id="rId4" Type="http://schemas.openxmlformats.org/officeDocument/2006/relationships/image" Target="../media/image19.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hyperlink" Target="http://www.commonhealth.virginia.gov/images/gallery/NVMHISunSafety4.jpg" TargetMode="External"/><Relationship Id="rId7" Type="http://schemas.openxmlformats.org/officeDocument/2006/relationships/hyperlink" Target="http://www.commonhealth.virginia.gov/images/gallery/VTBenefitsDay2.jp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hyperlink" Target="http://www.commonhealth.virginia.gov/images/gallery/TLCFrontRoyalBTR1.jpg" TargetMode="External"/><Relationship Id="rId10" Type="http://schemas.openxmlformats.org/officeDocument/2006/relationships/image" Target="../media/image31.jpg"/><Relationship Id="rId4" Type="http://schemas.openxmlformats.org/officeDocument/2006/relationships/image" Target="../media/image28.jpg"/><Relationship Id="rId9" Type="http://schemas.openxmlformats.org/officeDocument/2006/relationships/hyperlink" Target="http://www.commonhealth.virginia.gov/images/gallery/WesternState3WellnessDay5-27-09.jp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commonhealth.virginia.gov" TargetMode="External"/><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www.commonhealth.virginia.go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mailto:wellness@dhrm.virginia.gov" TargetMode="External"/><Relationship Id="rId4" Type="http://schemas.openxmlformats.org/officeDocument/2006/relationships/hyperlink" Target="http://www.commonhealth.virginia.gov/coordinators.ht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hristina.higgs@dhrm.virginia.gov" TargetMode="External"/><Relationship Id="rId7" Type="http://schemas.openxmlformats.org/officeDocument/2006/relationships/hyperlink" Target="mailto:susan.perry@dhrm.virginia.go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mailto:kristina.fischbach@dhrm.virginia.gov" TargetMode="External"/><Relationship Id="rId5" Type="http://schemas.openxmlformats.org/officeDocument/2006/relationships/hyperlink" Target="mailto:kelsey.harris@dhrm.virginia.gov" TargetMode="External"/><Relationship Id="rId4" Type="http://schemas.openxmlformats.org/officeDocument/2006/relationships/hyperlink" Target="mailto:marylouise.gerdes@dhrm.virgini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ommonhealth.virginia.gov/"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hyperlink" Target="http://www.google.com/imgres?imgurl=http://www.madisonnurses.org/images/nurse_child_590x331.jpg&amp;imgrefurl=http://www.madisonnurses.org/&amp;usg=__U3BbImJubhOIU7jNAc384ZCVkOo=&amp;h=392&amp;w=590&amp;sz=60&amp;hl=en&amp;start=77&amp;sig2=8QDRJFYvm1j2rONR6GUP4w&amp;zoom=1&amp;tbnid=uoZ6oy1HAZLt8M:&amp;tbnh=90&amp;tbnw=135&amp;ei=nPVGTZusNcX7lwfxw_j7Dw&amp;prev=/images?q=nurse&amp;start=60&amp;hl=en&amp;sa=N&amp;tbs=isch:1&amp;prmd=ivnsl&amp;itbs=1" TargetMode="External"/><Relationship Id="rId3" Type="http://schemas.openxmlformats.org/officeDocument/2006/relationships/hyperlink" Target="http://www.google.com/imgres?imgurl=http://www.examiner.com/images/blog/replicate/EXID60766/images/JS_fort-interpreters_inside_gate1.jpg&amp;imgrefurl=http://www.examiner.com/historic-tourism-in-raleigh/history-comes-to-life-at-jamestown-settlement&amp;usg=__Si3YiMFJ58P0n09l39G4beZmdtY=&amp;h=263&amp;w=250&amp;sz=38&amp;hl=en&amp;start=3&amp;sig2=3QPkqTlAEwvawQG0y7X76Q&amp;zoom=1&amp;tbnid=vC1xwjE5OUjEnM:&amp;tbnh=112&amp;tbnw=106&amp;ei=JPRGTcGHI4GclgfSq60J&amp;prev=/images?q=Jamestown+Island+interpreters&amp;hl=en&amp;client=gmail&amp;sa=G&amp;rls=gm&amp;tbs=isch:1&amp;prmd=ivnsbm&amp;itbs=1" TargetMode="External"/><Relationship Id="rId7" Type="http://schemas.openxmlformats.org/officeDocument/2006/relationships/hyperlink" Target="http://www.google.com/imgres?imgurl=http://www.realmenrealstyle.com/wp-content/uploads/2011/01/officeworker1.jpg&amp;imgrefurl=http://www.realmenrealstyle.com/office-dress-style-men/&amp;usg=__V0RZLSOW7BClv4MxHGUQczIz7oU=&amp;h=279&amp;w=419&amp;sz=88&amp;hl=en&amp;start=8&amp;sig2=oShb0E3cqXwus-GZIlWxBA&amp;zoom=1&amp;tbnid=bvS-GM_U8HDuSM:&amp;tbnh=83&amp;tbnw=125&amp;ei=vPRGTaTDGISBlAe53agP&amp;prev=/images?q=office+worker&amp;hl=en&amp;sa=G&amp;tbs=isch:1&amp;itbs=1" TargetMode="External"/><Relationship Id="rId12"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g"/><Relationship Id="rId11" Type="http://schemas.openxmlformats.org/officeDocument/2006/relationships/hyperlink" Target="http://www.google.com/imgres?imgurl=http://www.dreamstime.com/forestry-worker-thumb3616220.jpg&amp;imgrefurl=http://www.dreamstime.com/foto-de-archivo-trabajador-de-la-silvicultura-image3616220&amp;usg=__vUE3r-QfyQRs6uNPg4SjEcDnqq0=&amp;h=450&amp;w=300&amp;sz=108&amp;hl=en&amp;start=12&amp;sig2=NIVgxOG1mHZBsXZ3grEelQ&amp;zoom=1&amp;tbnid=R1u5bmm_EXyH9M:&amp;tbnh=127&amp;tbnw=85&amp;ei=OvVGTfOvDcWAlAf84fX3Dw&amp;prev=/images?q=forestry+worker&amp;hl=en&amp;sa=X&amp;tbs=isch:1&amp;prmd=ivns&amp;itbs=1" TargetMode="External"/><Relationship Id="rId5" Type="http://schemas.openxmlformats.org/officeDocument/2006/relationships/hyperlink" Target="http://www.google.com/imgres?imgurl=http://www.nvdaily.com/news/images/feb09_1/vdot.jpg&amp;imgrefurl=http://connect.in.com/vdot/photos-vdot-ec8592ffde0f3c2e.html&amp;usg=__7G6m6HsrsIkzyoC7xvGxw6KjzwA=&amp;h=397&amp;w=600&amp;sz=227&amp;hl=en&amp;start=57&amp;sig2=dh2D4hhVRd4N8brJw0uJgQ&amp;zoom=1&amp;tbnid=tF8wtN_38a2rsM:&amp;tbnh=89&amp;tbnw=135&amp;ei=bvRGTb39HsWclgfk1pz5Dw&amp;prev=/images?q=vdot+worker&amp;start=40&amp;hl=en&amp;sa=N&amp;tbs=isch:1&amp;prmd=ivns&amp;itbs=1" TargetMode="External"/><Relationship Id="rId10" Type="http://schemas.openxmlformats.org/officeDocument/2006/relationships/image" Target="../media/image11.jpg"/><Relationship Id="rId4" Type="http://schemas.openxmlformats.org/officeDocument/2006/relationships/image" Target="../media/image8.jpg"/><Relationship Id="rId9" Type="http://schemas.openxmlformats.org/officeDocument/2006/relationships/hyperlink" Target="http://www.google.com/imgres?imgurl=http://www.pollsb.com/photos/o/352956-college_professor.jpg&amp;imgrefurl=http://www.pollsb.com/polls/p2143728-pick_one_job_america_s_promising_jobs_list&amp;usg=__ZT_HLBIgqPBUk0cfoypBpP1wSvs=&amp;h=565&amp;w=849&amp;sz=557&amp;hl=en&amp;start=27&amp;sig2=wbH4NvWSaEt9-Z3tD9NRrw&amp;zoom=1&amp;tbnid=a-fT861nyU3dPM:&amp;tbnh=96&amp;tbnw=145&amp;ei=AfVGTYLBPIKClAe3td37Dw&amp;prev=/images?q=college+professor&amp;start=20&amp;hl=en&amp;sa=N&amp;tbs=isch:1&amp;prmd=ivns&amp;itbs=1" TargetMode="External"/><Relationship Id="rId1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
          <p:cNvSpPr txBox="1">
            <a:spLocks noGrp="1"/>
          </p:cNvSpPr>
          <p:nvPr>
            <p:ph type="ctrTitle"/>
          </p:nvPr>
        </p:nvSpPr>
        <p:spPr>
          <a:xfrm>
            <a:off x="762000" y="609600"/>
            <a:ext cx="7772400" cy="1828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5700" b="1" dirty="0"/>
              <a:t/>
            </a:r>
            <a:br>
              <a:rPr lang="en-US" sz="5700" b="1" dirty="0"/>
            </a:br>
            <a:endParaRPr dirty="0">
              <a:solidFill>
                <a:srgbClr val="0070C0"/>
              </a:solidFill>
            </a:endParaRPr>
          </a:p>
        </p:txBody>
      </p:sp>
      <p:sp>
        <p:nvSpPr>
          <p:cNvPr id="103" name="Google Shape;103;p1"/>
          <p:cNvSpPr txBox="1">
            <a:spLocks noGrp="1"/>
          </p:cNvSpPr>
          <p:nvPr>
            <p:ph type="subTitle" idx="1"/>
          </p:nvPr>
        </p:nvSpPr>
        <p:spPr>
          <a:xfrm>
            <a:off x="1752599" y="1616245"/>
            <a:ext cx="5791200" cy="200977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2080"/>
              <a:buNone/>
            </a:pPr>
            <a:r>
              <a:rPr lang="en-US" sz="3200" b="1" dirty="0" smtClean="0">
                <a:solidFill>
                  <a:schemeClr val="bg1">
                    <a:lumMod val="50000"/>
                  </a:schemeClr>
                </a:solidFill>
              </a:rPr>
              <a:t>Virginia’s </a:t>
            </a:r>
            <a:r>
              <a:rPr lang="en-US" sz="3200" b="1" dirty="0">
                <a:solidFill>
                  <a:schemeClr val="bg1">
                    <a:lumMod val="50000"/>
                  </a:schemeClr>
                </a:solidFill>
              </a:rPr>
              <a:t>Employee Wellness Program</a:t>
            </a:r>
            <a:r>
              <a:rPr lang="en-US" dirty="0">
                <a:solidFill>
                  <a:schemeClr val="bg1">
                    <a:lumMod val="50000"/>
                  </a:schemeClr>
                </a:solidFill>
              </a:rPr>
              <a:t> </a:t>
            </a:r>
            <a:endParaRPr dirty="0">
              <a:solidFill>
                <a:schemeClr val="bg1">
                  <a:lumMod val="50000"/>
                </a:schemeClr>
              </a:solidFill>
            </a:endParaRPr>
          </a:p>
          <a:p>
            <a:pPr marL="0" lvl="0" indent="0" algn="ctr" rtl="0">
              <a:spcBef>
                <a:spcPts val="200"/>
              </a:spcBef>
              <a:spcAft>
                <a:spcPts val="0"/>
              </a:spcAft>
              <a:buSzPts val="650"/>
              <a:buNone/>
            </a:pPr>
            <a:endParaRPr sz="1000" dirty="0"/>
          </a:p>
          <a:p>
            <a:pPr marL="0" lvl="0" indent="0" algn="ctr" rtl="0">
              <a:spcBef>
                <a:spcPts val="200"/>
              </a:spcBef>
              <a:spcAft>
                <a:spcPts val="0"/>
              </a:spcAft>
              <a:buSzPts val="650"/>
              <a:buNone/>
            </a:pPr>
            <a:endParaRPr sz="1000" dirty="0"/>
          </a:p>
          <a:p>
            <a:pPr marL="0" lvl="0" indent="0" algn="ctr" rtl="0">
              <a:spcBef>
                <a:spcPts val="200"/>
              </a:spcBef>
              <a:spcAft>
                <a:spcPts val="0"/>
              </a:spcAft>
              <a:buSzPts val="650"/>
              <a:buNone/>
            </a:pPr>
            <a:endParaRPr sz="1000" dirty="0"/>
          </a:p>
          <a:p>
            <a:pPr marL="0" lvl="0" indent="0" algn="ctr" rtl="0">
              <a:spcBef>
                <a:spcPts val="200"/>
              </a:spcBef>
              <a:spcAft>
                <a:spcPts val="0"/>
              </a:spcAft>
              <a:buSzPts val="650"/>
              <a:buNone/>
            </a:pPr>
            <a:endParaRPr sz="1000" dirty="0"/>
          </a:p>
          <a:p>
            <a:pPr marL="0" lvl="0" indent="0" algn="ctr" rtl="0">
              <a:spcBef>
                <a:spcPts val="200"/>
              </a:spcBef>
              <a:spcAft>
                <a:spcPts val="0"/>
              </a:spcAft>
              <a:buSzPts val="650"/>
              <a:buNone/>
            </a:pPr>
            <a:endParaRPr sz="1000" dirty="0"/>
          </a:p>
          <a:p>
            <a:pPr marL="0" lvl="0" indent="0" algn="ctr" rtl="0">
              <a:spcBef>
                <a:spcPts val="200"/>
              </a:spcBef>
              <a:spcAft>
                <a:spcPts val="0"/>
              </a:spcAft>
              <a:buSzPts val="650"/>
              <a:buNone/>
            </a:pPr>
            <a:endParaRPr sz="1000" dirty="0"/>
          </a:p>
          <a:p>
            <a:pPr marL="0" lvl="0" indent="0" algn="ctr" rtl="0">
              <a:spcBef>
                <a:spcPts val="200"/>
              </a:spcBef>
              <a:spcAft>
                <a:spcPts val="0"/>
              </a:spcAft>
              <a:buSzPts val="650"/>
              <a:buNone/>
            </a:pPr>
            <a:endParaRPr sz="1000" dirty="0"/>
          </a:p>
          <a:p>
            <a:pPr marL="0" lvl="0" indent="0" algn="ctr" rtl="0">
              <a:spcBef>
                <a:spcPts val="200"/>
              </a:spcBef>
              <a:spcAft>
                <a:spcPts val="0"/>
              </a:spcAft>
              <a:buSzPts val="650"/>
              <a:buNone/>
            </a:pPr>
            <a:endParaRPr sz="1000" dirty="0"/>
          </a:p>
          <a:p>
            <a:pPr marL="0" lvl="0" indent="0" algn="ctr" rtl="0">
              <a:spcBef>
                <a:spcPts val="200"/>
              </a:spcBef>
              <a:spcAft>
                <a:spcPts val="0"/>
              </a:spcAft>
              <a:buSzPts val="650"/>
              <a:buNone/>
            </a:pPr>
            <a:endParaRPr sz="1000" dirty="0"/>
          </a:p>
        </p:txBody>
      </p:sp>
      <p:pic>
        <p:nvPicPr>
          <p:cNvPr id="104" name="Google Shape;104;p1"/>
          <p:cNvPicPr preferRelativeResize="0"/>
          <p:nvPr/>
        </p:nvPicPr>
        <p:blipFill rotWithShape="1">
          <a:blip r:embed="rId3">
            <a:alphaModFix/>
          </a:blip>
          <a:srcRect/>
          <a:stretch/>
        </p:blipFill>
        <p:spPr>
          <a:xfrm>
            <a:off x="7856668" y="5647925"/>
            <a:ext cx="1107150" cy="1107150"/>
          </a:xfrm>
          <a:prstGeom prst="rect">
            <a:avLst/>
          </a:prstGeom>
          <a:noFill/>
          <a:ln>
            <a:noFill/>
          </a:ln>
        </p:spPr>
      </p:pic>
      <p:sp>
        <p:nvSpPr>
          <p:cNvPr id="105" name="Google Shape;105;p1"/>
          <p:cNvSpPr/>
          <p:nvPr/>
        </p:nvSpPr>
        <p:spPr>
          <a:xfrm>
            <a:off x="2125200" y="6047600"/>
            <a:ext cx="5046000"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i="0" u="none" strike="noStrike" cap="none" dirty="0">
                <a:solidFill>
                  <a:schemeClr val="dk1"/>
                </a:solidFill>
                <a:latin typeface="Arial"/>
                <a:ea typeface="Arial"/>
                <a:cs typeface="Arial"/>
                <a:sym typeface="Arial"/>
              </a:rPr>
              <a:t>   Department of Human Resource Management</a:t>
            </a:r>
            <a:endParaRPr sz="14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r>
              <a:rPr lang="en-US" dirty="0">
                <a:solidFill>
                  <a:schemeClr val="dk1"/>
                </a:solidFill>
              </a:rPr>
              <a:t>Office of </a:t>
            </a:r>
            <a:r>
              <a:rPr lang="en-US" dirty="0" smtClean="0">
                <a:solidFill>
                  <a:schemeClr val="dk1"/>
                </a:solidFill>
              </a:rPr>
              <a:t>Health Benefits</a:t>
            </a:r>
            <a:endParaRPr dirty="0">
              <a:solidFill>
                <a:schemeClr val="dk1"/>
              </a:solidFill>
            </a:endParaRPr>
          </a:p>
        </p:txBody>
      </p:sp>
      <p:pic>
        <p:nvPicPr>
          <p:cNvPr id="2" name="Picture 1"/>
          <p:cNvPicPr>
            <a:picLocks noChangeAspect="1"/>
          </p:cNvPicPr>
          <p:nvPr/>
        </p:nvPicPr>
        <p:blipFill>
          <a:blip r:embed="rId4"/>
          <a:stretch>
            <a:fillRect/>
          </a:stretch>
        </p:blipFill>
        <p:spPr>
          <a:xfrm>
            <a:off x="-108950" y="-347221"/>
            <a:ext cx="9252950" cy="2625406"/>
          </a:xfrm>
          <a:prstGeom prst="rect">
            <a:avLst/>
          </a:prstGeom>
        </p:spPr>
      </p:pic>
      <p:pic>
        <p:nvPicPr>
          <p:cNvPr id="4" name="Picture 3"/>
          <p:cNvPicPr>
            <a:picLocks noChangeAspect="1"/>
          </p:cNvPicPr>
          <p:nvPr/>
        </p:nvPicPr>
        <p:blipFill>
          <a:blip r:embed="rId5"/>
          <a:stretch>
            <a:fillRect/>
          </a:stretch>
        </p:blipFill>
        <p:spPr>
          <a:xfrm>
            <a:off x="3061605" y="2621132"/>
            <a:ext cx="3173187" cy="317318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1"/>
          <p:cNvSpPr txBox="1">
            <a:spLocks noGrp="1"/>
          </p:cNvSpPr>
          <p:nvPr>
            <p:ph type="title"/>
          </p:nvPr>
        </p:nvSpPr>
        <p:spPr>
          <a:xfrm>
            <a:off x="536182" y="447319"/>
            <a:ext cx="7886700" cy="13255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solidFill>
                  <a:schemeClr val="accent1">
                    <a:lumMod val="75000"/>
                  </a:schemeClr>
                </a:solidFill>
              </a:rPr>
              <a:t>Advisory Committees/Teams</a:t>
            </a:r>
            <a:endParaRPr b="1" dirty="0">
              <a:solidFill>
                <a:schemeClr val="accent1">
                  <a:lumMod val="75000"/>
                </a:schemeClr>
              </a:solidFill>
            </a:endParaRPr>
          </a:p>
        </p:txBody>
      </p:sp>
      <p:sp>
        <p:nvSpPr>
          <p:cNvPr id="181" name="Google Shape;181;p11"/>
          <p:cNvSpPr txBox="1">
            <a:spLocks noGrp="1"/>
          </p:cNvSpPr>
          <p:nvPr>
            <p:ph idx="1"/>
          </p:nvPr>
        </p:nvSpPr>
        <p:spPr>
          <a:xfrm>
            <a:off x="218600" y="1188575"/>
            <a:ext cx="8772300" cy="4483200"/>
          </a:xfrm>
          <a:prstGeom prst="rect">
            <a:avLst/>
          </a:prstGeom>
          <a:noFill/>
          <a:ln>
            <a:noFill/>
          </a:ln>
        </p:spPr>
        <p:txBody>
          <a:bodyPr spcFirstLastPara="1" wrap="square" lIns="91425" tIns="45700" rIns="91425" bIns="45700" anchor="t" anchorCtr="0">
            <a:noAutofit/>
          </a:bodyPr>
          <a:lstStyle/>
          <a:p>
            <a:pPr marL="0" lvl="0" indent="0" algn="l" rtl="0">
              <a:spcBef>
                <a:spcPts val="520"/>
              </a:spcBef>
              <a:spcAft>
                <a:spcPts val="0"/>
              </a:spcAft>
              <a:buNone/>
            </a:pPr>
            <a:r>
              <a:rPr lang="en-US" sz="2500" b="1" dirty="0">
                <a:solidFill>
                  <a:schemeClr val="accent1"/>
                </a:solidFill>
              </a:rPr>
              <a:t>Ask administrators and supervisors for assistance </a:t>
            </a:r>
            <a:endParaRPr sz="2500" b="1" dirty="0">
              <a:solidFill>
                <a:schemeClr val="accent1"/>
              </a:solidFill>
            </a:endParaRPr>
          </a:p>
          <a:p>
            <a:pPr marL="457200" lvl="0" indent="-302895" algn="l" rtl="0">
              <a:spcBef>
                <a:spcPts val="520"/>
              </a:spcBef>
              <a:spcAft>
                <a:spcPts val="0"/>
              </a:spcAft>
              <a:buSzPts val="1170"/>
              <a:buChar char="❏"/>
            </a:pPr>
            <a:r>
              <a:rPr lang="en-US" dirty="0"/>
              <a:t>Cross-agency representation</a:t>
            </a:r>
            <a:endParaRPr dirty="0"/>
          </a:p>
          <a:p>
            <a:pPr marL="1022350" lvl="2" indent="-350838" algn="l" rtl="0">
              <a:spcBef>
                <a:spcPts val="440"/>
              </a:spcBef>
              <a:spcAft>
                <a:spcPts val="0"/>
              </a:spcAft>
              <a:buClr>
                <a:srgbClr val="000000"/>
              </a:buClr>
              <a:buSzPts val="1430"/>
              <a:buChar char="■"/>
            </a:pPr>
            <a:r>
              <a:rPr lang="en-US" dirty="0">
                <a:solidFill>
                  <a:srgbClr val="000000"/>
                </a:solidFill>
              </a:rPr>
              <a:t>Benefits, safety, medical, training, communications, IT, front line workers, employee health enthusiast</a:t>
            </a:r>
            <a:endParaRPr dirty="0">
              <a:solidFill>
                <a:srgbClr val="000000"/>
              </a:solidFill>
            </a:endParaRPr>
          </a:p>
          <a:p>
            <a:pPr marL="669925" lvl="1" indent="-325437" algn="l" rtl="0">
              <a:spcBef>
                <a:spcPts val="520"/>
              </a:spcBef>
              <a:spcAft>
                <a:spcPts val="0"/>
              </a:spcAft>
              <a:buSzPts val="1560"/>
              <a:buChar char="❑"/>
            </a:pPr>
            <a:r>
              <a:rPr lang="en-US" dirty="0"/>
              <a:t>Voluntary</a:t>
            </a:r>
            <a:endParaRPr dirty="0"/>
          </a:p>
          <a:p>
            <a:pPr marL="669925" lvl="1" indent="-325438" algn="l" rtl="0">
              <a:spcBef>
                <a:spcPts val="520"/>
              </a:spcBef>
              <a:spcAft>
                <a:spcPts val="0"/>
              </a:spcAft>
              <a:buSzPts val="1560"/>
              <a:buChar char="❑"/>
            </a:pPr>
            <a:r>
              <a:rPr lang="en-US" dirty="0"/>
              <a:t>Meet regularly</a:t>
            </a:r>
            <a:endParaRPr dirty="0"/>
          </a:p>
          <a:p>
            <a:pPr marL="669925" lvl="1" indent="-325438" algn="l" rtl="0">
              <a:spcBef>
                <a:spcPts val="520"/>
              </a:spcBef>
              <a:spcAft>
                <a:spcPts val="0"/>
              </a:spcAft>
              <a:buSzPts val="1560"/>
              <a:buChar char="❑"/>
            </a:pPr>
            <a:r>
              <a:rPr lang="en-US" dirty="0"/>
              <a:t>Outline duties</a:t>
            </a:r>
            <a:endParaRPr dirty="0"/>
          </a:p>
          <a:p>
            <a:pPr marL="669925" lvl="1" indent="-325438" algn="l" rtl="0">
              <a:spcBef>
                <a:spcPts val="520"/>
              </a:spcBef>
              <a:spcAft>
                <a:spcPts val="0"/>
              </a:spcAft>
              <a:buSzPts val="1560"/>
              <a:buChar char="❑"/>
            </a:pPr>
            <a:r>
              <a:rPr lang="en-US" dirty="0"/>
              <a:t>3-8 members </a:t>
            </a:r>
            <a:endParaRPr dirty="0"/>
          </a:p>
          <a:p>
            <a:pPr marL="344487" lvl="1" indent="0" algn="l" rtl="0">
              <a:spcBef>
                <a:spcPts val="520"/>
              </a:spcBef>
              <a:spcAft>
                <a:spcPts val="0"/>
              </a:spcAft>
              <a:buSzPts val="1560"/>
              <a:buNone/>
            </a:pPr>
            <a:endParaRPr dirty="0"/>
          </a:p>
        </p:txBody>
      </p:sp>
      <p:pic>
        <p:nvPicPr>
          <p:cNvPr id="180" name="Google Shape;180;p11"/>
          <p:cNvPicPr preferRelativeResize="0"/>
          <p:nvPr/>
        </p:nvPicPr>
        <p:blipFill>
          <a:blip r:embed="rId3">
            <a:alphaModFix/>
          </a:blip>
          <a:stretch>
            <a:fillRect/>
          </a:stretch>
        </p:blipFill>
        <p:spPr>
          <a:xfrm>
            <a:off x="4033150" y="3156150"/>
            <a:ext cx="4653650" cy="2912825"/>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12" descr="2006-CH">
            <a:hlinkClick r:id="rId3"/>
          </p:cNvPr>
          <p:cNvPicPr preferRelativeResize="0"/>
          <p:nvPr/>
        </p:nvPicPr>
        <p:blipFill rotWithShape="1">
          <a:blip r:embed="rId4">
            <a:alphaModFix/>
          </a:blip>
          <a:srcRect/>
          <a:stretch/>
        </p:blipFill>
        <p:spPr>
          <a:xfrm>
            <a:off x="5638800" y="304800"/>
            <a:ext cx="1830404" cy="1446998"/>
          </a:xfrm>
          <a:prstGeom prst="rect">
            <a:avLst/>
          </a:prstGeom>
          <a:noFill/>
          <a:ln>
            <a:noFill/>
          </a:ln>
        </p:spPr>
      </p:pic>
      <p:sp>
        <p:nvSpPr>
          <p:cNvPr id="188" name="Google Shape;188;p12"/>
          <p:cNvSpPr txBox="1">
            <a:spLocks noGrp="1"/>
          </p:cNvSpPr>
          <p:nvPr>
            <p:ph type="title"/>
          </p:nvPr>
        </p:nvSpPr>
        <p:spPr>
          <a:xfrm>
            <a:off x="985200" y="304800"/>
            <a:ext cx="7010400" cy="113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solidFill>
                  <a:schemeClr val="accent1">
                    <a:lumMod val="75000"/>
                  </a:schemeClr>
                </a:solidFill>
              </a:rPr>
              <a:t>The Nuts and Bolts  </a:t>
            </a:r>
            <a:endParaRPr sz="2800" b="1" dirty="0">
              <a:solidFill>
                <a:schemeClr val="accent1">
                  <a:lumMod val="75000"/>
                </a:schemeClr>
              </a:solidFill>
            </a:endParaRPr>
          </a:p>
        </p:txBody>
      </p:sp>
      <p:sp>
        <p:nvSpPr>
          <p:cNvPr id="189" name="Google Shape;189;p12"/>
          <p:cNvSpPr txBox="1">
            <a:spLocks noGrp="1"/>
          </p:cNvSpPr>
          <p:nvPr>
            <p:ph idx="1"/>
          </p:nvPr>
        </p:nvSpPr>
        <p:spPr>
          <a:xfrm>
            <a:off x="457200" y="1892700"/>
            <a:ext cx="8066400" cy="43557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820"/>
              <a:buChar char="■"/>
            </a:pPr>
            <a:r>
              <a:rPr lang="en-US" sz="2800" dirty="0"/>
              <a:t>Schedule </a:t>
            </a:r>
            <a:r>
              <a:rPr lang="en-US" sz="2800" dirty="0" smtClean="0"/>
              <a:t>multiple health education campaigns </a:t>
            </a:r>
            <a:r>
              <a:rPr lang="en-US" sz="2800" dirty="0"/>
              <a:t>with your Wellness Consultant each year</a:t>
            </a:r>
            <a:endParaRPr dirty="0"/>
          </a:p>
          <a:p>
            <a:pPr marL="342900" lvl="0" indent="-342900" algn="l" rtl="0">
              <a:spcBef>
                <a:spcPts val="1000"/>
              </a:spcBef>
              <a:spcAft>
                <a:spcPts val="0"/>
              </a:spcAft>
              <a:buSzPts val="1820"/>
              <a:buChar char="■"/>
            </a:pPr>
            <a:r>
              <a:rPr lang="en-US" sz="2800" dirty="0"/>
              <a:t>Promote </a:t>
            </a:r>
            <a:r>
              <a:rPr lang="en-US" sz="2800" dirty="0" smtClean="0"/>
              <a:t>each </a:t>
            </a:r>
            <a:r>
              <a:rPr lang="en-US" sz="2800" dirty="0" smtClean="0"/>
              <a:t>campaign/activity </a:t>
            </a:r>
            <a:r>
              <a:rPr lang="en-US" sz="2800" dirty="0"/>
              <a:t>– get the word out to </a:t>
            </a:r>
            <a:r>
              <a:rPr lang="en-US" sz="2800" i="1" dirty="0"/>
              <a:t>all</a:t>
            </a:r>
            <a:r>
              <a:rPr lang="en-US" sz="2800" dirty="0"/>
              <a:t> </a:t>
            </a:r>
            <a:r>
              <a:rPr lang="en-US" sz="2800" dirty="0" smtClean="0"/>
              <a:t>employees</a:t>
            </a:r>
            <a:endParaRPr lang="en-US" sz="2800" dirty="0"/>
          </a:p>
          <a:p>
            <a:pPr marL="342900" lvl="0" indent="-342900" algn="l" rtl="0">
              <a:spcBef>
                <a:spcPts val="1000"/>
              </a:spcBef>
              <a:spcAft>
                <a:spcPts val="0"/>
              </a:spcAft>
              <a:buSzPts val="1820"/>
              <a:buChar char="■"/>
            </a:pPr>
            <a:r>
              <a:rPr lang="en-US" sz="2800" dirty="0" smtClean="0"/>
              <a:t>Coordinate </a:t>
            </a:r>
            <a:r>
              <a:rPr lang="en-US" sz="2800" dirty="0"/>
              <a:t>wellness </a:t>
            </a:r>
            <a:r>
              <a:rPr lang="en-US" sz="2800" dirty="0" smtClean="0"/>
              <a:t>activities </a:t>
            </a:r>
            <a:r>
              <a:rPr lang="en-US" sz="2800" dirty="0"/>
              <a:t>(</a:t>
            </a:r>
            <a:r>
              <a:rPr lang="en-US" sz="2800" dirty="0" err="1"/>
              <a:t>eg</a:t>
            </a:r>
            <a:r>
              <a:rPr lang="en-US" sz="2800" dirty="0"/>
              <a:t>. challenges)</a:t>
            </a:r>
            <a:endParaRPr sz="2800" dirty="0"/>
          </a:p>
          <a:p>
            <a:pPr marL="342900" lvl="0" indent="-342900" algn="l" rtl="0">
              <a:spcBef>
                <a:spcPts val="1000"/>
              </a:spcBef>
              <a:spcAft>
                <a:spcPts val="0"/>
              </a:spcAft>
              <a:buSzPts val="1820"/>
              <a:buChar char="■"/>
            </a:pPr>
            <a:r>
              <a:rPr lang="en-US" sz="2800" dirty="0"/>
              <a:t>Distribute communication </a:t>
            </a:r>
            <a:r>
              <a:rPr lang="en-US" sz="2800" dirty="0" smtClean="0"/>
              <a:t>materials, including weekly wellnotes to all </a:t>
            </a:r>
            <a:r>
              <a:rPr lang="en-US" sz="2800" dirty="0" smtClean="0"/>
              <a:t>employees</a:t>
            </a:r>
          </a:p>
          <a:p>
            <a:pPr marL="342900" lvl="0" indent="-342900" algn="l" rtl="0">
              <a:spcBef>
                <a:spcPts val="1000"/>
              </a:spcBef>
              <a:spcAft>
                <a:spcPts val="0"/>
              </a:spcAft>
              <a:buSzPts val="1820"/>
              <a:buChar char="■"/>
            </a:pPr>
            <a:r>
              <a:rPr lang="en-US" sz="2800" dirty="0" smtClean="0"/>
              <a:t>Attend meetings when scheduled</a:t>
            </a:r>
          </a:p>
          <a:p>
            <a:pPr marL="342900" lvl="0" indent="-342900" algn="l" rtl="0">
              <a:spcBef>
                <a:spcPts val="1000"/>
              </a:spcBef>
              <a:spcAft>
                <a:spcPts val="0"/>
              </a:spcAft>
              <a:buSzPts val="1820"/>
              <a:buChar char="■"/>
            </a:pPr>
            <a:r>
              <a:rPr lang="en-US" sz="2800" dirty="0" smtClean="0"/>
              <a:t>Attend trainings when offered</a:t>
            </a:r>
          </a:p>
          <a:p>
            <a:pPr marL="342900" lvl="0" indent="0" algn="l" rtl="0">
              <a:spcBef>
                <a:spcPts val="1000"/>
              </a:spcBef>
              <a:spcAft>
                <a:spcPts val="0"/>
              </a:spcAft>
              <a:buNone/>
            </a:pPr>
            <a:endParaRPr dirty="0"/>
          </a:p>
          <a:p>
            <a:pPr marL="342900" lvl="0" indent="0" algn="l" rtl="0">
              <a:spcBef>
                <a:spcPts val="1000"/>
              </a:spcBef>
              <a:spcAft>
                <a:spcPts val="1000"/>
              </a:spcAft>
              <a:buNone/>
            </a:pPr>
            <a:endParaRP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3"/>
          <p:cNvSpPr txBox="1">
            <a:spLocks noGrp="1"/>
          </p:cNvSpPr>
          <p:nvPr>
            <p:ph type="title"/>
          </p:nvPr>
        </p:nvSpPr>
        <p:spPr>
          <a:xfrm>
            <a:off x="556770" y="344160"/>
            <a:ext cx="7886700" cy="1325563"/>
          </a:xfrm>
        </p:spPr>
        <p:txBody>
          <a:bodyPr/>
          <a:lstStyle/>
          <a:p>
            <a:pPr lvl="0"/>
            <a:r>
              <a:rPr lang="en-US" b="1" dirty="0" smtClean="0">
                <a:solidFill>
                  <a:schemeClr val="accent1">
                    <a:lumMod val="75000"/>
                  </a:schemeClr>
                </a:solidFill>
              </a:rPr>
              <a:t>Health Education Campaigns</a:t>
            </a:r>
            <a:endParaRPr lang="en-US" b="1" dirty="0">
              <a:solidFill>
                <a:schemeClr val="accent1">
                  <a:lumMod val="75000"/>
                </a:schemeClr>
              </a:solidFill>
            </a:endParaRPr>
          </a:p>
        </p:txBody>
      </p:sp>
      <p:sp>
        <p:nvSpPr>
          <p:cNvPr id="198" name="Google Shape;198;p13"/>
          <p:cNvSpPr/>
          <p:nvPr/>
        </p:nvSpPr>
        <p:spPr>
          <a:xfrm>
            <a:off x="4756724" y="4056993"/>
            <a:ext cx="3876900" cy="2020800"/>
          </a:xfrm>
          <a:prstGeom prst="rect">
            <a:avLst/>
          </a:prstGeom>
          <a:solidFill>
            <a:schemeClr val="tx2">
              <a:lumMod val="60000"/>
              <a:lumOff val="40000"/>
            </a:schemeClr>
          </a:solidFill>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lt1"/>
              </a:buClr>
              <a:buSzPts val="2400"/>
              <a:buFont typeface="Arial"/>
              <a:buNone/>
            </a:pPr>
            <a:r>
              <a:rPr lang="en-US" sz="2400" b="1" u="sng" dirty="0" smtClean="0">
                <a:solidFill>
                  <a:schemeClr val="lt1"/>
                </a:solidFill>
              </a:rPr>
              <a:t>Relearn </a:t>
            </a:r>
            <a:r>
              <a:rPr lang="en-US" sz="2400" b="1" u="sng" dirty="0">
                <a:solidFill>
                  <a:schemeClr val="lt1"/>
                </a:solidFill>
              </a:rPr>
              <a:t>to Relax</a:t>
            </a:r>
            <a:endParaRPr sz="1800" dirty="0">
              <a:solidFill>
                <a:schemeClr val="lt1"/>
              </a:solidFill>
              <a:latin typeface="Arial"/>
              <a:ea typeface="Arial"/>
              <a:cs typeface="Arial"/>
              <a:sym typeface="Arial"/>
            </a:endParaRPr>
          </a:p>
          <a:p>
            <a:pPr marL="0" marR="0" lvl="0" indent="0" algn="l" rtl="0">
              <a:lnSpc>
                <a:spcPct val="80000"/>
              </a:lnSpc>
              <a:spcBef>
                <a:spcPts val="0"/>
              </a:spcBef>
              <a:spcAft>
                <a:spcPts val="0"/>
              </a:spcAft>
              <a:buClr>
                <a:schemeClr val="dk1"/>
              </a:buClr>
              <a:buSzPts val="500"/>
              <a:buFont typeface="Arial"/>
              <a:buNone/>
            </a:pPr>
            <a:endParaRPr sz="500" dirty="0">
              <a:solidFill>
                <a:schemeClr val="lt1"/>
              </a:solidFill>
              <a:latin typeface="Arial"/>
              <a:ea typeface="Arial"/>
              <a:cs typeface="Arial"/>
              <a:sym typeface="Arial"/>
            </a:endParaRPr>
          </a:p>
          <a:p>
            <a:pPr marL="0" marR="0" lvl="0" indent="0" algn="l" rtl="0">
              <a:lnSpc>
                <a:spcPct val="80000"/>
              </a:lnSpc>
              <a:spcBef>
                <a:spcPts val="0"/>
              </a:spcBef>
              <a:spcAft>
                <a:spcPts val="0"/>
              </a:spcAft>
              <a:buClr>
                <a:schemeClr val="lt1"/>
              </a:buClr>
              <a:buSzPts val="1800"/>
              <a:buFont typeface="Arial"/>
              <a:buNone/>
            </a:pPr>
            <a:r>
              <a:rPr lang="en-US" sz="1800" dirty="0">
                <a:solidFill>
                  <a:schemeClr val="lt1"/>
                </a:solidFill>
              </a:rPr>
              <a:t>Meditation and Mindfulness for busy beginners.</a:t>
            </a:r>
            <a:endParaRPr dirty="0"/>
          </a:p>
          <a:p>
            <a:pPr marL="0" marR="0" lvl="0" indent="0" algn="l" rtl="0">
              <a:lnSpc>
                <a:spcPct val="80000"/>
              </a:lnSpc>
              <a:spcBef>
                <a:spcPts val="0"/>
              </a:spcBef>
              <a:spcAft>
                <a:spcPts val="0"/>
              </a:spcAft>
              <a:buClr>
                <a:schemeClr val="dk1"/>
              </a:buClr>
              <a:buSzPts val="1200"/>
              <a:buFont typeface="Arial"/>
              <a:buNone/>
            </a:pPr>
            <a:endParaRPr sz="1200" dirty="0">
              <a:solidFill>
                <a:schemeClr val="lt1"/>
              </a:solidFill>
              <a:latin typeface="Arial"/>
              <a:ea typeface="Arial"/>
              <a:cs typeface="Arial"/>
              <a:sym typeface="Arial"/>
            </a:endParaRPr>
          </a:p>
        </p:txBody>
      </p:sp>
      <p:pic>
        <p:nvPicPr>
          <p:cNvPr id="199" name="Google Shape;199;p13"/>
          <p:cNvPicPr preferRelativeResize="0"/>
          <p:nvPr/>
        </p:nvPicPr>
        <p:blipFill rotWithShape="1">
          <a:blip r:embed="rId3">
            <a:alphaModFix/>
          </a:blip>
          <a:srcRect/>
          <a:stretch/>
        </p:blipFill>
        <p:spPr>
          <a:xfrm>
            <a:off x="7162800" y="6354763"/>
            <a:ext cx="1536700" cy="427037"/>
          </a:xfrm>
          <a:prstGeom prst="rect">
            <a:avLst/>
          </a:prstGeom>
          <a:noFill/>
          <a:ln>
            <a:noFill/>
          </a:ln>
        </p:spPr>
      </p:pic>
      <p:sp>
        <p:nvSpPr>
          <p:cNvPr id="200" name="Google Shape;200;p13"/>
          <p:cNvSpPr/>
          <p:nvPr/>
        </p:nvSpPr>
        <p:spPr>
          <a:xfrm>
            <a:off x="4802800" y="1747703"/>
            <a:ext cx="3896700" cy="1964237"/>
          </a:xfrm>
          <a:prstGeom prst="rect">
            <a:avLst/>
          </a:prstGeom>
          <a:solidFill>
            <a:schemeClr val="tx2">
              <a:lumMod val="60000"/>
              <a:lumOff val="40000"/>
            </a:schemeClr>
          </a:solidFill>
          <a:ln w="25400" cap="flat" cmpd="sng">
            <a:solidFill>
              <a:srgbClr val="006F6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u="sng" dirty="0" smtClean="0">
                <a:solidFill>
                  <a:schemeClr val="lt1"/>
                </a:solidFill>
              </a:rPr>
              <a:t>Better </a:t>
            </a:r>
            <a:r>
              <a:rPr lang="en-US" sz="2400" b="1" u="sng" dirty="0">
                <a:solidFill>
                  <a:schemeClr val="lt1"/>
                </a:solidFill>
              </a:rPr>
              <a:t>Nights</a:t>
            </a:r>
            <a:endParaRPr sz="2400" b="1" u="sng" dirty="0">
              <a:solidFill>
                <a:schemeClr val="lt1"/>
              </a:solidFill>
            </a:endParaRPr>
          </a:p>
          <a:p>
            <a:pPr marL="0" marR="0" lvl="0" indent="0" algn="l" rtl="0">
              <a:spcBef>
                <a:spcPts val="0"/>
              </a:spcBef>
              <a:spcAft>
                <a:spcPts val="0"/>
              </a:spcAft>
              <a:buNone/>
            </a:pPr>
            <a:r>
              <a:rPr lang="en-US" sz="2400" b="1" u="sng" dirty="0">
                <a:solidFill>
                  <a:schemeClr val="lt1"/>
                </a:solidFill>
              </a:rPr>
              <a:t> Ahead</a:t>
            </a:r>
            <a:endParaRPr sz="2400" b="1" u="sng" dirty="0">
              <a:solidFill>
                <a:schemeClr val="lt1"/>
              </a:solidFill>
            </a:endParaRPr>
          </a:p>
          <a:p>
            <a:pPr marL="0" marR="0" lvl="0" indent="0" algn="l" rtl="0">
              <a:spcBef>
                <a:spcPts val="0"/>
              </a:spcBef>
              <a:spcAft>
                <a:spcPts val="0"/>
              </a:spcAft>
              <a:buNone/>
            </a:pPr>
            <a:r>
              <a:rPr lang="en-US" sz="1800" dirty="0">
                <a:solidFill>
                  <a:schemeClr val="lt1"/>
                </a:solidFill>
              </a:rPr>
              <a:t>A “how-to” guide to</a:t>
            </a:r>
            <a:endParaRPr sz="1800" dirty="0">
              <a:solidFill>
                <a:schemeClr val="lt1"/>
              </a:solidFill>
            </a:endParaRPr>
          </a:p>
          <a:p>
            <a:pPr marL="0" marR="0" lvl="0" indent="0" algn="l" rtl="0">
              <a:spcBef>
                <a:spcPts val="0"/>
              </a:spcBef>
              <a:spcAft>
                <a:spcPts val="0"/>
              </a:spcAft>
              <a:buNone/>
            </a:pPr>
            <a:r>
              <a:rPr lang="en-US" sz="1800" dirty="0">
                <a:solidFill>
                  <a:schemeClr val="lt1"/>
                </a:solidFill>
              </a:rPr>
              <a:t>better sleep.</a:t>
            </a:r>
            <a:endParaRPr sz="1800" dirty="0">
              <a:solidFill>
                <a:schemeClr val="lt1"/>
              </a:solidFill>
            </a:endParaRPr>
          </a:p>
          <a:p>
            <a:pPr marL="0" marR="0" lvl="0" indent="0" algn="l" rtl="0">
              <a:spcBef>
                <a:spcPts val="0"/>
              </a:spcBef>
              <a:spcAft>
                <a:spcPts val="0"/>
              </a:spcAft>
              <a:buNone/>
            </a:pPr>
            <a:endParaRPr sz="1800" dirty="0">
              <a:solidFill>
                <a:schemeClr val="lt1"/>
              </a:solidFill>
              <a:latin typeface="Arial"/>
              <a:ea typeface="Arial"/>
              <a:cs typeface="Arial"/>
              <a:sym typeface="Arial"/>
            </a:endParaRPr>
          </a:p>
        </p:txBody>
      </p:sp>
      <p:pic>
        <p:nvPicPr>
          <p:cNvPr id="202" name="Google Shape;202;p13"/>
          <p:cNvPicPr preferRelativeResize="0"/>
          <p:nvPr/>
        </p:nvPicPr>
        <p:blipFill rotWithShape="1">
          <a:blip r:embed="rId4">
            <a:alphaModFix/>
          </a:blip>
          <a:srcRect r="10112"/>
          <a:stretch/>
        </p:blipFill>
        <p:spPr>
          <a:xfrm>
            <a:off x="6402056" y="4747098"/>
            <a:ext cx="2231568" cy="1266763"/>
          </a:xfrm>
          <a:prstGeom prst="rect">
            <a:avLst/>
          </a:prstGeom>
          <a:noFill/>
          <a:ln>
            <a:noFill/>
          </a:ln>
        </p:spPr>
      </p:pic>
      <p:pic>
        <p:nvPicPr>
          <p:cNvPr id="5" name="Picture 4"/>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457199" y="1709987"/>
            <a:ext cx="3999323" cy="1993565"/>
          </a:xfrm>
          <a:prstGeom prst="rect">
            <a:avLst/>
          </a:prstGeom>
          <a:solidFill>
            <a:schemeClr val="tx2">
              <a:lumMod val="60000"/>
              <a:lumOff val="40000"/>
            </a:schemeClr>
          </a:solidFill>
        </p:spPr>
      </p:pic>
      <p:pic>
        <p:nvPicPr>
          <p:cNvPr id="203" name="Google Shape;203;p13"/>
          <p:cNvPicPr preferRelativeResize="0"/>
          <p:nvPr/>
        </p:nvPicPr>
        <p:blipFill>
          <a:blip r:embed="rId7">
            <a:alphaModFix/>
          </a:blip>
          <a:stretch>
            <a:fillRect/>
          </a:stretch>
        </p:blipFill>
        <p:spPr>
          <a:xfrm>
            <a:off x="7162800" y="1869867"/>
            <a:ext cx="1265175" cy="1709350"/>
          </a:xfrm>
          <a:prstGeom prst="rect">
            <a:avLst/>
          </a:prstGeom>
          <a:noFill/>
          <a:ln>
            <a:noFill/>
          </a:ln>
        </p:spPr>
      </p:pic>
      <p:sp>
        <p:nvSpPr>
          <p:cNvPr id="6" name="TextBox 5"/>
          <p:cNvSpPr txBox="1"/>
          <p:nvPr/>
        </p:nvSpPr>
        <p:spPr>
          <a:xfrm>
            <a:off x="661481" y="2006273"/>
            <a:ext cx="2957419" cy="1231106"/>
          </a:xfrm>
          <a:prstGeom prst="rect">
            <a:avLst/>
          </a:prstGeom>
          <a:noFill/>
        </p:spPr>
        <p:txBody>
          <a:bodyPr wrap="square" rtlCol="0">
            <a:spAutoFit/>
          </a:bodyPr>
          <a:lstStyle/>
          <a:p>
            <a:r>
              <a:rPr lang="en-US" sz="2400" b="1" u="sng" dirty="0" smtClean="0">
                <a:solidFill>
                  <a:schemeClr val="bg1"/>
                </a:solidFill>
              </a:rPr>
              <a:t>Wise Eyes</a:t>
            </a:r>
          </a:p>
          <a:p>
            <a:r>
              <a:rPr lang="en-US" sz="1800" dirty="0" smtClean="0">
                <a:solidFill>
                  <a:schemeClr val="bg1"/>
                </a:solidFill>
              </a:rPr>
              <a:t>A Guide to Healthy</a:t>
            </a:r>
          </a:p>
          <a:p>
            <a:r>
              <a:rPr lang="en-US" sz="1800" dirty="0" smtClean="0">
                <a:solidFill>
                  <a:schemeClr val="bg1"/>
                </a:solidFill>
              </a:rPr>
              <a:t> Vision</a:t>
            </a:r>
          </a:p>
          <a:p>
            <a:endParaRPr lang="en-US" dirty="0"/>
          </a:p>
        </p:txBody>
      </p:sp>
      <p:pic>
        <p:nvPicPr>
          <p:cNvPr id="1030" name="Picture 6" descr="https://lh3.googleusercontent.com/S_snfA3iK6br0g6Z18TjdoGr5k3LhTKDKR8n9-Njzx4Och8TUmhPpo5Qh-9o9tOUcUsaUVbUJ3KI9oqEMkmwO8-yVWFiCHzy8v13yWJI0l6pZYD8qPOc8YwWtheRHGYTC3fa9UlagzobL9nM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15312" y="1916935"/>
            <a:ext cx="1207176" cy="16074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6">
                    <a14:imgEffect>
                      <a14:colorTemperature colorTemp="10079"/>
                    </a14:imgEffect>
                    <a14:imgEffect>
                      <a14:saturation sat="0"/>
                    </a14:imgEffect>
                  </a14:imgLayer>
                </a14:imgProps>
              </a:ext>
            </a:extLst>
          </a:blip>
          <a:stretch>
            <a:fillRect/>
          </a:stretch>
        </p:blipFill>
        <p:spPr>
          <a:xfrm>
            <a:off x="457200" y="4056993"/>
            <a:ext cx="3999323" cy="1993565"/>
          </a:xfrm>
          <a:prstGeom prst="rect">
            <a:avLst/>
          </a:prstGeom>
          <a:blipFill>
            <a:blip r:embed="rId10">
              <a:duotone>
                <a:schemeClr val="accent1">
                  <a:shade val="45000"/>
                  <a:satMod val="135000"/>
                </a:schemeClr>
                <a:prstClr val="white"/>
              </a:duotone>
            </a:blip>
            <a:tile tx="0" ty="0" sx="100000" sy="100000" flip="none" algn="tl"/>
          </a:blipFill>
        </p:spPr>
      </p:pic>
      <p:sp>
        <p:nvSpPr>
          <p:cNvPr id="9" name="TextBox 8"/>
          <p:cNvSpPr txBox="1"/>
          <p:nvPr/>
        </p:nvSpPr>
        <p:spPr>
          <a:xfrm>
            <a:off x="661480" y="4171760"/>
            <a:ext cx="1945533" cy="1661993"/>
          </a:xfrm>
          <a:prstGeom prst="rect">
            <a:avLst/>
          </a:prstGeom>
          <a:noFill/>
        </p:spPr>
        <p:txBody>
          <a:bodyPr wrap="square" rtlCol="0">
            <a:spAutoFit/>
          </a:bodyPr>
          <a:lstStyle/>
          <a:p>
            <a:r>
              <a:rPr lang="en-US" sz="2400" b="1" u="sng" dirty="0" smtClean="0">
                <a:solidFill>
                  <a:schemeClr val="bg1"/>
                </a:solidFill>
              </a:rPr>
              <a:t>Reset to Resilient </a:t>
            </a:r>
          </a:p>
          <a:p>
            <a:r>
              <a:rPr lang="en-US" sz="1800" dirty="0" smtClean="0">
                <a:solidFill>
                  <a:schemeClr val="bg1"/>
                </a:solidFill>
              </a:rPr>
              <a:t>Positive Steps during Uncertain Times</a:t>
            </a:r>
            <a:endParaRPr lang="en-US" b="1" u="sng" dirty="0">
              <a:solidFill>
                <a:schemeClr val="bg1"/>
              </a:solidFill>
            </a:endParaRPr>
          </a:p>
        </p:txBody>
      </p:sp>
      <p:pic>
        <p:nvPicPr>
          <p:cNvPr id="10" name="Picture 9"/>
          <p:cNvPicPr>
            <a:picLocks noChangeAspect="1"/>
          </p:cNvPicPr>
          <p:nvPr/>
        </p:nvPicPr>
        <p:blipFill>
          <a:blip r:embed="rId11"/>
          <a:stretch>
            <a:fillRect/>
          </a:stretch>
        </p:blipFill>
        <p:spPr>
          <a:xfrm>
            <a:off x="2484150" y="4196296"/>
            <a:ext cx="1768195" cy="163745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4"/>
          <p:cNvSpPr txBox="1">
            <a:spLocks noGrp="1"/>
          </p:cNvSpPr>
          <p:nvPr>
            <p:ph type="title"/>
          </p:nvPr>
        </p:nvSpPr>
        <p:spPr>
          <a:xfrm>
            <a:off x="628650" y="299588"/>
            <a:ext cx="7886700" cy="13255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solidFill>
                  <a:schemeClr val="accent1">
                    <a:lumMod val="75000"/>
                  </a:schemeClr>
                </a:solidFill>
              </a:rPr>
              <a:t>Strategies that Drive Participation</a:t>
            </a:r>
            <a:endParaRPr b="1" dirty="0">
              <a:solidFill>
                <a:schemeClr val="accent1">
                  <a:lumMod val="75000"/>
                </a:schemeClr>
              </a:solidFill>
            </a:endParaRPr>
          </a:p>
        </p:txBody>
      </p:sp>
      <p:sp>
        <p:nvSpPr>
          <p:cNvPr id="212" name="Google Shape;212;p14"/>
          <p:cNvSpPr txBox="1">
            <a:spLocks noGrp="1"/>
          </p:cNvSpPr>
          <p:nvPr>
            <p:ph idx="1"/>
          </p:nvPr>
        </p:nvSpPr>
        <p:spPr>
          <a:xfrm>
            <a:off x="598170" y="843848"/>
            <a:ext cx="4260984" cy="3631899"/>
          </a:xfrm>
          <a:prstGeom prst="rect">
            <a:avLst/>
          </a:prstGeom>
          <a:noFill/>
          <a:ln>
            <a:noFill/>
          </a:ln>
        </p:spPr>
        <p:txBody>
          <a:bodyPr spcFirstLastPara="1" wrap="square" lIns="91425" tIns="45700" rIns="91425" bIns="45700" anchor="t" anchorCtr="0">
            <a:noAutofit/>
          </a:bodyPr>
          <a:lstStyle/>
          <a:p>
            <a:pPr marL="342900" lvl="0" indent="0" algn="l" rtl="0">
              <a:spcBef>
                <a:spcPts val="0"/>
              </a:spcBef>
              <a:spcAft>
                <a:spcPts val="0"/>
              </a:spcAft>
              <a:buNone/>
            </a:pPr>
            <a:r>
              <a:rPr lang="en-US" sz="2000" dirty="0"/>
              <a:t>While every agency is unique,  many locations have found success coordinating CommonHealth programs </a:t>
            </a:r>
            <a:r>
              <a:rPr lang="en-US" sz="2000" dirty="0" smtClean="0"/>
              <a:t>as a part of</a:t>
            </a:r>
            <a:r>
              <a:rPr lang="en-US" sz="2000" dirty="0" smtClean="0"/>
              <a:t>:</a:t>
            </a:r>
            <a:endParaRPr sz="3200" dirty="0"/>
          </a:p>
          <a:p>
            <a:pPr marL="0" lvl="0" indent="0" algn="l" rtl="0">
              <a:spcBef>
                <a:spcPts val="360"/>
              </a:spcBef>
              <a:spcAft>
                <a:spcPts val="0"/>
              </a:spcAft>
              <a:buSzPts val="1170"/>
              <a:buNone/>
            </a:pPr>
            <a:endParaRPr sz="1800" dirty="0"/>
          </a:p>
          <a:p>
            <a:pPr marL="342900" lvl="0" indent="-342900" algn="l" rtl="0">
              <a:spcBef>
                <a:spcPts val="560"/>
              </a:spcBef>
              <a:spcAft>
                <a:spcPts val="0"/>
              </a:spcAft>
              <a:buSzPts val="1820"/>
              <a:buChar char="■"/>
            </a:pPr>
            <a:r>
              <a:rPr lang="en-US" sz="2800" dirty="0"/>
              <a:t>Staff </a:t>
            </a:r>
            <a:r>
              <a:rPr lang="en-US" sz="2800" dirty="0" smtClean="0"/>
              <a:t>meetings/picnics </a:t>
            </a:r>
            <a:r>
              <a:rPr lang="en-US" sz="1800" dirty="0"/>
              <a:t> </a:t>
            </a:r>
            <a:endParaRPr sz="1800" dirty="0"/>
          </a:p>
          <a:p>
            <a:pPr marL="342900" lvl="0" indent="-268605" algn="l" rtl="0">
              <a:spcBef>
                <a:spcPts val="360"/>
              </a:spcBef>
              <a:spcAft>
                <a:spcPts val="0"/>
              </a:spcAft>
              <a:buSzPts val="1170"/>
              <a:buNone/>
            </a:pPr>
            <a:endParaRPr sz="1800" dirty="0"/>
          </a:p>
          <a:p>
            <a:pPr marL="342900" lvl="0" indent="-342900" algn="l" rtl="0">
              <a:spcBef>
                <a:spcPts val="560"/>
              </a:spcBef>
              <a:spcAft>
                <a:spcPts val="0"/>
              </a:spcAft>
              <a:buSzPts val="1820"/>
              <a:buChar char="■"/>
            </a:pPr>
            <a:r>
              <a:rPr lang="en-US" sz="2800" dirty="0"/>
              <a:t>E</a:t>
            </a:r>
            <a:r>
              <a:rPr lang="en-US" sz="2800" dirty="0" smtClean="0"/>
              <a:t>mployee appreciation/recognition events </a:t>
            </a:r>
          </a:p>
          <a:p>
            <a:pPr marL="342900" lvl="0" indent="-342900" algn="l" rtl="0">
              <a:spcBef>
                <a:spcPts val="560"/>
              </a:spcBef>
              <a:spcAft>
                <a:spcPts val="0"/>
              </a:spcAft>
              <a:buSzPts val="1820"/>
              <a:buChar char="■"/>
            </a:pPr>
            <a:r>
              <a:rPr lang="en-US" sz="2800" dirty="0" smtClean="0"/>
              <a:t>Orientation/training days</a:t>
            </a:r>
          </a:p>
          <a:p>
            <a:pPr marL="342900" lvl="0" indent="-260350" algn="l" rtl="0">
              <a:spcBef>
                <a:spcPts val="400"/>
              </a:spcBef>
              <a:spcAft>
                <a:spcPts val="0"/>
              </a:spcAft>
              <a:buSzPts val="1300"/>
              <a:buNone/>
            </a:pPr>
            <a:endParaRPr sz="2000" dirty="0"/>
          </a:p>
          <a:p>
            <a:pPr marL="342900" lvl="0" indent="-342900" algn="l" rtl="0">
              <a:spcBef>
                <a:spcPts val="560"/>
              </a:spcBef>
              <a:spcAft>
                <a:spcPts val="0"/>
              </a:spcAft>
              <a:buSzPts val="1820"/>
              <a:buChar char="■"/>
            </a:pPr>
            <a:r>
              <a:rPr lang="en-US" sz="2800" dirty="0"/>
              <a:t>Lunch and </a:t>
            </a:r>
            <a:r>
              <a:rPr lang="en-US" sz="2800" dirty="0" smtClean="0"/>
              <a:t>Learn sessions</a:t>
            </a:r>
            <a:endParaRPr lang="en-US" sz="2800" dirty="0" smtClean="0"/>
          </a:p>
          <a:p>
            <a:pPr marL="342900" lvl="0" indent="-342900" algn="l" rtl="0">
              <a:spcBef>
                <a:spcPts val="560"/>
              </a:spcBef>
              <a:spcAft>
                <a:spcPts val="0"/>
              </a:spcAft>
              <a:buSzPts val="1820"/>
              <a:buChar char="■"/>
            </a:pPr>
            <a:r>
              <a:rPr lang="en-US" sz="2800" dirty="0" smtClean="0"/>
              <a:t>State-wide conferences</a:t>
            </a:r>
            <a:endParaRPr sz="2800" dirty="0"/>
          </a:p>
        </p:txBody>
      </p:sp>
      <p:pic>
        <p:nvPicPr>
          <p:cNvPr id="3" name="Picture 2"/>
          <p:cNvPicPr>
            <a:picLocks noChangeAspect="1"/>
          </p:cNvPicPr>
          <p:nvPr/>
        </p:nvPicPr>
        <p:blipFill rotWithShape="1">
          <a:blip r:embed="rId3"/>
          <a:srcRect t="13659" b="9969"/>
          <a:stretch/>
        </p:blipFill>
        <p:spPr>
          <a:xfrm>
            <a:off x="5122435" y="4148489"/>
            <a:ext cx="2999492" cy="246406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2435" y="962369"/>
            <a:ext cx="3000375" cy="300037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Google Shape;219;p15"/>
          <p:cNvSpPr txBox="1">
            <a:spLocks noGrp="1"/>
          </p:cNvSpPr>
          <p:nvPr>
            <p:ph type="title"/>
          </p:nvPr>
        </p:nvSpPr>
        <p:spPr>
          <a:xfrm>
            <a:off x="569400" y="277825"/>
            <a:ext cx="8458200" cy="113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solidFill>
                  <a:schemeClr val="accent1">
                    <a:lumMod val="75000"/>
                  </a:schemeClr>
                </a:solidFill>
              </a:rPr>
              <a:t>Options to meet your needs </a:t>
            </a:r>
            <a:endParaRPr b="1" dirty="0">
              <a:solidFill>
                <a:schemeClr val="accent1">
                  <a:lumMod val="75000"/>
                </a:schemeClr>
              </a:solidFill>
            </a:endParaRPr>
          </a:p>
        </p:txBody>
      </p:sp>
      <p:sp>
        <p:nvSpPr>
          <p:cNvPr id="218" name="Google Shape;218;p15"/>
          <p:cNvSpPr txBox="1">
            <a:spLocks noGrp="1"/>
          </p:cNvSpPr>
          <p:nvPr>
            <p:ph idx="1"/>
          </p:nvPr>
        </p:nvSpPr>
        <p:spPr>
          <a:xfrm>
            <a:off x="381000" y="1143000"/>
            <a:ext cx="8229600" cy="4724400"/>
          </a:xfrm>
          <a:prstGeom prst="rect">
            <a:avLst/>
          </a:prstGeom>
          <a:noFill/>
          <a:ln>
            <a:noFill/>
          </a:ln>
        </p:spPr>
        <p:txBody>
          <a:bodyPr spcFirstLastPara="1" wrap="square" lIns="91425" tIns="45700" rIns="91425" bIns="45700" anchor="t" anchorCtr="0">
            <a:noAutofit/>
          </a:bodyPr>
          <a:lstStyle/>
          <a:p>
            <a:pPr marL="669925" lvl="1" indent="-325438">
              <a:spcBef>
                <a:spcPts val="0"/>
              </a:spcBef>
              <a:buSzPts val="1440"/>
              <a:buChar char="❑"/>
            </a:pPr>
            <a:r>
              <a:rPr lang="en-US" sz="2400" b="1" dirty="0" smtClean="0"/>
              <a:t>Traditional Training </a:t>
            </a:r>
            <a:r>
              <a:rPr lang="en-US" sz="2400" b="1" dirty="0" smtClean="0"/>
              <a:t>–</a:t>
            </a:r>
            <a:r>
              <a:rPr lang="en-US" sz="2400" dirty="0" smtClean="0"/>
              <a:t> </a:t>
            </a:r>
            <a:r>
              <a:rPr lang="en-US" sz="2400" i="1" dirty="0" smtClean="0"/>
              <a:t>an onsite </a:t>
            </a:r>
            <a:r>
              <a:rPr lang="en-US" sz="2400" i="1" dirty="0" smtClean="0"/>
              <a:t>session </a:t>
            </a:r>
            <a:r>
              <a:rPr lang="en-US" sz="2400" i="1" dirty="0" smtClean="0"/>
              <a:t>that </a:t>
            </a:r>
            <a:r>
              <a:rPr lang="en-US" sz="2400" i="1" dirty="0" smtClean="0"/>
              <a:t>gives participants </a:t>
            </a:r>
            <a:r>
              <a:rPr lang="en-US" sz="2400" i="1" dirty="0" smtClean="0"/>
              <a:t>a deeper dive into</a:t>
            </a:r>
            <a:r>
              <a:rPr lang="en-US" sz="2400" i="1" dirty="0" smtClean="0"/>
              <a:t> educational </a:t>
            </a:r>
            <a:r>
              <a:rPr lang="en-US" sz="2400" i="1" dirty="0" smtClean="0"/>
              <a:t>materials </a:t>
            </a:r>
            <a:r>
              <a:rPr lang="en-US" sz="2400" i="1" dirty="0" smtClean="0"/>
              <a:t>facilitated </a:t>
            </a:r>
            <a:r>
              <a:rPr lang="en-US" sz="2400" i="1" dirty="0" smtClean="0"/>
              <a:t>by the Wellness Consultant (time frame of 15 to 60 + minutes)</a:t>
            </a:r>
            <a:endParaRPr sz="2400" dirty="0" smtClean="0"/>
          </a:p>
          <a:p>
            <a:pPr marL="669925" lvl="1" indent="-325437" algn="l" rtl="0">
              <a:lnSpc>
                <a:spcPct val="90000"/>
              </a:lnSpc>
              <a:spcBef>
                <a:spcPts val="1000"/>
              </a:spcBef>
              <a:spcAft>
                <a:spcPts val="0"/>
              </a:spcAft>
              <a:buSzPts val="1440"/>
              <a:buChar char="❑"/>
            </a:pPr>
            <a:r>
              <a:rPr lang="en-US" sz="2400" b="1" dirty="0" smtClean="0"/>
              <a:t>Learning Station </a:t>
            </a:r>
            <a:r>
              <a:rPr lang="en-US" sz="2400" dirty="0" smtClean="0"/>
              <a:t>– </a:t>
            </a:r>
            <a:r>
              <a:rPr lang="en-US" sz="2400" i="1" dirty="0" smtClean="0"/>
              <a:t>an educational display located in a high </a:t>
            </a:r>
            <a:r>
              <a:rPr lang="en-US" sz="2400" i="1" dirty="0" smtClean="0"/>
              <a:t>traffic area where participants drop by to receive information from the Wellness Consultant in a more personal and relaxed format</a:t>
            </a:r>
            <a:endParaRPr dirty="0" smtClean="0"/>
          </a:p>
          <a:p>
            <a:pPr marL="669925" lvl="1" indent="-325438">
              <a:spcBef>
                <a:spcPts val="1000"/>
              </a:spcBef>
              <a:buSzPts val="1440"/>
              <a:buChar char="❑"/>
            </a:pPr>
            <a:r>
              <a:rPr lang="en-US" sz="2400" b="1" dirty="0" smtClean="0"/>
              <a:t>Virtual</a:t>
            </a:r>
            <a:r>
              <a:rPr lang="en-US" sz="2400" dirty="0" smtClean="0"/>
              <a:t> </a:t>
            </a:r>
            <a:r>
              <a:rPr lang="en-US" sz="2400" dirty="0"/>
              <a:t>– </a:t>
            </a:r>
            <a:r>
              <a:rPr lang="en-US" sz="2400" i="1" dirty="0" smtClean="0"/>
              <a:t>online sessions can be hosted by the agency on a variety of platforms  </a:t>
            </a:r>
            <a:endParaRPr sz="2400" dirty="0"/>
          </a:p>
          <a:p>
            <a:pPr marL="669925" lvl="1" indent="-325438" algn="l" rtl="0">
              <a:lnSpc>
                <a:spcPct val="90000"/>
              </a:lnSpc>
              <a:spcBef>
                <a:spcPts val="1000"/>
              </a:spcBef>
              <a:spcAft>
                <a:spcPts val="0"/>
              </a:spcAft>
              <a:buSzPts val="1440"/>
              <a:buNone/>
            </a:pPr>
            <a:endParaRPr sz="2400" i="1" dirty="0"/>
          </a:p>
          <a:p>
            <a:pPr marL="342900" lvl="0" indent="-342900" algn="ctr" rtl="0">
              <a:lnSpc>
                <a:spcPct val="90000"/>
              </a:lnSpc>
              <a:spcBef>
                <a:spcPts val="480"/>
              </a:spcBef>
              <a:spcAft>
                <a:spcPts val="0"/>
              </a:spcAft>
              <a:buSzPts val="1560"/>
              <a:buFont typeface="Noto Sans Symbols"/>
              <a:buNone/>
            </a:pPr>
            <a:endParaRPr sz="2400" b="1" i="1" dirty="0">
              <a:solidFill>
                <a:schemeClr val="dk2"/>
              </a:solidFill>
            </a:endParaRPr>
          </a:p>
        </p:txBody>
      </p:sp>
      <p:pic>
        <p:nvPicPr>
          <p:cNvPr id="220" name="Google Shape;220;p15" descr="Northern Virginia Mental Health Institute Sunscreen Safety Station.">
            <a:hlinkClick r:id="rId3"/>
          </p:cNvPr>
          <p:cNvPicPr preferRelativeResize="0"/>
          <p:nvPr/>
        </p:nvPicPr>
        <p:blipFill rotWithShape="1">
          <a:blip r:embed="rId4">
            <a:alphaModFix/>
          </a:blip>
          <a:srcRect/>
          <a:stretch/>
        </p:blipFill>
        <p:spPr>
          <a:xfrm>
            <a:off x="1143000" y="4876800"/>
            <a:ext cx="1524000" cy="1104900"/>
          </a:xfrm>
          <a:prstGeom prst="rect">
            <a:avLst/>
          </a:prstGeom>
          <a:noFill/>
          <a:ln>
            <a:noFill/>
          </a:ln>
        </p:spPr>
      </p:pic>
      <p:pic>
        <p:nvPicPr>
          <p:cNvPr id="221" name="Google Shape;221;p15" descr="Town of Front Royal Block Those Rays.">
            <a:hlinkClick r:id="rId5"/>
          </p:cNvPr>
          <p:cNvPicPr preferRelativeResize="0"/>
          <p:nvPr/>
        </p:nvPicPr>
        <p:blipFill rotWithShape="1">
          <a:blip r:embed="rId6">
            <a:alphaModFix/>
          </a:blip>
          <a:srcRect/>
          <a:stretch/>
        </p:blipFill>
        <p:spPr>
          <a:xfrm>
            <a:off x="2971800" y="4876800"/>
            <a:ext cx="1524000" cy="1104900"/>
          </a:xfrm>
          <a:prstGeom prst="rect">
            <a:avLst/>
          </a:prstGeom>
          <a:noFill/>
          <a:ln>
            <a:noFill/>
          </a:ln>
        </p:spPr>
      </p:pic>
      <p:pic>
        <p:nvPicPr>
          <p:cNvPr id="222" name="Google Shape;222;p15" descr="Virginia Tech Benefits Day.">
            <a:hlinkClick r:id="rId7"/>
          </p:cNvPr>
          <p:cNvPicPr preferRelativeResize="0"/>
          <p:nvPr/>
        </p:nvPicPr>
        <p:blipFill rotWithShape="1">
          <a:blip r:embed="rId8">
            <a:alphaModFix/>
          </a:blip>
          <a:srcRect/>
          <a:stretch/>
        </p:blipFill>
        <p:spPr>
          <a:xfrm>
            <a:off x="6477000" y="4876800"/>
            <a:ext cx="1371600" cy="1082675"/>
          </a:xfrm>
          <a:prstGeom prst="rect">
            <a:avLst/>
          </a:prstGeom>
          <a:noFill/>
          <a:ln>
            <a:noFill/>
          </a:ln>
        </p:spPr>
      </p:pic>
      <p:pic>
        <p:nvPicPr>
          <p:cNvPr id="223" name="Google Shape;223;p15" descr="Western State Wellness Day.">
            <a:hlinkClick r:id="rId9"/>
          </p:cNvPr>
          <p:cNvPicPr preferRelativeResize="0"/>
          <p:nvPr/>
        </p:nvPicPr>
        <p:blipFill rotWithShape="1">
          <a:blip r:embed="rId10">
            <a:alphaModFix/>
          </a:blip>
          <a:srcRect/>
          <a:stretch/>
        </p:blipFill>
        <p:spPr>
          <a:xfrm>
            <a:off x="4800600" y="4953000"/>
            <a:ext cx="1371600" cy="995363"/>
          </a:xfrm>
          <a:prstGeom prst="rect">
            <a:avLst/>
          </a:prstGeom>
          <a:noFill/>
          <a:ln>
            <a:noFill/>
          </a:ln>
        </p:spPr>
      </p:pic>
      <p:sp>
        <p:nvSpPr>
          <p:cNvPr id="224" name="Google Shape;224;p15"/>
          <p:cNvSpPr/>
          <p:nvPr/>
        </p:nvSpPr>
        <p:spPr>
          <a:xfrm>
            <a:off x="381000" y="6280868"/>
            <a:ext cx="8458200" cy="424732"/>
          </a:xfrm>
          <a:prstGeom prst="rect">
            <a:avLst/>
          </a:prstGeom>
          <a:noFill/>
          <a:ln>
            <a:noFill/>
          </a:ln>
        </p:spPr>
        <p:txBody>
          <a:bodyPr spcFirstLastPara="1" wrap="square" lIns="91425" tIns="45700" rIns="91425" bIns="45700" anchor="t" anchorCtr="0">
            <a:spAutoFit/>
          </a:bodyPr>
          <a:lstStyle/>
          <a:p>
            <a:pPr marL="457200" marR="0" lvl="1" indent="0" algn="ctr" rtl="0">
              <a:lnSpc>
                <a:spcPct val="90000"/>
              </a:lnSpc>
              <a:spcBef>
                <a:spcPts val="0"/>
              </a:spcBef>
              <a:spcAft>
                <a:spcPts val="0"/>
              </a:spcAft>
              <a:buClr>
                <a:schemeClr val="dk2"/>
              </a:buClr>
              <a:buSzPts val="2400"/>
              <a:buFont typeface="Noto Sans Symbols"/>
              <a:buNone/>
            </a:pPr>
            <a:r>
              <a:rPr lang="en-US" sz="2400" b="1" i="1" u="none" strike="noStrike" cap="none">
                <a:solidFill>
                  <a:schemeClr val="dk2"/>
                </a:solidFill>
                <a:latin typeface="Arial"/>
                <a:ea typeface="Arial"/>
                <a:cs typeface="Arial"/>
                <a:sym typeface="Arial"/>
              </a:rPr>
              <a:t>Contact your Wellness Consultant to schedule</a:t>
            </a:r>
            <a:endParaRPr sz="2400" b="1" i="1" u="none" strike="noStrike" cap="none">
              <a:solidFill>
                <a:schemeClr val="dk2"/>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872328a005_2_0"/>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solidFill>
                  <a:schemeClr val="accent1">
                    <a:lumMod val="75000"/>
                  </a:schemeClr>
                </a:solidFill>
              </a:rPr>
              <a:t>Communications</a:t>
            </a:r>
            <a:endParaRPr b="1" dirty="0">
              <a:solidFill>
                <a:schemeClr val="accent1">
                  <a:lumMod val="75000"/>
                </a:schemeClr>
              </a:solidFill>
            </a:endParaRPr>
          </a:p>
        </p:txBody>
      </p:sp>
      <p:sp>
        <p:nvSpPr>
          <p:cNvPr id="231" name="Google Shape;231;g872328a005_2_0"/>
          <p:cNvSpPr txBox="1">
            <a:spLocks noGrp="1"/>
          </p:cNvSpPr>
          <p:nvPr>
            <p:ph idx="1"/>
          </p:nvPr>
        </p:nvSpPr>
        <p:spPr>
          <a:xfrm>
            <a:off x="457200" y="1233825"/>
            <a:ext cx="8229600" cy="4583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b="1" dirty="0" smtClean="0"/>
              <a:t>Wellnotes</a:t>
            </a:r>
            <a:endParaRPr b="1" dirty="0"/>
          </a:p>
          <a:p>
            <a:pPr marL="457200" lvl="0" indent="0" algn="l" rtl="0">
              <a:spcBef>
                <a:spcPts val="360"/>
              </a:spcBef>
              <a:spcAft>
                <a:spcPts val="0"/>
              </a:spcAft>
              <a:buNone/>
            </a:pPr>
            <a:r>
              <a:rPr lang="en-US" sz="1800" dirty="0"/>
              <a:t>I</a:t>
            </a:r>
            <a:r>
              <a:rPr lang="en-US" sz="1800" dirty="0" smtClean="0"/>
              <a:t>nformation </a:t>
            </a:r>
            <a:r>
              <a:rPr lang="en-US" sz="1800" dirty="0"/>
              <a:t>on a variety of health topics </a:t>
            </a:r>
            <a:r>
              <a:rPr lang="en-US" sz="1800" dirty="0" smtClean="0"/>
              <a:t>delivered via email</a:t>
            </a:r>
            <a:r>
              <a:rPr lang="en-US" sz="1800" dirty="0" smtClean="0"/>
              <a:t> </a:t>
            </a:r>
            <a:r>
              <a:rPr lang="en-US" sz="1800" dirty="0"/>
              <a:t>weekly</a:t>
            </a:r>
            <a:r>
              <a:rPr lang="en-US" sz="1800" dirty="0" smtClean="0"/>
              <a:t>.</a:t>
            </a:r>
            <a:endParaRPr sz="1800" dirty="0"/>
          </a:p>
          <a:p>
            <a:pPr marL="0" lvl="0" indent="0" algn="l" rtl="0">
              <a:spcBef>
                <a:spcPts val="360"/>
              </a:spcBef>
              <a:spcAft>
                <a:spcPts val="0"/>
              </a:spcAft>
              <a:buNone/>
            </a:pPr>
            <a:r>
              <a:rPr lang="en-US" b="1" dirty="0" smtClean="0"/>
              <a:t>Social Media</a:t>
            </a:r>
          </a:p>
          <a:p>
            <a:pPr marL="0" lvl="0" indent="0" algn="l" rtl="0">
              <a:spcBef>
                <a:spcPts val="360"/>
              </a:spcBef>
              <a:spcAft>
                <a:spcPts val="0"/>
              </a:spcAft>
              <a:buNone/>
            </a:pPr>
            <a:r>
              <a:rPr lang="en-US" dirty="0" smtClean="0"/>
              <a:t> 	</a:t>
            </a:r>
            <a:r>
              <a:rPr lang="en-US" sz="1800" dirty="0" smtClean="0"/>
              <a:t>Find us on Facebook, Instagram and Twitter.  We post tips </a:t>
            </a:r>
            <a:r>
              <a:rPr lang="en-US" sz="1800" dirty="0"/>
              <a:t>and </a:t>
            </a:r>
            <a:r>
              <a:rPr lang="en-US" sz="1800" dirty="0" smtClean="0"/>
              <a:t>share         	information regularly.  We like to feature agencies as often as possible.  </a:t>
            </a:r>
            <a:endParaRPr sz="1800" dirty="0"/>
          </a:p>
          <a:p>
            <a:pPr marL="0" lvl="0" indent="0" algn="l" rtl="0">
              <a:spcBef>
                <a:spcPts val="360"/>
              </a:spcBef>
              <a:spcAft>
                <a:spcPts val="0"/>
              </a:spcAft>
              <a:buNone/>
            </a:pPr>
            <a:r>
              <a:rPr lang="en-US" b="1" dirty="0"/>
              <a:t>YouTube</a:t>
            </a:r>
            <a:endParaRPr b="1" dirty="0"/>
          </a:p>
          <a:p>
            <a:pPr marL="0" lvl="0" indent="0" algn="l" rtl="0">
              <a:spcBef>
                <a:spcPts val="360"/>
              </a:spcBef>
              <a:spcAft>
                <a:spcPts val="0"/>
              </a:spcAft>
              <a:buNone/>
            </a:pPr>
            <a:r>
              <a:rPr lang="en-US" sz="2800" dirty="0"/>
              <a:t>	</a:t>
            </a:r>
            <a:r>
              <a:rPr lang="en-US" sz="1800" dirty="0" smtClean="0"/>
              <a:t>Micro learning (3-5 minute) videos on a variety of topics.  Be sure to 	SUBSCRIBE to our channel.</a:t>
            </a:r>
            <a:endParaRPr sz="1800" dirty="0"/>
          </a:p>
          <a:p>
            <a:pPr marL="0" lvl="0" indent="0" algn="l" rtl="0">
              <a:spcBef>
                <a:spcPts val="360"/>
              </a:spcBef>
              <a:spcAft>
                <a:spcPts val="0"/>
              </a:spcAft>
              <a:buNone/>
            </a:pPr>
            <a:r>
              <a:rPr lang="en-US" b="1" dirty="0"/>
              <a:t>Website</a:t>
            </a:r>
            <a:endParaRPr b="1" dirty="0"/>
          </a:p>
          <a:p>
            <a:pPr marL="457200" lvl="0" indent="0" algn="l" rtl="0">
              <a:spcBef>
                <a:spcPts val="360"/>
              </a:spcBef>
              <a:spcAft>
                <a:spcPts val="0"/>
              </a:spcAft>
              <a:buNone/>
            </a:pPr>
            <a:r>
              <a:rPr lang="en-US" sz="1800" dirty="0"/>
              <a:t>Materials and resources:</a:t>
            </a:r>
            <a:r>
              <a:rPr lang="en-US" sz="2300" u="sng" dirty="0">
                <a:solidFill>
                  <a:schemeClr val="hlink"/>
                </a:solidFill>
                <a:hlinkClick r:id="rId3"/>
              </a:rPr>
              <a:t> www.commonhealth.virginia.gov</a:t>
            </a:r>
            <a:endParaRPr sz="2300" dirty="0"/>
          </a:p>
          <a:p>
            <a:pPr marL="457200" lvl="0" indent="0" algn="l" rtl="0">
              <a:spcBef>
                <a:spcPts val="360"/>
              </a:spcBef>
              <a:spcAft>
                <a:spcPts val="0"/>
              </a:spcAft>
              <a:buNone/>
            </a:pPr>
            <a:endParaRPr sz="1800" dirty="0"/>
          </a:p>
        </p:txBody>
      </p:sp>
      <p:pic>
        <p:nvPicPr>
          <p:cNvPr id="232" name="Google Shape;232;g872328a005_2_0"/>
          <p:cNvPicPr preferRelativeResize="0"/>
          <p:nvPr/>
        </p:nvPicPr>
        <p:blipFill>
          <a:blip r:embed="rId4">
            <a:alphaModFix/>
          </a:blip>
          <a:stretch>
            <a:fillRect/>
          </a:stretch>
        </p:blipFill>
        <p:spPr>
          <a:xfrm>
            <a:off x="1185287" y="4992073"/>
            <a:ext cx="572477" cy="595362"/>
          </a:xfrm>
          <a:prstGeom prst="rect">
            <a:avLst/>
          </a:prstGeom>
          <a:noFill/>
          <a:ln>
            <a:noFill/>
          </a:ln>
        </p:spPr>
      </p:pic>
      <p:pic>
        <p:nvPicPr>
          <p:cNvPr id="233" name="Google Shape;233;g872328a005_2_0"/>
          <p:cNvPicPr preferRelativeResize="0"/>
          <p:nvPr/>
        </p:nvPicPr>
        <p:blipFill>
          <a:blip r:embed="rId5">
            <a:alphaModFix/>
          </a:blip>
          <a:stretch>
            <a:fillRect/>
          </a:stretch>
        </p:blipFill>
        <p:spPr>
          <a:xfrm>
            <a:off x="6499466" y="4994785"/>
            <a:ext cx="742145" cy="520353"/>
          </a:xfrm>
          <a:prstGeom prst="rect">
            <a:avLst/>
          </a:prstGeom>
          <a:noFill/>
          <a:ln>
            <a:noFill/>
          </a:ln>
        </p:spPr>
      </p:pic>
      <p:pic>
        <p:nvPicPr>
          <p:cNvPr id="3" name="Picture 2"/>
          <p:cNvPicPr>
            <a:picLocks noChangeAspect="1"/>
          </p:cNvPicPr>
          <p:nvPr/>
        </p:nvPicPr>
        <p:blipFill rotWithShape="1">
          <a:blip r:embed="rId6"/>
          <a:srcRect l="12380" t="11406" r="11004" b="13018"/>
          <a:stretch/>
        </p:blipFill>
        <p:spPr>
          <a:xfrm>
            <a:off x="3058328" y="4950809"/>
            <a:ext cx="705122" cy="608306"/>
          </a:xfrm>
          <a:prstGeom prst="rect">
            <a:avLst/>
          </a:prstGeom>
        </p:spPr>
      </p:pic>
      <p:pic>
        <p:nvPicPr>
          <p:cNvPr id="4" name="Picture 3"/>
          <p:cNvPicPr>
            <a:picLocks noChangeAspect="1"/>
          </p:cNvPicPr>
          <p:nvPr/>
        </p:nvPicPr>
        <p:blipFill rotWithShape="1">
          <a:blip r:embed="rId7"/>
          <a:srcRect l="15460" t="12844" r="20564" b="13114"/>
          <a:stretch/>
        </p:blipFill>
        <p:spPr>
          <a:xfrm>
            <a:off x="4864853" y="4994786"/>
            <a:ext cx="705122" cy="59264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4"/>
          <p:cNvSpPr txBox="1">
            <a:spLocks noGrp="1"/>
          </p:cNvSpPr>
          <p:nvPr>
            <p:ph type="title"/>
          </p:nvPr>
        </p:nvSpPr>
        <p:spPr>
          <a:xfrm>
            <a:off x="416750" y="426850"/>
            <a:ext cx="2803500" cy="15993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4200" b="1" dirty="0">
                <a:solidFill>
                  <a:schemeClr val="accent1">
                    <a:lumMod val="75000"/>
                  </a:schemeClr>
                </a:solidFill>
              </a:rPr>
              <a:t>Wellness Champions</a:t>
            </a:r>
            <a:endParaRPr sz="4100" b="1" dirty="0">
              <a:solidFill>
                <a:schemeClr val="accent1">
                  <a:lumMod val="75000"/>
                </a:schemeClr>
              </a:solidFill>
            </a:endParaRPr>
          </a:p>
        </p:txBody>
      </p:sp>
      <p:pic>
        <p:nvPicPr>
          <p:cNvPr id="240" name="Google Shape;240;p24"/>
          <p:cNvPicPr preferRelativeResize="0">
            <a:picLocks noGrp="1"/>
          </p:cNvPicPr>
          <p:nvPr>
            <p:ph idx="1"/>
          </p:nvPr>
        </p:nvPicPr>
        <p:blipFill rotWithShape="1">
          <a:blip r:embed="rId3">
            <a:alphaModFix/>
          </a:blip>
          <a:srcRect l="33547" t="21272" r="35469" b="5791"/>
          <a:stretch/>
        </p:blipFill>
        <p:spPr>
          <a:xfrm>
            <a:off x="3414575" y="297525"/>
            <a:ext cx="5336100" cy="5787600"/>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8"/>
          <p:cNvSpPr txBox="1">
            <a:spLocks noGrp="1"/>
          </p:cNvSpPr>
          <p:nvPr>
            <p:ph type="title"/>
          </p:nvPr>
        </p:nvSpPr>
        <p:spPr>
          <a:xfrm>
            <a:off x="457200" y="228600"/>
            <a:ext cx="8229600" cy="914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solidFill>
                  <a:schemeClr val="accent1">
                    <a:lumMod val="75000"/>
                  </a:schemeClr>
                </a:solidFill>
              </a:rPr>
              <a:t>The bottom line </a:t>
            </a:r>
            <a:r>
              <a:rPr lang="en-US" b="1" dirty="0"/>
              <a:t>_______________</a:t>
            </a:r>
            <a:endParaRPr b="1" dirty="0"/>
          </a:p>
        </p:txBody>
      </p:sp>
      <p:sp>
        <p:nvSpPr>
          <p:cNvPr id="247" name="Google Shape;247;p28"/>
          <p:cNvSpPr txBox="1">
            <a:spLocks noGrp="1"/>
          </p:cNvSpPr>
          <p:nvPr>
            <p:ph type="body" idx="1"/>
          </p:nvPr>
        </p:nvSpPr>
        <p:spPr>
          <a:xfrm>
            <a:off x="381000" y="914401"/>
            <a:ext cx="4040188" cy="685800"/>
          </a:xfrm>
          <a:prstGeom prst="rect">
            <a:avLst/>
          </a:prstGeom>
          <a:solidFill>
            <a:schemeClr val="accent1">
              <a:lumMod val="60000"/>
              <a:lumOff val="40000"/>
            </a:schemeClr>
          </a:solidFill>
          <a:ln>
            <a:noFill/>
          </a:ln>
        </p:spPr>
        <p:txBody>
          <a:bodyPr spcFirstLastPara="1" wrap="square" lIns="91425" tIns="45700" rIns="91425" bIns="45700" anchor="b" anchorCtr="0">
            <a:noAutofit/>
          </a:bodyPr>
          <a:lstStyle/>
          <a:p>
            <a:pPr marL="0" lvl="0" indent="0" algn="ctr" rtl="0">
              <a:spcBef>
                <a:spcPts val="0"/>
              </a:spcBef>
              <a:spcAft>
                <a:spcPts val="0"/>
              </a:spcAft>
              <a:buSzPts val="1560"/>
              <a:buNone/>
            </a:pPr>
            <a:r>
              <a:rPr lang="en-US" sz="2400" dirty="0">
                <a:latin typeface="Arial" panose="020B0604020202020204" pitchFamily="34" charset="0"/>
                <a:cs typeface="Arial" panose="020B0604020202020204" pitchFamily="34" charset="0"/>
              </a:rPr>
              <a:t>Agency Coordinator </a:t>
            </a:r>
            <a:r>
              <a:rPr lang="en-US" sz="2400" dirty="0" smtClean="0">
                <a:latin typeface="Arial" panose="020B0604020202020204" pitchFamily="34" charset="0"/>
                <a:cs typeface="Arial" panose="020B0604020202020204" pitchFamily="34" charset="0"/>
              </a:rPr>
              <a:t> (AC) will</a:t>
            </a:r>
            <a:r>
              <a:rPr lang="en-US" sz="2400" dirty="0">
                <a:latin typeface="Arial" panose="020B0604020202020204" pitchFamily="34" charset="0"/>
                <a:cs typeface="Arial" panose="020B0604020202020204" pitchFamily="34" charset="0"/>
              </a:rPr>
              <a:t>:</a:t>
            </a:r>
            <a:endParaRPr sz="2400" dirty="0">
              <a:latin typeface="Arial" panose="020B0604020202020204" pitchFamily="34" charset="0"/>
              <a:cs typeface="Arial" panose="020B0604020202020204" pitchFamily="34" charset="0"/>
            </a:endParaRPr>
          </a:p>
        </p:txBody>
      </p:sp>
      <p:sp>
        <p:nvSpPr>
          <p:cNvPr id="248" name="Google Shape;248;p28"/>
          <p:cNvSpPr txBox="1">
            <a:spLocks noGrp="1"/>
          </p:cNvSpPr>
          <p:nvPr>
            <p:ph sz="half" idx="2"/>
          </p:nvPr>
        </p:nvSpPr>
        <p:spPr>
          <a:xfrm>
            <a:off x="457200" y="1828800"/>
            <a:ext cx="4040188" cy="411480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342900" lvl="0" indent="-342900" algn="l" rtl="0">
              <a:spcBef>
                <a:spcPts val="0"/>
              </a:spcBef>
              <a:spcAft>
                <a:spcPts val="0"/>
              </a:spcAft>
              <a:buSzPts val="1560"/>
              <a:buChar char="■"/>
            </a:pPr>
            <a:r>
              <a:rPr lang="en-US" sz="2400" b="1" dirty="0" smtClean="0">
                <a:solidFill>
                  <a:schemeClr val="dk1"/>
                </a:solidFill>
                <a:latin typeface="Arial"/>
                <a:ea typeface="Arial"/>
                <a:cs typeface="Arial"/>
                <a:sym typeface="Arial"/>
              </a:rPr>
              <a:t>Propose </a:t>
            </a:r>
            <a:r>
              <a:rPr lang="en-US" sz="2400" dirty="0" smtClean="0">
                <a:solidFill>
                  <a:schemeClr val="dk1"/>
                </a:solidFill>
                <a:latin typeface="Arial"/>
                <a:ea typeface="Arial"/>
                <a:cs typeface="Arial"/>
                <a:sym typeface="Arial"/>
              </a:rPr>
              <a:t>ideal dates/times </a:t>
            </a:r>
            <a:r>
              <a:rPr lang="en-US" sz="2400" dirty="0">
                <a:solidFill>
                  <a:schemeClr val="dk1"/>
                </a:solidFill>
                <a:latin typeface="Arial"/>
                <a:ea typeface="Arial"/>
                <a:cs typeface="Arial"/>
                <a:sym typeface="Arial"/>
              </a:rPr>
              <a:t>to schedule a </a:t>
            </a:r>
            <a:r>
              <a:rPr lang="en-US" sz="2400" dirty="0" smtClean="0">
                <a:solidFill>
                  <a:schemeClr val="dk1"/>
                </a:solidFill>
                <a:latin typeface="Arial"/>
                <a:ea typeface="Arial"/>
                <a:cs typeface="Arial"/>
                <a:sym typeface="Arial"/>
              </a:rPr>
              <a:t>presentation</a:t>
            </a:r>
            <a:endParaRPr sz="2400" dirty="0"/>
          </a:p>
          <a:p>
            <a:pPr marL="342900" lvl="0" indent="-342900" algn="l" rtl="0">
              <a:spcBef>
                <a:spcPts val="1000"/>
              </a:spcBef>
              <a:spcAft>
                <a:spcPts val="0"/>
              </a:spcAft>
              <a:buSzPts val="1560"/>
              <a:buChar char="■"/>
            </a:pPr>
            <a:r>
              <a:rPr lang="en-US" sz="2400" b="1" dirty="0">
                <a:solidFill>
                  <a:schemeClr val="dk1"/>
                </a:solidFill>
                <a:latin typeface="Arial"/>
                <a:ea typeface="Arial"/>
                <a:cs typeface="Arial"/>
                <a:sym typeface="Arial"/>
              </a:rPr>
              <a:t>Reserve</a:t>
            </a:r>
            <a:r>
              <a:rPr lang="en-US" sz="2400" dirty="0">
                <a:solidFill>
                  <a:schemeClr val="dk1"/>
                </a:solidFill>
                <a:latin typeface="Arial"/>
                <a:ea typeface="Arial"/>
                <a:cs typeface="Arial"/>
                <a:sym typeface="Arial"/>
              </a:rPr>
              <a:t> a space</a:t>
            </a:r>
            <a:endParaRPr sz="2400" dirty="0"/>
          </a:p>
          <a:p>
            <a:pPr marL="342900" lvl="0" indent="-342900" algn="l" rtl="0">
              <a:spcBef>
                <a:spcPts val="1000"/>
              </a:spcBef>
              <a:spcAft>
                <a:spcPts val="0"/>
              </a:spcAft>
              <a:buSzPts val="1560"/>
              <a:buChar char="■"/>
            </a:pPr>
            <a:r>
              <a:rPr lang="en-US" sz="2400" b="1" dirty="0">
                <a:solidFill>
                  <a:schemeClr val="dk1"/>
                </a:solidFill>
                <a:latin typeface="Arial"/>
                <a:ea typeface="Arial"/>
                <a:cs typeface="Arial"/>
                <a:sym typeface="Arial"/>
              </a:rPr>
              <a:t>Get the word out</a:t>
            </a:r>
            <a:r>
              <a:rPr lang="en-US" sz="2400" dirty="0">
                <a:solidFill>
                  <a:schemeClr val="dk1"/>
                </a:solidFill>
                <a:latin typeface="Arial"/>
                <a:ea typeface="Arial"/>
                <a:cs typeface="Arial"/>
                <a:sym typeface="Arial"/>
              </a:rPr>
              <a:t> to your co-workers</a:t>
            </a:r>
            <a:endParaRPr sz="2400" dirty="0"/>
          </a:p>
          <a:p>
            <a:pPr marL="342900" lvl="0" indent="-342900" algn="l" rtl="0">
              <a:spcBef>
                <a:spcPts val="1000"/>
              </a:spcBef>
              <a:spcAft>
                <a:spcPts val="0"/>
              </a:spcAft>
              <a:buSzPts val="1560"/>
              <a:buChar char="■"/>
            </a:pPr>
            <a:r>
              <a:rPr lang="en-US" sz="2400" b="1" dirty="0">
                <a:solidFill>
                  <a:schemeClr val="dk1"/>
                </a:solidFill>
                <a:latin typeface="Arial"/>
                <a:ea typeface="Arial"/>
                <a:cs typeface="Arial"/>
                <a:sym typeface="Arial"/>
              </a:rPr>
              <a:t>Distribute</a:t>
            </a:r>
            <a:r>
              <a:rPr lang="en-US" sz="2400" dirty="0">
                <a:solidFill>
                  <a:schemeClr val="dk1"/>
                </a:solidFill>
                <a:latin typeface="Arial"/>
                <a:ea typeface="Arial"/>
                <a:cs typeface="Arial"/>
                <a:sym typeface="Arial"/>
              </a:rPr>
              <a:t> materials </a:t>
            </a:r>
            <a:endParaRPr sz="2400" dirty="0"/>
          </a:p>
          <a:p>
            <a:pPr marL="342900" lvl="0" indent="-342900" algn="l" rtl="0">
              <a:spcBef>
                <a:spcPts val="1000"/>
              </a:spcBef>
              <a:spcAft>
                <a:spcPts val="0"/>
              </a:spcAft>
              <a:buSzPts val="1560"/>
              <a:buChar char="■"/>
            </a:pPr>
            <a:r>
              <a:rPr lang="en-US" sz="2400" b="1" dirty="0">
                <a:solidFill>
                  <a:schemeClr val="dk1"/>
                </a:solidFill>
                <a:latin typeface="Arial"/>
                <a:ea typeface="Arial"/>
                <a:cs typeface="Arial"/>
                <a:sym typeface="Arial"/>
              </a:rPr>
              <a:t>Encourage, motivate and inspire </a:t>
            </a:r>
            <a:r>
              <a:rPr lang="en-US" sz="2400" dirty="0">
                <a:solidFill>
                  <a:schemeClr val="dk1"/>
                </a:solidFill>
                <a:latin typeface="Arial"/>
                <a:ea typeface="Arial"/>
                <a:cs typeface="Arial"/>
                <a:sym typeface="Arial"/>
              </a:rPr>
              <a:t>participation</a:t>
            </a:r>
            <a:endParaRPr sz="2400" dirty="0"/>
          </a:p>
          <a:p>
            <a:pPr marL="342900" lvl="0" indent="-243840" algn="l" rtl="0">
              <a:spcBef>
                <a:spcPts val="1000"/>
              </a:spcBef>
              <a:spcAft>
                <a:spcPts val="0"/>
              </a:spcAft>
              <a:buSzPts val="1560"/>
              <a:buNone/>
            </a:pPr>
            <a:endParaRPr dirty="0"/>
          </a:p>
        </p:txBody>
      </p:sp>
      <p:sp>
        <p:nvSpPr>
          <p:cNvPr id="249" name="Google Shape;249;p28"/>
          <p:cNvSpPr txBox="1">
            <a:spLocks noGrp="1"/>
          </p:cNvSpPr>
          <p:nvPr>
            <p:ph type="body" sz="quarter" idx="3"/>
          </p:nvPr>
        </p:nvSpPr>
        <p:spPr>
          <a:xfrm>
            <a:off x="4648200" y="914400"/>
            <a:ext cx="4041775" cy="685801"/>
          </a:xfrm>
          <a:prstGeom prst="rect">
            <a:avLst/>
          </a:prstGeom>
          <a:solidFill>
            <a:schemeClr val="accent1">
              <a:lumMod val="60000"/>
              <a:lumOff val="40000"/>
            </a:schemeClr>
          </a:solidFill>
          <a:ln>
            <a:noFill/>
          </a:ln>
        </p:spPr>
        <p:txBody>
          <a:bodyPr spcFirstLastPara="1" wrap="square" lIns="91425" tIns="45700" rIns="91425" bIns="45700" anchor="b" anchorCtr="0">
            <a:noAutofit/>
          </a:bodyPr>
          <a:lstStyle/>
          <a:p>
            <a:pPr marL="0" lvl="0" indent="0" algn="ctr" rtl="0">
              <a:spcBef>
                <a:spcPts val="0"/>
              </a:spcBef>
              <a:spcAft>
                <a:spcPts val="0"/>
              </a:spcAft>
              <a:buSzPts val="1560"/>
              <a:buNone/>
            </a:pPr>
            <a:r>
              <a:rPr lang="en-US" sz="2400" dirty="0" smtClean="0">
                <a:latin typeface="Arial" panose="020B0604020202020204" pitchFamily="34" charset="0"/>
                <a:cs typeface="Arial" panose="020B0604020202020204" pitchFamily="34" charset="0"/>
              </a:rPr>
              <a:t>CH Wellness Consultant</a:t>
            </a:r>
            <a:r>
              <a:rPr lang="en-US"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will</a:t>
            </a:r>
            <a:r>
              <a:rPr lang="en-US" sz="2400" dirty="0">
                <a:latin typeface="Arial" panose="020B0604020202020204" pitchFamily="34" charset="0"/>
                <a:cs typeface="Arial" panose="020B0604020202020204" pitchFamily="34" charset="0"/>
              </a:rPr>
              <a:t>: </a:t>
            </a:r>
            <a:endParaRPr sz="2400" dirty="0">
              <a:latin typeface="Arial" panose="020B0604020202020204" pitchFamily="34" charset="0"/>
              <a:cs typeface="Arial" panose="020B0604020202020204" pitchFamily="34" charset="0"/>
            </a:endParaRPr>
          </a:p>
        </p:txBody>
      </p:sp>
      <p:sp>
        <p:nvSpPr>
          <p:cNvPr id="250" name="Google Shape;250;p28"/>
          <p:cNvSpPr txBox="1">
            <a:spLocks noGrp="1"/>
          </p:cNvSpPr>
          <p:nvPr>
            <p:ph sz="quarter" idx="4"/>
          </p:nvPr>
        </p:nvSpPr>
        <p:spPr>
          <a:xfrm>
            <a:off x="4648200" y="1828800"/>
            <a:ext cx="4041775" cy="411480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342900" lvl="0" indent="-355917" algn="l" rtl="0">
              <a:spcBef>
                <a:spcPts val="420"/>
              </a:spcBef>
              <a:spcAft>
                <a:spcPts val="0"/>
              </a:spcAft>
              <a:buSzPts val="1765"/>
              <a:buChar char="■"/>
            </a:pPr>
            <a:r>
              <a:rPr lang="en-US" sz="2400" b="1" dirty="0" smtClean="0">
                <a:latin typeface="Arial" panose="020B0604020202020204" pitchFamily="34" charset="0"/>
                <a:cs typeface="Arial" panose="020B0604020202020204" pitchFamily="34" charset="0"/>
              </a:rPr>
              <a:t>Confirm </a:t>
            </a:r>
            <a:r>
              <a:rPr lang="en-US" sz="2400" dirty="0" smtClean="0">
                <a:latin typeface="Arial" panose="020B0604020202020204" pitchFamily="34" charset="0"/>
                <a:cs typeface="Arial" panose="020B0604020202020204" pitchFamily="34" charset="0"/>
              </a:rPr>
              <a:t>availability to schedule a presentation</a:t>
            </a:r>
          </a:p>
          <a:p>
            <a:pPr marL="342900" lvl="0" indent="-355917" algn="l" rtl="0">
              <a:spcBef>
                <a:spcPts val="420"/>
              </a:spcBef>
              <a:spcAft>
                <a:spcPts val="0"/>
              </a:spcAft>
              <a:buSzPts val="1765"/>
              <a:buChar char="■"/>
            </a:pPr>
            <a:r>
              <a:rPr lang="en-US" sz="2400" b="1" dirty="0" smtClean="0">
                <a:latin typeface="Arial" panose="020B0604020202020204" pitchFamily="34" charset="0"/>
                <a:cs typeface="Arial" panose="020B0604020202020204" pitchFamily="34" charset="0"/>
              </a:rPr>
              <a:t>Create </a:t>
            </a:r>
            <a:r>
              <a:rPr lang="en-US" sz="2400" b="1" dirty="0">
                <a:latin typeface="Arial" panose="020B0604020202020204" pitchFamily="34" charset="0"/>
                <a:cs typeface="Arial" panose="020B0604020202020204" pitchFamily="34" charset="0"/>
              </a:rPr>
              <a:t>and deliver </a:t>
            </a:r>
            <a:r>
              <a:rPr lang="en-US" sz="2400" dirty="0">
                <a:latin typeface="Arial" panose="020B0604020202020204" pitchFamily="34" charset="0"/>
                <a:cs typeface="Arial" panose="020B0604020202020204" pitchFamily="34" charset="0"/>
              </a:rPr>
              <a:t>wellness  programs and activities </a:t>
            </a:r>
            <a:endParaRPr sz="2400" dirty="0">
              <a:latin typeface="Arial" panose="020B0604020202020204" pitchFamily="34" charset="0"/>
              <a:cs typeface="Arial" panose="020B0604020202020204" pitchFamily="34" charset="0"/>
            </a:endParaRPr>
          </a:p>
          <a:p>
            <a:pPr marL="342900" lvl="0" indent="-368300" algn="l" rtl="0">
              <a:spcBef>
                <a:spcPts val="1000"/>
              </a:spcBef>
              <a:spcAft>
                <a:spcPts val="0"/>
              </a:spcAft>
              <a:buSzPts val="1765"/>
              <a:buChar char="■"/>
            </a:pPr>
            <a:r>
              <a:rPr lang="en-US" sz="2400" b="1" dirty="0">
                <a:solidFill>
                  <a:schemeClr val="dk1"/>
                </a:solidFill>
                <a:latin typeface="Arial"/>
                <a:ea typeface="Arial"/>
                <a:cs typeface="Arial"/>
                <a:sym typeface="Arial"/>
              </a:rPr>
              <a:t>Provide </a:t>
            </a:r>
            <a:r>
              <a:rPr lang="en-US" sz="2400" dirty="0">
                <a:solidFill>
                  <a:schemeClr val="dk1"/>
                </a:solidFill>
                <a:latin typeface="Arial"/>
                <a:ea typeface="Arial"/>
                <a:cs typeface="Arial"/>
                <a:sym typeface="Arial"/>
              </a:rPr>
              <a:t>materials and methods </a:t>
            </a:r>
            <a:r>
              <a:rPr lang="en-US" sz="2400" dirty="0" smtClean="0">
                <a:solidFill>
                  <a:schemeClr val="dk1"/>
                </a:solidFill>
                <a:latin typeface="Arial"/>
                <a:ea typeface="Arial"/>
                <a:cs typeface="Arial"/>
                <a:sym typeface="Arial"/>
              </a:rPr>
              <a:t>to include hard-to-reach </a:t>
            </a:r>
            <a:r>
              <a:rPr lang="en-US" sz="2400" dirty="0">
                <a:solidFill>
                  <a:schemeClr val="dk1"/>
                </a:solidFill>
                <a:latin typeface="Arial"/>
                <a:ea typeface="Arial"/>
                <a:cs typeface="Arial"/>
                <a:sym typeface="Arial"/>
              </a:rPr>
              <a:t>employees</a:t>
            </a:r>
            <a:endParaRPr sz="2400" dirty="0"/>
          </a:p>
          <a:p>
            <a:pPr marL="342900" lvl="0" indent="-368300" algn="l" rtl="0">
              <a:spcBef>
                <a:spcPts val="1000"/>
              </a:spcBef>
              <a:spcAft>
                <a:spcPts val="0"/>
              </a:spcAft>
              <a:buSzPts val="1765"/>
              <a:buChar char="■"/>
            </a:pPr>
            <a:r>
              <a:rPr lang="en-US" sz="2400" b="1" dirty="0">
                <a:solidFill>
                  <a:schemeClr val="dk1"/>
                </a:solidFill>
                <a:latin typeface="Arial" panose="020B0604020202020204" pitchFamily="34" charset="0"/>
                <a:cs typeface="Arial" panose="020B0604020202020204" pitchFamily="34" charset="0"/>
              </a:rPr>
              <a:t>Give </a:t>
            </a:r>
            <a:r>
              <a:rPr lang="en-US" sz="2400" b="1" dirty="0" smtClean="0">
                <a:solidFill>
                  <a:schemeClr val="dk1"/>
                </a:solidFill>
                <a:latin typeface="Arial" panose="020B0604020202020204" pitchFamily="34" charset="0"/>
                <a:cs typeface="Arial" panose="020B0604020202020204" pitchFamily="34" charset="0"/>
              </a:rPr>
              <a:t>support </a:t>
            </a:r>
            <a:r>
              <a:rPr lang="en-US" sz="2400" dirty="0">
                <a:solidFill>
                  <a:schemeClr val="dk1"/>
                </a:solidFill>
                <a:latin typeface="Arial" panose="020B0604020202020204" pitchFamily="34" charset="0"/>
                <a:cs typeface="Arial" panose="020B0604020202020204" pitchFamily="34" charset="0"/>
              </a:rPr>
              <a:t>for </a:t>
            </a:r>
            <a:r>
              <a:rPr lang="en-US" sz="2400" dirty="0" smtClean="0">
                <a:solidFill>
                  <a:schemeClr val="dk1"/>
                </a:solidFill>
                <a:latin typeface="Arial" panose="020B0604020202020204" pitchFamily="34" charset="0"/>
                <a:cs typeface="Arial" panose="020B0604020202020204" pitchFamily="34" charset="0"/>
              </a:rPr>
              <a:t>other agency </a:t>
            </a:r>
            <a:r>
              <a:rPr lang="en-US" sz="2400" dirty="0">
                <a:solidFill>
                  <a:schemeClr val="dk1"/>
                </a:solidFill>
                <a:latin typeface="Arial" panose="020B0604020202020204" pitchFamily="34" charset="0"/>
                <a:cs typeface="Arial" panose="020B0604020202020204" pitchFamily="34" charset="0"/>
              </a:rPr>
              <a:t>wellness needs </a:t>
            </a:r>
            <a:endParaRPr sz="2400" dirty="0">
              <a:latin typeface="Arial" panose="020B0604020202020204" pitchFamily="34" charset="0"/>
              <a:cs typeface="Arial" panose="020B0604020202020204" pitchFamily="34" charset="0"/>
            </a:endParaRPr>
          </a:p>
          <a:p>
            <a:pPr marL="342900" lvl="0" indent="-243840" algn="l" rtl="0">
              <a:spcBef>
                <a:spcPts val="1000"/>
              </a:spcBef>
              <a:spcAft>
                <a:spcPts val="0"/>
              </a:spcAft>
              <a:buSzPts val="1560"/>
              <a:buNone/>
            </a:pPr>
            <a:endParaRP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1"/>
          <p:cNvSpPr txBox="1">
            <a:spLocks noGrp="1"/>
          </p:cNvSpPr>
          <p:nvPr>
            <p:ph type="title"/>
          </p:nvPr>
        </p:nvSpPr>
        <p:spPr>
          <a:xfrm>
            <a:off x="457200" y="277813"/>
            <a:ext cx="8229600" cy="8651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solidFill>
                  <a:schemeClr val="accent1">
                    <a:lumMod val="75000"/>
                  </a:schemeClr>
                </a:solidFill>
              </a:rPr>
              <a:t>What’s Next</a:t>
            </a:r>
            <a:endParaRPr b="1" dirty="0">
              <a:solidFill>
                <a:schemeClr val="accent1">
                  <a:lumMod val="75000"/>
                </a:schemeClr>
              </a:solidFill>
            </a:endParaRPr>
          </a:p>
        </p:txBody>
      </p:sp>
      <p:sp>
        <p:nvSpPr>
          <p:cNvPr id="257" name="Google Shape;257;p31"/>
          <p:cNvSpPr txBox="1">
            <a:spLocks noGrp="1"/>
          </p:cNvSpPr>
          <p:nvPr>
            <p:ph idx="1"/>
          </p:nvPr>
        </p:nvSpPr>
        <p:spPr>
          <a:xfrm>
            <a:off x="1143000" y="1143000"/>
            <a:ext cx="7543800" cy="4445100"/>
          </a:xfrm>
          <a:prstGeom prst="rect">
            <a:avLst/>
          </a:prstGeom>
          <a:noFill/>
          <a:ln>
            <a:noFill/>
          </a:ln>
        </p:spPr>
        <p:txBody>
          <a:bodyPr spcFirstLastPara="1" wrap="square" lIns="91425" tIns="45700" rIns="91425" bIns="45700" anchor="t" anchorCtr="0">
            <a:noAutofit/>
          </a:bodyPr>
          <a:lstStyle/>
          <a:p>
            <a:pPr marL="342900" lvl="0" indent="0" algn="l" rtl="0">
              <a:spcBef>
                <a:spcPts val="0"/>
              </a:spcBef>
              <a:spcAft>
                <a:spcPts val="0"/>
              </a:spcAft>
              <a:buNone/>
            </a:pPr>
            <a:endParaRPr dirty="0"/>
          </a:p>
          <a:p>
            <a:pPr marL="342900" lvl="0" indent="-342900" algn="l" rtl="0">
              <a:spcBef>
                <a:spcPts val="0"/>
              </a:spcBef>
              <a:spcAft>
                <a:spcPts val="0"/>
              </a:spcAft>
              <a:buSzPts val="1950"/>
              <a:buChar char="■"/>
            </a:pPr>
            <a:r>
              <a:rPr lang="en-US" sz="3200" dirty="0" smtClean="0"/>
              <a:t>Contact </a:t>
            </a:r>
            <a:r>
              <a:rPr lang="en-US" sz="3200" dirty="0"/>
              <a:t>your Wellness Consultant</a:t>
            </a:r>
            <a:endParaRPr sz="3200" dirty="0"/>
          </a:p>
          <a:p>
            <a:pPr marL="669925" lvl="1" indent="-325438" algn="l" rtl="0">
              <a:spcBef>
                <a:spcPts val="520"/>
              </a:spcBef>
              <a:spcAft>
                <a:spcPts val="0"/>
              </a:spcAft>
              <a:buSzPts val="1560"/>
              <a:buChar char="❑"/>
            </a:pPr>
            <a:r>
              <a:rPr lang="en-US" sz="3200" dirty="0"/>
              <a:t>Contact information </a:t>
            </a:r>
            <a:r>
              <a:rPr lang="en-US" sz="3200" dirty="0" smtClean="0"/>
              <a:t>on next slide or at </a:t>
            </a:r>
            <a:r>
              <a:rPr lang="en-US" sz="3200" u="sng" dirty="0">
                <a:solidFill>
                  <a:schemeClr val="hlink"/>
                </a:solidFill>
                <a:hlinkClick r:id="rId3"/>
              </a:rPr>
              <a:t>www.commonhealth.virginia.gov</a:t>
            </a:r>
            <a:endParaRPr sz="3200" dirty="0"/>
          </a:p>
          <a:p>
            <a:pPr marL="669925" lvl="1" indent="-325438" algn="l" rtl="0">
              <a:spcBef>
                <a:spcPts val="520"/>
              </a:spcBef>
              <a:spcAft>
                <a:spcPts val="0"/>
              </a:spcAft>
              <a:buSzPts val="1560"/>
              <a:buChar char="❑"/>
            </a:pPr>
            <a:r>
              <a:rPr lang="en-US" sz="3200" dirty="0"/>
              <a:t>Click the </a:t>
            </a:r>
            <a:r>
              <a:rPr lang="en-US" sz="3200" dirty="0">
                <a:solidFill>
                  <a:schemeClr val="hlink"/>
                </a:solidFill>
              </a:rPr>
              <a:t>About </a:t>
            </a:r>
            <a:r>
              <a:rPr lang="en-US" sz="3200" dirty="0" smtClean="0">
                <a:solidFill>
                  <a:schemeClr val="hlink"/>
                </a:solidFill>
              </a:rPr>
              <a:t>Us </a:t>
            </a:r>
            <a:r>
              <a:rPr lang="en-US" sz="3200" dirty="0" smtClean="0"/>
              <a:t>tab </a:t>
            </a:r>
            <a:r>
              <a:rPr lang="en-US" sz="3200" dirty="0"/>
              <a:t>on the </a:t>
            </a:r>
            <a:r>
              <a:rPr lang="en-US" sz="3200" dirty="0" smtClean="0"/>
              <a:t>menu</a:t>
            </a:r>
            <a:endParaRPr sz="3200" dirty="0">
              <a:solidFill>
                <a:schemeClr val="hlink"/>
              </a:solidFill>
            </a:endParaRPr>
          </a:p>
          <a:p>
            <a:pPr marL="669925" lvl="1" indent="-325438" algn="l" rtl="0">
              <a:spcBef>
                <a:spcPts val="520"/>
              </a:spcBef>
              <a:spcAft>
                <a:spcPts val="0"/>
              </a:spcAft>
              <a:buSzPts val="1560"/>
              <a:buChar char="❑"/>
            </a:pPr>
            <a:r>
              <a:rPr lang="en-US" sz="3200" dirty="0"/>
              <a:t>Click </a:t>
            </a:r>
            <a:r>
              <a:rPr lang="en-US" sz="3200" u="sng" dirty="0">
                <a:solidFill>
                  <a:schemeClr val="hlink"/>
                </a:solidFill>
                <a:hlinkClick r:id="rId4"/>
              </a:rPr>
              <a:t>Wellness Consultants</a:t>
            </a:r>
            <a:endParaRPr sz="3200" dirty="0">
              <a:solidFill>
                <a:schemeClr val="hlink"/>
              </a:solidFill>
            </a:endParaRPr>
          </a:p>
          <a:p>
            <a:pPr marL="669925" lvl="1" indent="-325438" algn="l" rtl="0">
              <a:spcBef>
                <a:spcPts val="520"/>
              </a:spcBef>
              <a:spcAft>
                <a:spcPts val="0"/>
              </a:spcAft>
              <a:buSzPts val="1560"/>
              <a:buChar char="❑"/>
            </a:pPr>
            <a:r>
              <a:rPr lang="en-US" sz="3200" dirty="0"/>
              <a:t>Wellness Consultants are listed by cities/counties </a:t>
            </a:r>
            <a:r>
              <a:rPr lang="en-US" sz="3200" dirty="0" smtClean="0"/>
              <a:t>served</a:t>
            </a:r>
          </a:p>
          <a:p>
            <a:pPr marL="344487" lvl="1" indent="0" algn="l" rtl="0">
              <a:spcBef>
                <a:spcPts val="520"/>
              </a:spcBef>
              <a:spcAft>
                <a:spcPts val="0"/>
              </a:spcAft>
              <a:buSzPts val="1560"/>
              <a:buNone/>
            </a:pPr>
            <a:endParaRPr sz="3200" dirty="0"/>
          </a:p>
          <a:p>
            <a:pPr marL="344487" lvl="1" indent="0" algn="l" rtl="0">
              <a:spcBef>
                <a:spcPts val="560"/>
              </a:spcBef>
              <a:spcAft>
                <a:spcPts val="0"/>
              </a:spcAft>
              <a:buSzPts val="1680"/>
              <a:buNone/>
            </a:pPr>
            <a:r>
              <a:rPr lang="en-US" sz="3200" dirty="0"/>
              <a:t>Questions? </a:t>
            </a:r>
            <a:r>
              <a:rPr lang="en-US" sz="3200" u="sng" dirty="0">
                <a:solidFill>
                  <a:schemeClr val="hlink"/>
                </a:solidFill>
                <a:hlinkClick r:id="rId5"/>
              </a:rPr>
              <a:t>wellness@dhrm.virginia.gov</a:t>
            </a:r>
            <a:r>
              <a:rPr lang="en-US" sz="3200" dirty="0"/>
              <a:t> </a:t>
            </a:r>
            <a:endParaRPr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d9bd02c3dd_2_0"/>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b="1" dirty="0" smtClean="0">
                <a:solidFill>
                  <a:schemeClr val="accent1">
                    <a:lumMod val="75000"/>
                  </a:schemeClr>
                </a:solidFill>
              </a:rPr>
              <a:t>Our team of Wellness Consultants</a:t>
            </a:r>
            <a:endParaRPr b="1" dirty="0">
              <a:solidFill>
                <a:schemeClr val="accent1">
                  <a:lumMod val="75000"/>
                </a:schemeClr>
              </a:solidFill>
            </a:endParaRPr>
          </a:p>
        </p:txBody>
      </p:sp>
      <p:sp>
        <p:nvSpPr>
          <p:cNvPr id="264" name="Google Shape;264;gd9bd02c3dd_2_0"/>
          <p:cNvSpPr txBox="1">
            <a:spLocks noGrp="1"/>
          </p:cNvSpPr>
          <p:nvPr>
            <p:ph idx="1"/>
          </p:nvPr>
        </p:nvSpPr>
        <p:spPr>
          <a:xfrm>
            <a:off x="0" y="847663"/>
            <a:ext cx="9144000" cy="4609240"/>
          </a:xfrm>
          <a:prstGeom prst="rect">
            <a:avLst/>
          </a:prstGeom>
        </p:spPr>
        <p:txBody>
          <a:bodyPr spcFirstLastPara="1" wrap="square" lIns="91425" tIns="45700" rIns="91425" bIns="45700" anchor="t" anchorCtr="0">
            <a:noAutofit/>
          </a:bodyPr>
          <a:lstStyle/>
          <a:p>
            <a:pPr marL="0" lvl="0" indent="0" algn="ctr" rtl="0">
              <a:lnSpc>
                <a:spcPct val="150000"/>
              </a:lnSpc>
              <a:spcBef>
                <a:spcPts val="360"/>
              </a:spcBef>
              <a:spcAft>
                <a:spcPts val="0"/>
              </a:spcAft>
              <a:buNone/>
            </a:pPr>
            <a:r>
              <a:rPr lang="en-US" sz="1800" dirty="0" smtClean="0"/>
              <a:t>Greater Richmond/Capital Square - </a:t>
            </a:r>
            <a:r>
              <a:rPr lang="en-US" sz="1800" b="1" dirty="0" smtClean="0"/>
              <a:t>Christina Higgs </a:t>
            </a:r>
            <a:r>
              <a:rPr lang="en-US" sz="1700" dirty="0">
                <a:solidFill>
                  <a:schemeClr val="accent5">
                    <a:lumMod val="50000"/>
                  </a:schemeClr>
                </a:solidFill>
                <a:uFill>
                  <a:noFill/>
                </a:uFill>
              </a:rPr>
              <a:t>c</a:t>
            </a:r>
            <a:r>
              <a:rPr lang="en-US" sz="1700" dirty="0" smtClean="0">
                <a:solidFill>
                  <a:srgbClr val="0000FF"/>
                </a:solidFill>
                <a:uFill>
                  <a:noFill/>
                </a:uFill>
                <a:hlinkClick r:id="rId3"/>
              </a:rPr>
              <a:t>hristina.higgs@dhrm.virginia.gov</a:t>
            </a:r>
            <a:endParaRPr sz="1700" dirty="0">
              <a:solidFill>
                <a:srgbClr val="0000FF"/>
              </a:solidFill>
            </a:endParaRPr>
          </a:p>
          <a:p>
            <a:pPr marL="0" lvl="0" indent="0" algn="ctr" rtl="0">
              <a:lnSpc>
                <a:spcPct val="150000"/>
              </a:lnSpc>
              <a:spcBef>
                <a:spcPts val="360"/>
              </a:spcBef>
              <a:spcAft>
                <a:spcPts val="0"/>
              </a:spcAft>
              <a:buNone/>
            </a:pPr>
            <a:r>
              <a:rPr lang="en-US" sz="1800" dirty="0"/>
              <a:t>Petersburg/South Central </a:t>
            </a:r>
            <a:r>
              <a:rPr lang="en-US" sz="1800" dirty="0" smtClean="0"/>
              <a:t>- </a:t>
            </a:r>
            <a:r>
              <a:rPr lang="en-US" sz="1800" b="1" dirty="0" smtClean="0"/>
              <a:t>Craig Hicken</a:t>
            </a:r>
            <a:r>
              <a:rPr lang="en-US" sz="1800" dirty="0" smtClean="0">
                <a:solidFill>
                  <a:srgbClr val="0000FF"/>
                </a:solidFill>
              </a:rPr>
              <a:t> </a:t>
            </a:r>
            <a:r>
              <a:rPr lang="en-US" sz="1800" dirty="0" smtClean="0">
                <a:solidFill>
                  <a:schemeClr val="accent1">
                    <a:lumMod val="75000"/>
                  </a:schemeClr>
                </a:solidFill>
              </a:rPr>
              <a:t>craig.hicken@dhrm.virginia.gov</a:t>
            </a:r>
          </a:p>
          <a:p>
            <a:pPr marL="0" lvl="0" indent="0" algn="ctr">
              <a:lnSpc>
                <a:spcPct val="150000"/>
              </a:lnSpc>
              <a:buNone/>
            </a:pPr>
            <a:r>
              <a:rPr lang="en-US" sz="1800" dirty="0">
                <a:solidFill>
                  <a:schemeClr val="tx1"/>
                </a:solidFill>
              </a:rPr>
              <a:t>Northern Virginia </a:t>
            </a:r>
            <a:r>
              <a:rPr lang="en-US" sz="1800" dirty="0">
                <a:solidFill>
                  <a:schemeClr val="accent5">
                    <a:lumMod val="50000"/>
                  </a:schemeClr>
                </a:solidFill>
              </a:rPr>
              <a:t>- </a:t>
            </a:r>
            <a:r>
              <a:rPr lang="en-US" sz="1800" b="1" dirty="0">
                <a:solidFill>
                  <a:schemeClr val="tx1"/>
                </a:solidFill>
              </a:rPr>
              <a:t>Amy Moore </a:t>
            </a:r>
            <a:r>
              <a:rPr lang="en-US" sz="1800" dirty="0">
                <a:solidFill>
                  <a:schemeClr val="accent1">
                    <a:lumMod val="75000"/>
                  </a:schemeClr>
                </a:solidFill>
              </a:rPr>
              <a:t>amy.moore@dhrm.virginia.gov</a:t>
            </a:r>
          </a:p>
          <a:p>
            <a:pPr marL="0" lvl="0" indent="0" algn="ctr" rtl="0">
              <a:lnSpc>
                <a:spcPct val="150000"/>
              </a:lnSpc>
              <a:spcBef>
                <a:spcPts val="360"/>
              </a:spcBef>
              <a:spcAft>
                <a:spcPts val="0"/>
              </a:spcAft>
              <a:buNone/>
            </a:pPr>
            <a:r>
              <a:rPr lang="en-US" sz="1800" dirty="0" smtClean="0"/>
              <a:t>Wmsbg/</a:t>
            </a:r>
            <a:r>
              <a:rPr lang="en-US" sz="1800" dirty="0" err="1" smtClean="0"/>
              <a:t>F’burg</a:t>
            </a:r>
            <a:r>
              <a:rPr lang="en-US" sz="1800" dirty="0" smtClean="0"/>
              <a:t>/East - M</a:t>
            </a:r>
            <a:r>
              <a:rPr lang="en-US" sz="1800" b="1" dirty="0" smtClean="0"/>
              <a:t>ary </a:t>
            </a:r>
            <a:r>
              <a:rPr lang="en-US" sz="1800" b="1" dirty="0"/>
              <a:t>Louise Gerdes</a:t>
            </a:r>
            <a:r>
              <a:rPr lang="en-US" sz="1800" dirty="0"/>
              <a:t> </a:t>
            </a:r>
            <a:r>
              <a:rPr lang="en-US" sz="1800" dirty="0" smtClean="0">
                <a:solidFill>
                  <a:srgbClr val="0000FF"/>
                </a:solidFill>
                <a:uFill>
                  <a:noFill/>
                </a:uFill>
                <a:hlinkClick r:id="rId4"/>
              </a:rPr>
              <a:t>marylouise.gerdes@dhrm.virginia.gov</a:t>
            </a:r>
            <a:endParaRPr lang="en-US" sz="1800" dirty="0" smtClean="0">
              <a:solidFill>
                <a:srgbClr val="0000FF"/>
              </a:solidFill>
              <a:uFill>
                <a:noFill/>
              </a:uFill>
            </a:endParaRPr>
          </a:p>
          <a:p>
            <a:pPr marL="0" lvl="0" indent="0" algn="ctr" rtl="0">
              <a:lnSpc>
                <a:spcPct val="150000"/>
              </a:lnSpc>
              <a:spcBef>
                <a:spcPts val="360"/>
              </a:spcBef>
              <a:spcAft>
                <a:spcPts val="0"/>
              </a:spcAft>
              <a:buNone/>
            </a:pPr>
            <a:r>
              <a:rPr lang="en-US" sz="1800" dirty="0" smtClean="0">
                <a:solidFill>
                  <a:schemeClr val="tx1"/>
                </a:solidFill>
                <a:uFill>
                  <a:noFill/>
                </a:uFill>
              </a:rPr>
              <a:t>Tidewater/Eastern Shore – </a:t>
            </a:r>
            <a:r>
              <a:rPr lang="en-US" sz="1800" b="1" dirty="0" smtClean="0">
                <a:solidFill>
                  <a:schemeClr val="tx1"/>
                </a:solidFill>
                <a:uFill>
                  <a:noFill/>
                </a:uFill>
              </a:rPr>
              <a:t>Cynthia Duncan </a:t>
            </a:r>
            <a:r>
              <a:rPr lang="en-US" sz="1800" dirty="0" smtClean="0">
                <a:solidFill>
                  <a:schemeClr val="accent1">
                    <a:lumMod val="75000"/>
                  </a:schemeClr>
                </a:solidFill>
                <a:uFill>
                  <a:noFill/>
                </a:uFill>
              </a:rPr>
              <a:t>cynthia.duncan@dhrm.virginia.gov</a:t>
            </a:r>
            <a:endParaRPr sz="1800" dirty="0">
              <a:solidFill>
                <a:schemeClr val="accent1">
                  <a:lumMod val="75000"/>
                </a:schemeClr>
              </a:solidFill>
            </a:endParaRPr>
          </a:p>
          <a:p>
            <a:pPr marL="0" lvl="0" indent="0" algn="ctr" rtl="0">
              <a:lnSpc>
                <a:spcPct val="150000"/>
              </a:lnSpc>
              <a:spcBef>
                <a:spcPts val="360"/>
              </a:spcBef>
              <a:spcAft>
                <a:spcPts val="0"/>
              </a:spcAft>
              <a:buNone/>
            </a:pPr>
            <a:r>
              <a:rPr lang="en-US" sz="1800" dirty="0"/>
              <a:t>Central Piedmont/Route 29 Corr. </a:t>
            </a:r>
            <a:r>
              <a:rPr lang="en-US" sz="1800" dirty="0" smtClean="0"/>
              <a:t>- </a:t>
            </a:r>
            <a:r>
              <a:rPr lang="en-US" sz="1800" b="1" dirty="0" smtClean="0"/>
              <a:t>Kelsey </a:t>
            </a:r>
            <a:r>
              <a:rPr lang="en-US" sz="1800" b="1" dirty="0" smtClean="0"/>
              <a:t>Jones</a:t>
            </a:r>
            <a:r>
              <a:rPr lang="en-US" sz="1800" b="1" dirty="0" smtClean="0">
                <a:solidFill>
                  <a:srgbClr val="0000FF"/>
                </a:solidFill>
              </a:rPr>
              <a:t> </a:t>
            </a:r>
            <a:r>
              <a:rPr lang="en-US" sz="1800" dirty="0">
                <a:solidFill>
                  <a:schemeClr val="accent5">
                    <a:lumMod val="50000"/>
                  </a:schemeClr>
                </a:solidFill>
              </a:rPr>
              <a:t>k</a:t>
            </a:r>
            <a:r>
              <a:rPr lang="en-US" sz="1800" dirty="0">
                <a:solidFill>
                  <a:srgbClr val="0000FF"/>
                </a:solidFill>
                <a:uFill>
                  <a:noFill/>
                </a:u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elsey.harris@dhrm.virginia.gov</a:t>
            </a:r>
            <a:endParaRPr sz="1800" dirty="0">
              <a:solidFill>
                <a:srgbClr val="0000FF"/>
              </a:solidFill>
            </a:endParaRPr>
          </a:p>
          <a:p>
            <a:pPr marL="0" lvl="0" indent="0" algn="ctr" rtl="0">
              <a:lnSpc>
                <a:spcPct val="150000"/>
              </a:lnSpc>
              <a:spcBef>
                <a:spcPts val="360"/>
              </a:spcBef>
              <a:spcAft>
                <a:spcPts val="0"/>
              </a:spcAft>
              <a:buNone/>
            </a:pPr>
            <a:r>
              <a:rPr lang="en-US" sz="1800" dirty="0"/>
              <a:t>Northwest/Blue </a:t>
            </a:r>
            <a:r>
              <a:rPr lang="en-US" sz="1800" dirty="0" smtClean="0"/>
              <a:t>Ridge -</a:t>
            </a:r>
            <a:r>
              <a:rPr lang="en-US" sz="1800" b="1" dirty="0" smtClean="0"/>
              <a:t> </a:t>
            </a:r>
            <a:r>
              <a:rPr lang="en-US" sz="1800" b="1" dirty="0"/>
              <a:t>Kristi </a:t>
            </a:r>
            <a:r>
              <a:rPr lang="en-US" sz="1800" b="1" dirty="0" smtClean="0"/>
              <a:t>Hall</a:t>
            </a:r>
            <a:r>
              <a:rPr lang="en-US" sz="1800" b="1" dirty="0" smtClean="0">
                <a:solidFill>
                  <a:srgbClr val="0000FF"/>
                </a:solidFill>
              </a:rPr>
              <a:t> </a:t>
            </a:r>
            <a:r>
              <a:rPr lang="en-US" sz="1800" dirty="0">
                <a:solidFill>
                  <a:srgbClr val="0000FF"/>
                </a:solidFill>
                <a:uFill>
                  <a:noFill/>
                </a:u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kristina.fischbach@dhrm.virginia.gov</a:t>
            </a:r>
            <a:endParaRPr sz="1800" dirty="0">
              <a:solidFill>
                <a:srgbClr val="0000FF"/>
              </a:solidFill>
            </a:endParaRPr>
          </a:p>
          <a:p>
            <a:pPr marL="0" lvl="0" indent="0" algn="ctr" rtl="0">
              <a:lnSpc>
                <a:spcPct val="150000"/>
              </a:lnSpc>
              <a:spcBef>
                <a:spcPts val="360"/>
              </a:spcBef>
              <a:spcAft>
                <a:spcPts val="0"/>
              </a:spcAft>
              <a:buNone/>
            </a:pPr>
            <a:r>
              <a:rPr lang="en-US" sz="1800" dirty="0" smtClean="0"/>
              <a:t>Roanoke/New River Valleys - </a:t>
            </a:r>
            <a:r>
              <a:rPr lang="en-US" sz="1800" b="1" dirty="0"/>
              <a:t>Sue Perry</a:t>
            </a:r>
            <a:r>
              <a:rPr lang="en-US" sz="1800" dirty="0">
                <a:solidFill>
                  <a:srgbClr val="0000FF"/>
                </a:solidFill>
              </a:rPr>
              <a:t> </a:t>
            </a:r>
            <a:r>
              <a:rPr lang="en-US" sz="1800" dirty="0">
                <a:solidFill>
                  <a:srgbClr val="0000FF"/>
                </a:solidFill>
                <a:uFill>
                  <a:noFill/>
                </a:uFil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susan.perry@dhrm.virginia.gov</a:t>
            </a:r>
            <a:endParaRPr sz="1800" dirty="0">
              <a:solidFill>
                <a:srgbClr val="0000FF"/>
              </a:solidFill>
            </a:endParaRPr>
          </a:p>
          <a:p>
            <a:pPr marL="0" lvl="0" indent="0" algn="ctr" rtl="0">
              <a:lnSpc>
                <a:spcPct val="150000"/>
              </a:lnSpc>
              <a:spcBef>
                <a:spcPts val="360"/>
              </a:spcBef>
              <a:spcAft>
                <a:spcPts val="0"/>
              </a:spcAft>
              <a:buNone/>
            </a:pPr>
            <a:r>
              <a:rPr lang="en-US" sz="1800" dirty="0" smtClean="0"/>
              <a:t>Southwest - </a:t>
            </a:r>
            <a:r>
              <a:rPr lang="en-US" sz="1800" b="1" dirty="0"/>
              <a:t>Suzanne Meador</a:t>
            </a:r>
            <a:r>
              <a:rPr lang="en-US" sz="1800" dirty="0"/>
              <a:t> </a:t>
            </a:r>
            <a:r>
              <a:rPr lang="en-US" sz="1800" dirty="0" smtClean="0">
                <a:solidFill>
                  <a:schemeClr val="accent1">
                    <a:lumMod val="75000"/>
                  </a:schemeClr>
                </a:solidFill>
              </a:rPr>
              <a:t>suzanne.meador@dhrm.virginia.gov</a:t>
            </a:r>
          </a:p>
          <a:p>
            <a:pPr marL="0" lvl="0" indent="0" algn="ctr">
              <a:buNone/>
            </a:pPr>
            <a:r>
              <a:rPr lang="en-US" sz="1800" b="1" dirty="0" smtClean="0">
                <a:solidFill>
                  <a:schemeClr val="tx1"/>
                </a:solidFill>
              </a:rPr>
              <a:t>Supervisors</a:t>
            </a:r>
          </a:p>
          <a:p>
            <a:pPr marL="0" lvl="0" indent="0" algn="ctr">
              <a:buNone/>
            </a:pPr>
            <a:r>
              <a:rPr lang="en-US" sz="1800" b="1" dirty="0" smtClean="0">
                <a:solidFill>
                  <a:schemeClr val="tx1"/>
                </a:solidFill>
              </a:rPr>
              <a:t>Amy Moore </a:t>
            </a:r>
            <a:r>
              <a:rPr lang="en-US" sz="1800" dirty="0" smtClean="0">
                <a:solidFill>
                  <a:schemeClr val="tx1"/>
                </a:solidFill>
              </a:rPr>
              <a:t>amy.moore@dhrm.virginia.gov</a:t>
            </a:r>
          </a:p>
          <a:p>
            <a:pPr marL="0" lvl="0" indent="0" algn="ctr">
              <a:buNone/>
            </a:pPr>
            <a:r>
              <a:rPr lang="en-US" sz="1800" b="1" dirty="0" smtClean="0">
                <a:solidFill>
                  <a:schemeClr val="tx1"/>
                </a:solidFill>
              </a:rPr>
              <a:t>Felix </a:t>
            </a:r>
            <a:r>
              <a:rPr lang="en-US" sz="1800" b="1" dirty="0">
                <a:solidFill>
                  <a:schemeClr val="tx1"/>
                </a:solidFill>
              </a:rPr>
              <a:t>Johnson </a:t>
            </a:r>
            <a:r>
              <a:rPr lang="en-US" sz="1800" dirty="0" smtClean="0">
                <a:solidFill>
                  <a:schemeClr val="tx1"/>
                </a:solidFill>
              </a:rPr>
              <a:t>felix.johnson@dhrm.virginia.gov</a:t>
            </a:r>
            <a:endParaRPr lang="en-US" sz="1800" dirty="0">
              <a:solidFill>
                <a:schemeClr val="tx1"/>
              </a:solidFill>
            </a:endParaRPr>
          </a:p>
          <a:p>
            <a:pPr marL="0" lvl="0" indent="0" algn="ctr" rtl="0">
              <a:lnSpc>
                <a:spcPct val="150000"/>
              </a:lnSpc>
              <a:spcBef>
                <a:spcPts val="360"/>
              </a:spcBef>
              <a:spcAft>
                <a:spcPts val="0"/>
              </a:spcAft>
              <a:buNone/>
            </a:pPr>
            <a:endParaRPr sz="1800" dirty="0">
              <a:solidFill>
                <a:srgbClr val="0000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
          <p:cNvSpPr txBox="1">
            <a:spLocks noGrp="1"/>
          </p:cNvSpPr>
          <p:nvPr>
            <p:ph type="title"/>
          </p:nvPr>
        </p:nvSpPr>
        <p:spPr>
          <a:xfrm>
            <a:off x="457200" y="277813"/>
            <a:ext cx="8229600" cy="788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solidFill>
                  <a:schemeClr val="accent1">
                    <a:lumMod val="75000"/>
                  </a:schemeClr>
                </a:solidFill>
              </a:rPr>
              <a:t>Training Goal</a:t>
            </a:r>
            <a:endParaRPr dirty="0">
              <a:solidFill>
                <a:schemeClr val="accent1">
                  <a:lumMod val="75000"/>
                </a:schemeClr>
              </a:solidFill>
            </a:endParaRPr>
          </a:p>
        </p:txBody>
      </p:sp>
      <p:sp>
        <p:nvSpPr>
          <p:cNvPr id="114" name="Google Shape;114;p2"/>
          <p:cNvSpPr txBox="1">
            <a:spLocks noGrp="1"/>
          </p:cNvSpPr>
          <p:nvPr>
            <p:ph idx="1"/>
          </p:nvPr>
        </p:nvSpPr>
        <p:spPr>
          <a:xfrm>
            <a:off x="304800" y="1219200"/>
            <a:ext cx="8458200" cy="4911725"/>
          </a:xfrm>
          <a:prstGeom prst="rect">
            <a:avLst/>
          </a:prstGeom>
          <a:noFill/>
          <a:ln>
            <a:noFill/>
          </a:ln>
        </p:spPr>
        <p:txBody>
          <a:bodyPr spcFirstLastPara="1" wrap="square" lIns="91425" tIns="45700" rIns="91425" bIns="45700" anchor="t" anchorCtr="0">
            <a:noAutofit/>
          </a:bodyPr>
          <a:lstStyle/>
          <a:p>
            <a:pPr marL="342900" lvl="0" indent="-342900" algn="ctr" rtl="0">
              <a:spcBef>
                <a:spcPts val="0"/>
              </a:spcBef>
              <a:spcAft>
                <a:spcPts val="0"/>
              </a:spcAft>
              <a:buSzPts val="1950"/>
              <a:buNone/>
            </a:pPr>
            <a:r>
              <a:rPr lang="en-US" dirty="0"/>
              <a:t>Provide the tools and resources needed to build and sustain an engaging and successful CommonHealth program at your agency. </a:t>
            </a:r>
            <a:endParaRPr dirty="0"/>
          </a:p>
          <a:p>
            <a:pPr marL="342900" lvl="0" indent="-342900" algn="ctr" rtl="0">
              <a:spcBef>
                <a:spcPts val="600"/>
              </a:spcBef>
              <a:spcAft>
                <a:spcPts val="0"/>
              </a:spcAft>
              <a:buSzPts val="1950"/>
              <a:buNone/>
            </a:pPr>
            <a:endParaRPr dirty="0"/>
          </a:p>
          <a:p>
            <a:pPr marL="342900" lvl="0" indent="-342900" algn="ctr" rtl="0">
              <a:spcBef>
                <a:spcPts val="600"/>
              </a:spcBef>
              <a:spcAft>
                <a:spcPts val="0"/>
              </a:spcAft>
              <a:buSzPts val="1950"/>
              <a:buNone/>
            </a:pPr>
            <a:r>
              <a:rPr lang="en-US" dirty="0"/>
              <a:t>Together, we will work to make Virginia’s workforce the healthiest in the nation!</a:t>
            </a:r>
            <a:endParaRPr dirty="0"/>
          </a:p>
          <a:p>
            <a:pPr marL="342900" lvl="0" indent="-219075" algn="l" rtl="0">
              <a:spcBef>
                <a:spcPts val="600"/>
              </a:spcBef>
              <a:spcAft>
                <a:spcPts val="0"/>
              </a:spcAft>
              <a:buSzPts val="1950"/>
              <a:buNone/>
            </a:pPr>
            <a:endParaRPr dirty="0"/>
          </a:p>
          <a:p>
            <a:pPr marL="342900" lvl="0" indent="-219075" algn="l" rtl="0">
              <a:spcBef>
                <a:spcPts val="600"/>
              </a:spcBef>
              <a:spcAft>
                <a:spcPts val="0"/>
              </a:spcAft>
              <a:buSzPts val="1950"/>
              <a:buNone/>
            </a:pPr>
            <a:endParaRPr dirty="0"/>
          </a:p>
          <a:p>
            <a:pPr marL="342900" lvl="0" indent="-342900" algn="l" rtl="0">
              <a:spcBef>
                <a:spcPts val="600"/>
              </a:spcBef>
              <a:spcAft>
                <a:spcPts val="0"/>
              </a:spcAft>
              <a:buSzPts val="1950"/>
              <a:buFont typeface="Noto Sans Symbols"/>
              <a:buNone/>
            </a:pPr>
            <a:endParaRPr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4560" y="3322981"/>
            <a:ext cx="5020066" cy="322783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2"/>
          <p:cNvSpPr txBox="1">
            <a:spLocks noGrp="1"/>
          </p:cNvSpPr>
          <p:nvPr>
            <p:ph type="title"/>
          </p:nvPr>
        </p:nvSpPr>
        <p:spPr>
          <a:xfrm flipH="1">
            <a:off x="304800" y="1295400"/>
            <a:ext cx="8229600" cy="4648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4000" b="1" dirty="0">
                <a:solidFill>
                  <a:srgbClr val="009999"/>
                </a:solidFill>
              </a:rPr>
              <a:t> </a:t>
            </a:r>
            <a:r>
              <a:rPr lang="en-US" sz="4000" b="1" dirty="0">
                <a:solidFill>
                  <a:schemeClr val="tx1">
                    <a:lumMod val="50000"/>
                    <a:lumOff val="50000"/>
                  </a:schemeClr>
                </a:solidFill>
              </a:rPr>
              <a:t>We look forward to working</a:t>
            </a:r>
            <a:endParaRPr sz="4000" b="1" dirty="0">
              <a:solidFill>
                <a:schemeClr val="tx1">
                  <a:lumMod val="50000"/>
                  <a:lumOff val="50000"/>
                </a:schemeClr>
              </a:solidFill>
            </a:endParaRPr>
          </a:p>
          <a:p>
            <a:pPr marL="0" lvl="0" indent="0" algn="ctr" rtl="0">
              <a:spcBef>
                <a:spcPts val="0"/>
              </a:spcBef>
              <a:spcAft>
                <a:spcPts val="0"/>
              </a:spcAft>
              <a:buNone/>
            </a:pPr>
            <a:r>
              <a:rPr lang="en-US" sz="4000" b="1" dirty="0">
                <a:solidFill>
                  <a:schemeClr val="tx1">
                    <a:lumMod val="50000"/>
                    <a:lumOff val="50000"/>
                  </a:schemeClr>
                </a:solidFill>
              </a:rPr>
              <a:t> with you!</a:t>
            </a:r>
            <a:endParaRPr sz="4000" dirty="0">
              <a:solidFill>
                <a:schemeClr val="tx1">
                  <a:lumMod val="50000"/>
                  <a:lumOff val="50000"/>
                </a:schemeClr>
              </a:solidFill>
            </a:endParaRPr>
          </a:p>
        </p:txBody>
      </p:sp>
      <p:sp>
        <p:nvSpPr>
          <p:cNvPr id="271" name="Google Shape;271;p32"/>
          <p:cNvSpPr txBox="1">
            <a:spLocks noGrp="1"/>
          </p:cNvSpPr>
          <p:nvPr>
            <p:ph type="body" idx="1"/>
          </p:nvPr>
        </p:nvSpPr>
        <p:spPr>
          <a:xfrm>
            <a:off x="457200" y="1994900"/>
            <a:ext cx="7772400" cy="22722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ts val="1560"/>
              <a:buFont typeface="Noto Sans Symbols"/>
              <a:buNone/>
            </a:pPr>
            <a:endParaRPr sz="2400" dirty="0"/>
          </a:p>
          <a:p>
            <a:pPr marL="342900" lvl="0" indent="-342900" algn="l" rtl="0">
              <a:lnSpc>
                <a:spcPct val="80000"/>
              </a:lnSpc>
              <a:spcBef>
                <a:spcPts val="480"/>
              </a:spcBef>
              <a:spcAft>
                <a:spcPts val="0"/>
              </a:spcAft>
              <a:buSzPts val="1560"/>
              <a:buFont typeface="Noto Sans Symbols"/>
              <a:buNone/>
            </a:pPr>
            <a:endParaRPr sz="2400" dirty="0"/>
          </a:p>
          <a:p>
            <a:pPr marL="342900" lvl="0" indent="-342900" algn="l" rtl="0">
              <a:lnSpc>
                <a:spcPct val="80000"/>
              </a:lnSpc>
              <a:spcBef>
                <a:spcPts val="480"/>
              </a:spcBef>
              <a:spcAft>
                <a:spcPts val="0"/>
              </a:spcAft>
              <a:buSzPts val="1560"/>
              <a:buFont typeface="Noto Sans Symbols"/>
              <a:buNone/>
            </a:pPr>
            <a:endParaRPr sz="2400" dirty="0"/>
          </a:p>
          <a:p>
            <a:pPr marL="342900" lvl="0" indent="-342900" algn="l" rtl="0">
              <a:lnSpc>
                <a:spcPct val="80000"/>
              </a:lnSpc>
              <a:spcBef>
                <a:spcPts val="480"/>
              </a:spcBef>
              <a:spcAft>
                <a:spcPts val="0"/>
              </a:spcAft>
              <a:buSzPts val="1560"/>
              <a:buFont typeface="Noto Sans Symbols"/>
              <a:buNone/>
            </a:pPr>
            <a:endParaRPr sz="2400" dirty="0"/>
          </a:p>
          <a:p>
            <a:pPr marL="342900" lvl="0" indent="-342900" algn="l" rtl="0">
              <a:lnSpc>
                <a:spcPct val="80000"/>
              </a:lnSpc>
              <a:spcBef>
                <a:spcPts val="480"/>
              </a:spcBef>
              <a:spcAft>
                <a:spcPts val="0"/>
              </a:spcAft>
              <a:buSzPts val="1560"/>
              <a:buFont typeface="Noto Sans Symbols"/>
              <a:buNone/>
            </a:pPr>
            <a:endParaRPr sz="2400" dirty="0"/>
          </a:p>
          <a:p>
            <a:pPr marL="342900" lvl="0" indent="-342900" algn="l" rtl="0">
              <a:lnSpc>
                <a:spcPct val="80000"/>
              </a:lnSpc>
              <a:spcBef>
                <a:spcPts val="480"/>
              </a:spcBef>
              <a:spcAft>
                <a:spcPts val="0"/>
              </a:spcAft>
              <a:buSzPts val="1560"/>
              <a:buFont typeface="Noto Sans Symbols"/>
              <a:buNone/>
            </a:pPr>
            <a:endParaRPr sz="2400" dirty="0"/>
          </a:p>
          <a:p>
            <a:pPr marL="342900" lvl="0" indent="-342900" algn="l" rtl="0">
              <a:lnSpc>
                <a:spcPct val="80000"/>
              </a:lnSpc>
              <a:spcBef>
                <a:spcPts val="480"/>
              </a:spcBef>
              <a:spcAft>
                <a:spcPts val="0"/>
              </a:spcAft>
              <a:buSzPts val="1560"/>
              <a:buFont typeface="Noto Sans Symbols"/>
              <a:buNone/>
            </a:pPr>
            <a:endParaRPr sz="2400" dirty="0"/>
          </a:p>
          <a:p>
            <a:pPr marL="342900" lvl="0" indent="-342900" algn="l" rtl="0">
              <a:lnSpc>
                <a:spcPct val="80000"/>
              </a:lnSpc>
              <a:spcBef>
                <a:spcPts val="480"/>
              </a:spcBef>
              <a:spcAft>
                <a:spcPts val="0"/>
              </a:spcAft>
              <a:buSzPts val="1560"/>
              <a:buFont typeface="Noto Sans Symbols"/>
              <a:buNone/>
            </a:pPr>
            <a:endParaRPr sz="2400" dirty="0"/>
          </a:p>
          <a:p>
            <a:pPr marL="342900" lvl="0" indent="-342900" algn="l" rtl="0">
              <a:lnSpc>
                <a:spcPct val="80000"/>
              </a:lnSpc>
              <a:spcBef>
                <a:spcPts val="480"/>
              </a:spcBef>
              <a:spcAft>
                <a:spcPts val="0"/>
              </a:spcAft>
              <a:buSzPts val="1560"/>
              <a:buFont typeface="Noto Sans Symbols"/>
              <a:buNone/>
            </a:pPr>
            <a:endParaRPr sz="2400" dirty="0"/>
          </a:p>
          <a:p>
            <a:pPr marL="342900" lvl="0" indent="-342900" algn="ctr" rtl="0">
              <a:lnSpc>
                <a:spcPct val="80000"/>
              </a:lnSpc>
              <a:spcBef>
                <a:spcPts val="480"/>
              </a:spcBef>
              <a:spcAft>
                <a:spcPts val="0"/>
              </a:spcAft>
              <a:buSzPts val="1560"/>
              <a:buFont typeface="Noto Sans Symbols"/>
              <a:buNone/>
            </a:pPr>
            <a:endParaRPr sz="2400" dirty="0"/>
          </a:p>
          <a:p>
            <a:pPr marL="342900" lvl="0" indent="-342900" algn="ctr" rtl="0">
              <a:lnSpc>
                <a:spcPct val="80000"/>
              </a:lnSpc>
              <a:spcBef>
                <a:spcPts val="480"/>
              </a:spcBef>
              <a:spcAft>
                <a:spcPts val="0"/>
              </a:spcAft>
              <a:buSzPts val="1560"/>
              <a:buFont typeface="Noto Sans Symbols"/>
              <a:buNone/>
            </a:pPr>
            <a:r>
              <a:rPr lang="en-US" sz="3200" u="sng" dirty="0">
                <a:solidFill>
                  <a:schemeClr val="hlink"/>
                </a:solidFill>
                <a:hlinkClick r:id="rId3"/>
              </a:rPr>
              <a:t>www.commonhealth.virginia.gov</a:t>
            </a:r>
            <a:endParaRPr sz="3200" dirty="0"/>
          </a:p>
          <a:p>
            <a:pPr marL="342900" lvl="0" indent="-342900" algn="ctr" rtl="0">
              <a:lnSpc>
                <a:spcPct val="80000"/>
              </a:lnSpc>
              <a:spcBef>
                <a:spcPts val="480"/>
              </a:spcBef>
              <a:spcAft>
                <a:spcPts val="0"/>
              </a:spcAft>
              <a:buSzPts val="1560"/>
              <a:buNone/>
            </a:pPr>
            <a:endParaRPr dirty="0"/>
          </a:p>
          <a:p>
            <a:pPr marL="342900" lvl="0" indent="-342900" algn="l" rtl="0">
              <a:lnSpc>
                <a:spcPct val="80000"/>
              </a:lnSpc>
              <a:spcBef>
                <a:spcPts val="480"/>
              </a:spcBef>
              <a:spcAft>
                <a:spcPts val="0"/>
              </a:spcAft>
              <a:buSzPts val="1560"/>
              <a:buFont typeface="Noto Sans Symbols"/>
              <a:buNone/>
            </a:pPr>
            <a:endParaRPr sz="2400" b="1" i="1" dirty="0"/>
          </a:p>
          <a:p>
            <a:pPr marL="342900" lvl="0" indent="-342900" algn="l" rtl="0">
              <a:lnSpc>
                <a:spcPct val="80000"/>
              </a:lnSpc>
              <a:spcBef>
                <a:spcPts val="480"/>
              </a:spcBef>
              <a:spcAft>
                <a:spcPts val="0"/>
              </a:spcAft>
              <a:buSzPts val="1560"/>
              <a:buFont typeface="Noto Sans Symbols"/>
              <a:buNone/>
            </a:pPr>
            <a:endParaRPr sz="2400" b="1" i="1" dirty="0"/>
          </a:p>
          <a:p>
            <a:pPr marL="342900" lvl="0" indent="-342900" algn="ctr" rtl="0">
              <a:lnSpc>
                <a:spcPct val="80000"/>
              </a:lnSpc>
              <a:spcBef>
                <a:spcPts val="640"/>
              </a:spcBef>
              <a:spcAft>
                <a:spcPts val="0"/>
              </a:spcAft>
              <a:buSzPts val="2080"/>
              <a:buFont typeface="Noto Sans Symbols"/>
              <a:buNone/>
            </a:pPr>
            <a:r>
              <a:rPr lang="en-US" sz="3200" dirty="0">
                <a:solidFill>
                  <a:srgbClr val="0070C0"/>
                </a:solidFill>
              </a:rPr>
              <a:t> </a:t>
            </a:r>
            <a:endParaRPr dirty="0"/>
          </a:p>
          <a:p>
            <a:pPr marL="342900" lvl="0" indent="-342900" algn="ctr" rtl="0">
              <a:lnSpc>
                <a:spcPct val="80000"/>
              </a:lnSpc>
              <a:spcBef>
                <a:spcPts val="400"/>
              </a:spcBef>
              <a:spcAft>
                <a:spcPts val="0"/>
              </a:spcAft>
              <a:buSzPts val="1300"/>
              <a:buFont typeface="Noto Sans Symbols"/>
              <a:buNone/>
            </a:pPr>
            <a:endParaRPr sz="2000" dirty="0"/>
          </a:p>
        </p:txBody>
      </p:sp>
      <p:pic>
        <p:nvPicPr>
          <p:cNvPr id="2" name="Picture 1"/>
          <p:cNvPicPr>
            <a:picLocks noChangeAspect="1"/>
          </p:cNvPicPr>
          <p:nvPr/>
        </p:nvPicPr>
        <p:blipFill>
          <a:blip r:embed="rId4"/>
          <a:stretch>
            <a:fillRect/>
          </a:stretch>
        </p:blipFill>
        <p:spPr>
          <a:xfrm>
            <a:off x="172081" y="2253344"/>
            <a:ext cx="8495038" cy="241035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solidFill>
                  <a:schemeClr val="accent1">
                    <a:lumMod val="75000"/>
                  </a:schemeClr>
                </a:solidFill>
              </a:rPr>
              <a:t>CommonHealth’s Mission</a:t>
            </a:r>
            <a:endParaRPr dirty="0">
              <a:solidFill>
                <a:schemeClr val="accent1">
                  <a:lumMod val="75000"/>
                </a:schemeClr>
              </a:solidFill>
            </a:endParaRPr>
          </a:p>
        </p:txBody>
      </p:sp>
      <p:sp>
        <p:nvSpPr>
          <p:cNvPr id="122" name="Google Shape;122;p3"/>
          <p:cNvSpPr txBox="1">
            <a:spLocks noGrp="1"/>
          </p:cNvSpPr>
          <p:nvPr>
            <p:ph idx="1"/>
          </p:nvPr>
        </p:nvSpPr>
        <p:spPr>
          <a:xfrm>
            <a:off x="551594" y="1219450"/>
            <a:ext cx="7886700" cy="435133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950"/>
              <a:buChar char="■"/>
            </a:pPr>
            <a:r>
              <a:rPr lang="en-US" dirty="0"/>
              <a:t>Improve the health of state employees by:</a:t>
            </a:r>
            <a:endParaRPr dirty="0"/>
          </a:p>
          <a:p>
            <a:pPr marL="342900" lvl="0" indent="-342900" algn="l" rtl="0">
              <a:spcBef>
                <a:spcPts val="200"/>
              </a:spcBef>
              <a:spcAft>
                <a:spcPts val="0"/>
              </a:spcAft>
              <a:buSzPts val="650"/>
              <a:buFont typeface="Noto Sans Symbols"/>
              <a:buNone/>
            </a:pPr>
            <a:endParaRPr sz="1000" dirty="0"/>
          </a:p>
          <a:p>
            <a:pPr marL="669925" lvl="1" indent="-325438" algn="l" rtl="0">
              <a:spcBef>
                <a:spcPts val="520"/>
              </a:spcBef>
              <a:spcAft>
                <a:spcPts val="0"/>
              </a:spcAft>
              <a:buSzPts val="1560"/>
              <a:buChar char="❑"/>
            </a:pPr>
            <a:r>
              <a:rPr lang="en-US" dirty="0"/>
              <a:t>Integrating wellness into the workplace culture</a:t>
            </a:r>
            <a:endParaRPr dirty="0"/>
          </a:p>
          <a:p>
            <a:pPr marL="669925" lvl="1" indent="-325438" algn="l" rtl="0">
              <a:spcBef>
                <a:spcPts val="520"/>
              </a:spcBef>
              <a:spcAft>
                <a:spcPts val="0"/>
              </a:spcAft>
              <a:buSzPts val="1560"/>
              <a:buChar char="❑"/>
            </a:pPr>
            <a:r>
              <a:rPr lang="en-US" dirty="0"/>
              <a:t>Providing an environment that promotes and supports changes in health behavior</a:t>
            </a:r>
            <a:endParaRPr dirty="0"/>
          </a:p>
          <a:p>
            <a:pPr marL="669925" lvl="1" indent="-325438" algn="l" rtl="0">
              <a:spcBef>
                <a:spcPts val="520"/>
              </a:spcBef>
              <a:spcAft>
                <a:spcPts val="0"/>
              </a:spcAft>
              <a:buSzPts val="1560"/>
              <a:buChar char="❑"/>
            </a:pPr>
            <a:r>
              <a:rPr lang="en-US" dirty="0"/>
              <a:t>Building trustworthy partnerships between employer, employee, and our wellness </a:t>
            </a:r>
            <a:r>
              <a:rPr lang="en-US" dirty="0" smtClean="0"/>
              <a:t>partners</a:t>
            </a:r>
          </a:p>
          <a:p>
            <a:pPr marL="669925" lvl="1" indent="-325438" algn="l" rtl="0">
              <a:spcBef>
                <a:spcPts val="520"/>
              </a:spcBef>
              <a:spcAft>
                <a:spcPts val="0"/>
              </a:spcAft>
              <a:buSzPts val="1560"/>
              <a:buChar char="❑"/>
            </a:pPr>
            <a:endParaRPr lang="en-US" dirty="0"/>
          </a:p>
          <a:p>
            <a:pPr marL="669925" lvl="1" indent="-325438" algn="l" rtl="0">
              <a:spcBef>
                <a:spcPts val="520"/>
              </a:spcBef>
              <a:spcAft>
                <a:spcPts val="0"/>
              </a:spcAft>
              <a:buSzPts val="1560"/>
              <a:buChar char="❑"/>
            </a:pPr>
            <a:endParaRPr lang="en-US" dirty="0" smtClean="0"/>
          </a:p>
        </p:txBody>
      </p:sp>
      <p:pic>
        <p:nvPicPr>
          <p:cNvPr id="123" name="Google Shape;123;p3" descr="workers"/>
          <p:cNvPicPr preferRelativeResize="0"/>
          <p:nvPr/>
        </p:nvPicPr>
        <p:blipFill rotWithShape="1">
          <a:blip r:embed="rId3">
            <a:alphaModFix/>
          </a:blip>
          <a:srcRect/>
          <a:stretch/>
        </p:blipFill>
        <p:spPr>
          <a:xfrm>
            <a:off x="5821681" y="3169920"/>
            <a:ext cx="3071286" cy="3322515"/>
          </a:xfrm>
          <a:prstGeom prst="rect">
            <a:avLst/>
          </a:prstGeom>
          <a:solidFill>
            <a:schemeClr val="bg2">
              <a:lumMod val="90000"/>
            </a:schemeClr>
          </a:solid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txBox="1">
            <a:spLocks noGrp="1"/>
          </p:cNvSpPr>
          <p:nvPr>
            <p:ph type="title"/>
          </p:nvPr>
        </p:nvSpPr>
        <p:spPr>
          <a:xfrm>
            <a:off x="457200" y="277813"/>
            <a:ext cx="8229600" cy="6365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solidFill>
                  <a:schemeClr val="accent1">
                    <a:lumMod val="75000"/>
                  </a:schemeClr>
                </a:solidFill>
              </a:rPr>
              <a:t>Why Wellness?</a:t>
            </a:r>
            <a:endParaRPr b="1" dirty="0">
              <a:solidFill>
                <a:schemeClr val="accent1">
                  <a:lumMod val="75000"/>
                </a:schemeClr>
              </a:solidFill>
            </a:endParaRPr>
          </a:p>
        </p:txBody>
      </p:sp>
      <p:sp>
        <p:nvSpPr>
          <p:cNvPr id="130" name="Google Shape;130;p4"/>
          <p:cNvSpPr txBox="1"/>
          <p:nvPr/>
        </p:nvSpPr>
        <p:spPr>
          <a:xfrm>
            <a:off x="457200" y="1626150"/>
            <a:ext cx="8229600" cy="36057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0"/>
              </a:spcAft>
              <a:buNone/>
            </a:pPr>
            <a:r>
              <a:rPr lang="en-US" sz="2300" i="1" dirty="0">
                <a:solidFill>
                  <a:schemeClr val="accent1">
                    <a:lumMod val="75000"/>
                  </a:schemeClr>
                </a:solidFill>
                <a:highlight>
                  <a:srgbClr val="FFFFFF"/>
                </a:highlight>
              </a:rPr>
              <a:t>COVID-19 has presented seemingly insurmountable health, life, and business challenges. </a:t>
            </a:r>
            <a:endParaRPr sz="2300" i="1" dirty="0">
              <a:solidFill>
                <a:schemeClr val="accent1">
                  <a:lumMod val="75000"/>
                </a:schemeClr>
              </a:solidFill>
              <a:highlight>
                <a:srgbClr val="FFFFFF"/>
              </a:highlight>
            </a:endParaRPr>
          </a:p>
          <a:p>
            <a:pPr marL="0" lvl="0" indent="0" algn="ctr" rtl="0">
              <a:lnSpc>
                <a:spcPct val="115000"/>
              </a:lnSpc>
              <a:spcBef>
                <a:spcPts val="1200"/>
              </a:spcBef>
              <a:spcAft>
                <a:spcPts val="0"/>
              </a:spcAft>
              <a:buNone/>
            </a:pPr>
            <a:r>
              <a:rPr lang="en-US" sz="2300" i="1" dirty="0">
                <a:solidFill>
                  <a:schemeClr val="accent1">
                    <a:lumMod val="75000"/>
                  </a:schemeClr>
                </a:solidFill>
                <a:highlight>
                  <a:srgbClr val="FFFFFF"/>
                </a:highlight>
              </a:rPr>
              <a:t>Even before the pandemic, 6 out of 10 Americans were living with a chronic condition, and 4 out of 10 with two or more. The world discovered the very same chronic conditions put people at extraordinary risk for complications with COVID-19. </a:t>
            </a:r>
            <a:endParaRPr sz="2300" i="1" dirty="0">
              <a:solidFill>
                <a:schemeClr val="accent1">
                  <a:lumMod val="75000"/>
                </a:schemeClr>
              </a:solidFill>
              <a:highlight>
                <a:srgbClr val="FFFFFF"/>
              </a:highlight>
            </a:endParaRPr>
          </a:p>
          <a:p>
            <a:pPr marL="0" lvl="0" indent="0" algn="ctr" rtl="0">
              <a:lnSpc>
                <a:spcPct val="115000"/>
              </a:lnSpc>
              <a:spcBef>
                <a:spcPts val="1200"/>
              </a:spcBef>
              <a:spcAft>
                <a:spcPts val="1200"/>
              </a:spcAft>
              <a:buNone/>
            </a:pPr>
            <a:r>
              <a:rPr lang="en-US" sz="2300" i="1" dirty="0">
                <a:solidFill>
                  <a:schemeClr val="accent1">
                    <a:lumMod val="75000"/>
                  </a:schemeClr>
                </a:solidFill>
                <a:highlight>
                  <a:srgbClr val="FFFFFF"/>
                </a:highlight>
              </a:rPr>
              <a:t> </a:t>
            </a:r>
            <a:r>
              <a:rPr lang="en-US" sz="2300" b="1" i="1" dirty="0">
                <a:solidFill>
                  <a:schemeClr val="accent1">
                    <a:lumMod val="75000"/>
                  </a:schemeClr>
                </a:solidFill>
                <a:highlight>
                  <a:srgbClr val="FFFFFF"/>
                </a:highlight>
              </a:rPr>
              <a:t>It’s time to prioritize our employees’ wellbeing.</a:t>
            </a:r>
            <a:endParaRPr sz="2300" b="1" i="1" dirty="0">
              <a:solidFill>
                <a:schemeClr val="accent1">
                  <a:lumMod val="75000"/>
                </a:schemeClr>
              </a:solidFill>
              <a:highlight>
                <a:srgbClr val="FFFFFF"/>
              </a:highligh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9aeb61c92a_1_0"/>
          <p:cNvSpPr txBox="1">
            <a:spLocks noGrp="1"/>
          </p:cNvSpPr>
          <p:nvPr>
            <p:ph type="title"/>
          </p:nvPr>
        </p:nvSpPr>
        <p:spPr>
          <a:xfrm>
            <a:off x="457200" y="296688"/>
            <a:ext cx="8229600" cy="636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dirty="0">
                <a:solidFill>
                  <a:schemeClr val="accent1">
                    <a:lumMod val="75000"/>
                  </a:schemeClr>
                </a:solidFill>
              </a:rPr>
              <a:t>Wellness Benefits</a:t>
            </a:r>
            <a:endParaRPr b="1" dirty="0">
              <a:solidFill>
                <a:schemeClr val="accent1">
                  <a:lumMod val="75000"/>
                </a:schemeClr>
              </a:solidFill>
            </a:endParaRPr>
          </a:p>
        </p:txBody>
      </p:sp>
      <p:graphicFrame>
        <p:nvGraphicFramePr>
          <p:cNvPr id="137" name="Google Shape;137;g9aeb61c92a_1_0"/>
          <p:cNvGraphicFramePr/>
          <p:nvPr>
            <p:extLst>
              <p:ext uri="{D42A27DB-BD31-4B8C-83A1-F6EECF244321}">
                <p14:modId xmlns:p14="http://schemas.microsoft.com/office/powerpoint/2010/main" val="984437077"/>
              </p:ext>
            </p:extLst>
          </p:nvPr>
        </p:nvGraphicFramePr>
        <p:xfrm>
          <a:off x="152400" y="1066800"/>
          <a:ext cx="8839200" cy="5858775"/>
        </p:xfrm>
        <a:graphic>
          <a:graphicData uri="http://schemas.openxmlformats.org/drawingml/2006/table">
            <a:tbl>
              <a:tblPr firstRow="1" bandRow="1">
                <a:noFill/>
                <a:tableStyleId>{5CA3CDED-0D76-4610-8B39-3FC8E6001ABF}</a:tableStyleId>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330425">
                <a:tc>
                  <a:txBody>
                    <a:bodyPr/>
                    <a:lstStyle/>
                    <a:p>
                      <a:pPr marL="0" marR="0" lvl="0" indent="0" algn="l" rtl="0">
                        <a:spcBef>
                          <a:spcPts val="0"/>
                        </a:spcBef>
                        <a:spcAft>
                          <a:spcPts val="0"/>
                        </a:spcAft>
                        <a:buNone/>
                      </a:pPr>
                      <a:r>
                        <a:rPr lang="en-US" sz="1800" u="none" strike="noStrike" cap="none"/>
                        <a:t>Benefits to Individuals</a:t>
                      </a:r>
                      <a:endParaRPr sz="1800"/>
                    </a:p>
                  </a:txBody>
                  <a:tcPr marL="91450" marR="91450" marT="45725" marB="45725"/>
                </a:tc>
                <a:tc>
                  <a:txBody>
                    <a:bodyPr/>
                    <a:lstStyle/>
                    <a:p>
                      <a:pPr marL="0" marR="0" lvl="0" indent="0" algn="l" rtl="0">
                        <a:spcBef>
                          <a:spcPts val="0"/>
                        </a:spcBef>
                        <a:spcAft>
                          <a:spcPts val="0"/>
                        </a:spcAft>
                        <a:buNone/>
                      </a:pPr>
                      <a:r>
                        <a:rPr lang="en-US" sz="1800"/>
                        <a:t>Benefits to Agency</a:t>
                      </a:r>
                      <a:endParaRPr sz="1800"/>
                    </a:p>
                  </a:txBody>
                  <a:tcPr marL="91450" marR="91450" marT="45725" marB="45725"/>
                </a:tc>
                <a:extLst>
                  <a:ext uri="{0D108BD9-81ED-4DB2-BD59-A6C34878D82A}">
                    <a16:rowId xmlns:a16="http://schemas.microsoft.com/office/drawing/2014/main" val="10000"/>
                  </a:ext>
                </a:extLst>
              </a:tr>
              <a:tr h="578225">
                <a:tc>
                  <a:txBody>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Improved health status</a:t>
                      </a:r>
                      <a:endParaRPr dirty="0"/>
                    </a:p>
                  </a:txBody>
                  <a:tcPr marL="91450" marR="91450" marT="45725" marB="45725">
                    <a:solidFill>
                      <a:schemeClr val="accent1">
                        <a:lumMod val="60000"/>
                        <a:lumOff val="40000"/>
                      </a:schemeClr>
                    </a:solidFill>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dirty="0">
                          <a:solidFill>
                            <a:schemeClr val="dk1"/>
                          </a:solidFill>
                          <a:latin typeface="Arial"/>
                          <a:ea typeface="Arial"/>
                          <a:cs typeface="Arial"/>
                          <a:sym typeface="Arial"/>
                        </a:rPr>
                        <a:t>Improved employee health behavior</a:t>
                      </a:r>
                      <a:endParaRPr dirty="0"/>
                    </a:p>
                  </a:txBody>
                  <a:tcPr marL="91450" marR="91450" marT="45725" marB="45725">
                    <a:solidFill>
                      <a:schemeClr val="accent1">
                        <a:lumMod val="60000"/>
                        <a:lumOff val="40000"/>
                      </a:schemeClr>
                    </a:solidFill>
                  </a:tcPr>
                </a:tc>
                <a:extLst>
                  <a:ext uri="{0D108BD9-81ED-4DB2-BD59-A6C34878D82A}">
                    <a16:rowId xmlns:a16="http://schemas.microsoft.com/office/drawing/2014/main" val="10001"/>
                  </a:ext>
                </a:extLst>
              </a:tr>
              <a:tr h="578225">
                <a:tc>
                  <a:txBody>
                    <a:bodyPr/>
                    <a:lstStyle/>
                    <a:p>
                      <a:pPr marL="0" marR="0" lvl="0" indent="0" algn="l" rtl="0">
                        <a:lnSpc>
                          <a:spcPct val="100000"/>
                        </a:lnSpc>
                        <a:spcBef>
                          <a:spcPts val="0"/>
                        </a:spcBef>
                        <a:spcAft>
                          <a:spcPts val="0"/>
                        </a:spcAft>
                        <a:buClr>
                          <a:schemeClr val="dk1"/>
                        </a:buClr>
                        <a:buSzPts val="1800"/>
                        <a:buFont typeface="Arial"/>
                        <a:buNone/>
                      </a:pPr>
                      <a:r>
                        <a:rPr lang="en-US" sz="1800" dirty="0">
                          <a:solidFill>
                            <a:schemeClr val="dk1"/>
                          </a:solidFill>
                          <a:latin typeface="Arial"/>
                          <a:ea typeface="Arial"/>
                          <a:cs typeface="Arial"/>
                          <a:sym typeface="Arial"/>
                        </a:rPr>
                        <a:t>Reduced risk of chronic conditions</a:t>
                      </a:r>
                      <a:endParaRPr dirty="0"/>
                    </a:p>
                  </a:txBody>
                  <a:tcPr marL="91450" marR="91450" marT="45725" marB="45725">
                    <a:solidFill>
                      <a:schemeClr val="accent1">
                        <a:lumMod val="20000"/>
                        <a:lumOff val="80000"/>
                      </a:schemeClr>
                    </a:solidFill>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dirty="0">
                          <a:solidFill>
                            <a:schemeClr val="dk1"/>
                          </a:solidFill>
                          <a:latin typeface="Arial"/>
                          <a:ea typeface="Arial"/>
                          <a:cs typeface="Arial"/>
                          <a:sym typeface="Arial"/>
                        </a:rPr>
                        <a:t>Reduced elevated health risk</a:t>
                      </a:r>
                      <a:endParaRPr dirty="0"/>
                    </a:p>
                  </a:txBody>
                  <a:tcPr marL="91450" marR="91450" marT="45725" marB="45725">
                    <a:solidFill>
                      <a:schemeClr val="accent1">
                        <a:lumMod val="20000"/>
                        <a:lumOff val="80000"/>
                      </a:schemeClr>
                    </a:solidFill>
                  </a:tcPr>
                </a:tc>
                <a:extLst>
                  <a:ext uri="{0D108BD9-81ED-4DB2-BD59-A6C34878D82A}">
                    <a16:rowId xmlns:a16="http://schemas.microsoft.com/office/drawing/2014/main" val="10002"/>
                  </a:ext>
                </a:extLst>
              </a:tr>
              <a:tr h="578225">
                <a:tc>
                  <a:txBody>
                    <a:bodyPr/>
                    <a:lstStyle/>
                    <a:p>
                      <a:pPr marL="0" marR="0" lvl="0" indent="0" algn="l" rtl="0">
                        <a:spcBef>
                          <a:spcPts val="0"/>
                        </a:spcBef>
                        <a:spcAft>
                          <a:spcPts val="0"/>
                        </a:spcAft>
                        <a:buNone/>
                      </a:pPr>
                      <a:r>
                        <a:rPr lang="en-US" sz="1800" dirty="0"/>
                        <a:t>Reduced stress</a:t>
                      </a:r>
                      <a:endParaRPr sz="1800" dirty="0"/>
                    </a:p>
                  </a:txBody>
                  <a:tcPr marL="91450" marR="91450" marT="45725" marB="45725">
                    <a:solidFill>
                      <a:schemeClr val="accent1">
                        <a:lumMod val="60000"/>
                        <a:lumOff val="40000"/>
                      </a:schemeClr>
                    </a:solidFill>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dirty="0">
                          <a:solidFill>
                            <a:schemeClr val="dk1"/>
                          </a:solidFill>
                          <a:latin typeface="Arial"/>
                          <a:ea typeface="Arial"/>
                          <a:cs typeface="Arial"/>
                          <a:sym typeface="Arial"/>
                        </a:rPr>
                        <a:t>Reduced health care cost</a:t>
                      </a:r>
                      <a:endParaRPr dirty="0"/>
                    </a:p>
                    <a:p>
                      <a:pPr marL="0" marR="0" lvl="0" indent="0" algn="l" rtl="0">
                        <a:spcBef>
                          <a:spcPts val="0"/>
                        </a:spcBef>
                        <a:spcAft>
                          <a:spcPts val="0"/>
                        </a:spcAft>
                        <a:buNone/>
                      </a:pPr>
                      <a:endParaRPr sz="1800" dirty="0"/>
                    </a:p>
                  </a:txBody>
                  <a:tcPr marL="91450" marR="91450" marT="45725" marB="45725">
                    <a:solidFill>
                      <a:schemeClr val="accent1">
                        <a:lumMod val="60000"/>
                        <a:lumOff val="40000"/>
                      </a:schemeClr>
                    </a:solidFill>
                  </a:tcPr>
                </a:tc>
                <a:extLst>
                  <a:ext uri="{0D108BD9-81ED-4DB2-BD59-A6C34878D82A}">
                    <a16:rowId xmlns:a16="http://schemas.microsoft.com/office/drawing/2014/main" val="10003"/>
                  </a:ext>
                </a:extLst>
              </a:tr>
              <a:tr h="578225">
                <a:tc>
                  <a:txBody>
                    <a:bodyPr/>
                    <a:lstStyle/>
                    <a:p>
                      <a:pPr marL="0" marR="0" lvl="0" indent="0" algn="l" rtl="0">
                        <a:lnSpc>
                          <a:spcPct val="100000"/>
                        </a:lnSpc>
                        <a:spcBef>
                          <a:spcPts val="0"/>
                        </a:spcBef>
                        <a:spcAft>
                          <a:spcPts val="0"/>
                        </a:spcAft>
                        <a:buClr>
                          <a:schemeClr val="dk1"/>
                        </a:buClr>
                        <a:buSzPts val="1800"/>
                        <a:buFont typeface="Arial"/>
                        <a:buNone/>
                      </a:pPr>
                      <a:r>
                        <a:rPr lang="en-US" sz="1800" dirty="0">
                          <a:solidFill>
                            <a:schemeClr val="dk1"/>
                          </a:solidFill>
                          <a:latin typeface="Arial"/>
                          <a:ea typeface="Arial"/>
                          <a:cs typeface="Arial"/>
                          <a:sym typeface="Arial"/>
                        </a:rPr>
                        <a:t>Support to sustain healthier behavior </a:t>
                      </a:r>
                      <a:endParaRPr dirty="0"/>
                    </a:p>
                  </a:txBody>
                  <a:tcPr marL="91450" marR="91450" marT="45725" marB="45725">
                    <a:solidFill>
                      <a:schemeClr val="accent1">
                        <a:lumMod val="20000"/>
                        <a:lumOff val="80000"/>
                      </a:schemeClr>
                    </a:solidFill>
                  </a:tcPr>
                </a:tc>
                <a:tc>
                  <a:txBody>
                    <a:bodyPr/>
                    <a:lstStyle/>
                    <a:p>
                      <a:pPr marL="0" marR="0" lvl="0" indent="0" algn="l" rtl="0">
                        <a:spcBef>
                          <a:spcPts val="0"/>
                        </a:spcBef>
                        <a:spcAft>
                          <a:spcPts val="0"/>
                        </a:spcAft>
                        <a:buNone/>
                      </a:pPr>
                      <a:r>
                        <a:rPr lang="en-US" sz="1800" dirty="0"/>
                        <a:t>Improved productivity</a:t>
                      </a:r>
                      <a:endParaRPr sz="1800" dirty="0"/>
                    </a:p>
                  </a:txBody>
                  <a:tcPr marL="91450" marR="91450" marT="45725" marB="45725">
                    <a:solidFill>
                      <a:schemeClr val="accent1">
                        <a:lumMod val="20000"/>
                        <a:lumOff val="80000"/>
                      </a:schemeClr>
                    </a:solidFill>
                  </a:tcPr>
                </a:tc>
                <a:extLst>
                  <a:ext uri="{0D108BD9-81ED-4DB2-BD59-A6C34878D82A}">
                    <a16:rowId xmlns:a16="http://schemas.microsoft.com/office/drawing/2014/main" val="10004"/>
                  </a:ext>
                </a:extLst>
              </a:tr>
              <a:tr h="826050">
                <a:tc>
                  <a:txBody>
                    <a:bodyPr/>
                    <a:lstStyle/>
                    <a:p>
                      <a:pPr marL="0" marR="0" lvl="0" indent="0" algn="l" rtl="0">
                        <a:lnSpc>
                          <a:spcPct val="100000"/>
                        </a:lnSpc>
                        <a:spcBef>
                          <a:spcPts val="0"/>
                        </a:spcBef>
                        <a:spcAft>
                          <a:spcPts val="0"/>
                        </a:spcAft>
                        <a:buClr>
                          <a:schemeClr val="dk1"/>
                        </a:buClr>
                        <a:buSzPts val="1800"/>
                        <a:buFont typeface="Arial"/>
                        <a:buNone/>
                      </a:pPr>
                      <a:r>
                        <a:rPr lang="en-US" sz="1800" dirty="0">
                          <a:solidFill>
                            <a:schemeClr val="dk1"/>
                          </a:solidFill>
                          <a:latin typeface="Arial"/>
                          <a:ea typeface="Arial"/>
                          <a:cs typeface="Arial"/>
                          <a:sym typeface="Arial"/>
                        </a:rPr>
                        <a:t>Improved engagement and camaraderie </a:t>
                      </a:r>
                      <a:endParaRPr dirty="0"/>
                    </a:p>
                  </a:txBody>
                  <a:tcPr marL="91450" marR="91450" marT="45725" marB="45725">
                    <a:solidFill>
                      <a:schemeClr val="accent1">
                        <a:lumMod val="60000"/>
                        <a:lumOff val="40000"/>
                      </a:schemeClr>
                    </a:solidFill>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dirty="0">
                          <a:solidFill>
                            <a:schemeClr val="dk1"/>
                          </a:solidFill>
                          <a:latin typeface="Arial"/>
                          <a:ea typeface="Arial"/>
                          <a:cs typeface="Arial"/>
                          <a:sym typeface="Arial"/>
                        </a:rPr>
                        <a:t>Decreased absenteeism/presenteeism</a:t>
                      </a:r>
                      <a:endParaRPr dirty="0"/>
                    </a:p>
                    <a:p>
                      <a:pPr marL="0" marR="0" lvl="0" indent="0" algn="l" rtl="0">
                        <a:spcBef>
                          <a:spcPts val="0"/>
                        </a:spcBef>
                        <a:spcAft>
                          <a:spcPts val="0"/>
                        </a:spcAft>
                        <a:buNone/>
                      </a:pPr>
                      <a:endParaRPr sz="1800" dirty="0"/>
                    </a:p>
                  </a:txBody>
                  <a:tcPr marL="91450" marR="91450" marT="45725" marB="45725">
                    <a:solidFill>
                      <a:schemeClr val="accent1">
                        <a:lumMod val="60000"/>
                        <a:lumOff val="40000"/>
                      </a:schemeClr>
                    </a:solidFill>
                  </a:tcPr>
                </a:tc>
                <a:extLst>
                  <a:ext uri="{0D108BD9-81ED-4DB2-BD59-A6C34878D82A}">
                    <a16:rowId xmlns:a16="http://schemas.microsoft.com/office/drawing/2014/main" val="10005"/>
                  </a:ext>
                </a:extLst>
              </a:tr>
              <a:tr h="826050">
                <a:tc>
                  <a:txBody>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Low cost to participate</a:t>
                      </a:r>
                      <a:endParaRPr sz="1800" dirty="0"/>
                    </a:p>
                  </a:txBody>
                  <a:tcPr marL="91450" marR="91450" marT="45725" marB="45725">
                    <a:solidFill>
                      <a:schemeClr val="accent1">
                        <a:lumMod val="20000"/>
                        <a:lumOff val="80000"/>
                      </a:schemeClr>
                    </a:solidFill>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dirty="0">
                          <a:solidFill>
                            <a:schemeClr val="dk1"/>
                          </a:solidFill>
                          <a:latin typeface="Arial"/>
                          <a:ea typeface="Arial"/>
                          <a:cs typeface="Arial"/>
                          <a:sym typeface="Arial"/>
                        </a:rPr>
                        <a:t>Improved recruitment and retention</a:t>
                      </a:r>
                      <a:endParaRPr dirty="0"/>
                    </a:p>
                    <a:p>
                      <a:pPr marL="0" marR="0" lvl="0" indent="0" algn="l" rtl="0">
                        <a:spcBef>
                          <a:spcPts val="0"/>
                        </a:spcBef>
                        <a:spcAft>
                          <a:spcPts val="0"/>
                        </a:spcAft>
                        <a:buNone/>
                      </a:pPr>
                      <a:endParaRPr sz="1800" dirty="0"/>
                    </a:p>
                  </a:txBody>
                  <a:tcPr marL="91450" marR="91450" marT="45725" marB="45725">
                    <a:solidFill>
                      <a:schemeClr val="accent1">
                        <a:lumMod val="20000"/>
                        <a:lumOff val="80000"/>
                      </a:schemeClr>
                    </a:solidFill>
                  </a:tcPr>
                </a:tc>
                <a:extLst>
                  <a:ext uri="{0D108BD9-81ED-4DB2-BD59-A6C34878D82A}">
                    <a16:rowId xmlns:a16="http://schemas.microsoft.com/office/drawing/2014/main" val="10006"/>
                  </a:ext>
                </a:extLst>
              </a:tr>
              <a:tr h="826050">
                <a:tc>
                  <a:txBody>
                    <a:bodyPr/>
                    <a:lstStyle/>
                    <a:p>
                      <a:pPr marL="0" marR="0" lvl="0" indent="0" algn="l" rtl="0">
                        <a:lnSpc>
                          <a:spcPct val="100000"/>
                        </a:lnSpc>
                        <a:spcBef>
                          <a:spcPts val="0"/>
                        </a:spcBef>
                        <a:spcAft>
                          <a:spcPts val="0"/>
                        </a:spcAft>
                        <a:buClr>
                          <a:schemeClr val="dk1"/>
                        </a:buClr>
                        <a:buSzPts val="1800"/>
                        <a:buFont typeface="Arial"/>
                        <a:buNone/>
                      </a:pPr>
                      <a:r>
                        <a:rPr lang="en-US" sz="1800" dirty="0">
                          <a:solidFill>
                            <a:schemeClr val="dk1"/>
                          </a:solidFill>
                          <a:latin typeface="Arial"/>
                          <a:ea typeface="Arial"/>
                          <a:cs typeface="Arial"/>
                          <a:sym typeface="Arial"/>
                        </a:rPr>
                        <a:t>Expert instruction</a:t>
                      </a:r>
                      <a:endParaRPr dirty="0"/>
                    </a:p>
                  </a:txBody>
                  <a:tcPr marL="91450" marR="91450" marT="45725" marB="45725">
                    <a:solidFill>
                      <a:schemeClr val="accent1">
                        <a:lumMod val="60000"/>
                        <a:lumOff val="40000"/>
                      </a:schemeClr>
                    </a:solidFill>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dirty="0">
                          <a:solidFill>
                            <a:schemeClr val="dk1"/>
                          </a:solidFill>
                          <a:latin typeface="Arial"/>
                          <a:ea typeface="Arial"/>
                          <a:cs typeface="Arial"/>
                          <a:sym typeface="Arial"/>
                        </a:rPr>
                        <a:t>Build and sustain employee morale </a:t>
                      </a:r>
                      <a:endParaRPr dirty="0"/>
                    </a:p>
                    <a:p>
                      <a:pPr marL="0" marR="0" lvl="0" indent="0" algn="l" rtl="0">
                        <a:spcBef>
                          <a:spcPts val="0"/>
                        </a:spcBef>
                        <a:spcAft>
                          <a:spcPts val="0"/>
                        </a:spcAft>
                        <a:buNone/>
                      </a:pPr>
                      <a:endParaRPr sz="1800" dirty="0"/>
                    </a:p>
                  </a:txBody>
                  <a:tcPr marL="91450" marR="91450" marT="45725" marB="45725">
                    <a:solidFill>
                      <a:schemeClr val="accent1">
                        <a:lumMod val="60000"/>
                        <a:lumOff val="40000"/>
                      </a:schemeClr>
                    </a:solidFill>
                  </a:tcPr>
                </a:tc>
                <a:extLst>
                  <a:ext uri="{0D108BD9-81ED-4DB2-BD59-A6C34878D82A}">
                    <a16:rowId xmlns:a16="http://schemas.microsoft.com/office/drawing/2014/main" val="10007"/>
                  </a:ext>
                </a:extLst>
              </a:tr>
              <a:tr h="578225">
                <a:tc>
                  <a:txBody>
                    <a:bodyPr/>
                    <a:lstStyle/>
                    <a:p>
                      <a:pPr marL="0" marR="0" lvl="0" indent="0" algn="l" rtl="0">
                        <a:lnSpc>
                          <a:spcPct val="100000"/>
                        </a:lnSpc>
                        <a:spcBef>
                          <a:spcPts val="0"/>
                        </a:spcBef>
                        <a:spcAft>
                          <a:spcPts val="0"/>
                        </a:spcAft>
                        <a:buClr>
                          <a:schemeClr val="dk1"/>
                        </a:buClr>
                        <a:buSzPts val="1800"/>
                        <a:buFont typeface="Arial"/>
                        <a:buNone/>
                      </a:pPr>
                      <a:r>
                        <a:rPr lang="en-US" sz="1800" dirty="0">
                          <a:solidFill>
                            <a:schemeClr val="dk1"/>
                          </a:solidFill>
                          <a:latin typeface="Arial"/>
                          <a:ea typeface="Arial"/>
                          <a:cs typeface="Arial"/>
                          <a:sym typeface="Arial"/>
                        </a:rPr>
                        <a:t>Convenience</a:t>
                      </a:r>
                      <a:endParaRPr dirty="0"/>
                    </a:p>
                  </a:txBody>
                  <a:tcPr marL="91450" marR="91450" marT="45725" marB="45725">
                    <a:solidFill>
                      <a:schemeClr val="accent1">
                        <a:lumMod val="20000"/>
                        <a:lumOff val="80000"/>
                      </a:schemeClr>
                    </a:solidFill>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dirty="0">
                          <a:solidFill>
                            <a:schemeClr val="dk1"/>
                          </a:solidFill>
                          <a:latin typeface="Arial"/>
                          <a:ea typeface="Arial"/>
                          <a:cs typeface="Arial"/>
                          <a:sym typeface="Arial"/>
                        </a:rPr>
                        <a:t>Increased engagement</a:t>
                      </a:r>
                      <a:endParaRPr dirty="0"/>
                    </a:p>
                    <a:p>
                      <a:pPr marL="0" marR="0" lvl="0" indent="0" algn="l" rtl="0">
                        <a:spcBef>
                          <a:spcPts val="0"/>
                        </a:spcBef>
                        <a:spcAft>
                          <a:spcPts val="0"/>
                        </a:spcAft>
                        <a:buNone/>
                      </a:pPr>
                      <a:endParaRPr sz="1800" dirty="0"/>
                    </a:p>
                  </a:txBody>
                  <a:tcPr marL="91450" marR="91450" marT="45725" marB="45725">
                    <a:solidFill>
                      <a:schemeClr val="accent1">
                        <a:lumMod val="20000"/>
                        <a:lumOff val="80000"/>
                      </a:schemeClr>
                    </a:solidFill>
                  </a:tcPr>
                </a:tc>
                <a:extLst>
                  <a:ext uri="{0D108BD9-81ED-4DB2-BD59-A6C34878D82A}">
                    <a16:rowId xmlns:a16="http://schemas.microsoft.com/office/drawing/2014/main" val="10008"/>
                  </a:ext>
                </a:extLst>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6"/>
          <p:cNvPicPr preferRelativeResize="0"/>
          <p:nvPr/>
        </p:nvPicPr>
        <p:blipFill rotWithShape="1">
          <a:blip r:embed="rId3">
            <a:alphaModFix/>
          </a:blip>
          <a:srcRect/>
          <a:stretch/>
        </p:blipFill>
        <p:spPr>
          <a:xfrm>
            <a:off x="457200" y="1842637"/>
            <a:ext cx="2886975" cy="2886975"/>
          </a:xfrm>
          <a:prstGeom prst="rect">
            <a:avLst/>
          </a:prstGeom>
          <a:noFill/>
          <a:ln>
            <a:noFill/>
          </a:ln>
        </p:spPr>
      </p:pic>
      <p:sp>
        <p:nvSpPr>
          <p:cNvPr id="143" name="Google Shape;143;p6"/>
          <p:cNvSpPr txBox="1">
            <a:spLocks noGrp="1"/>
          </p:cNvSpPr>
          <p:nvPr>
            <p:ph type="title"/>
          </p:nvPr>
        </p:nvSpPr>
        <p:spPr>
          <a:xfrm>
            <a:off x="457200" y="257413"/>
            <a:ext cx="8229600" cy="113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solidFill>
                  <a:schemeClr val="accent1">
                    <a:lumMod val="75000"/>
                  </a:schemeClr>
                </a:solidFill>
              </a:rPr>
              <a:t>Why CommonHealth Works</a:t>
            </a:r>
            <a:endParaRPr sz="4400" dirty="0">
              <a:solidFill>
                <a:schemeClr val="accent1">
                  <a:lumMod val="75000"/>
                </a:schemeClr>
              </a:solidFill>
            </a:endParaRPr>
          </a:p>
        </p:txBody>
      </p:sp>
      <p:sp>
        <p:nvSpPr>
          <p:cNvPr id="144" name="Google Shape;144;p6"/>
          <p:cNvSpPr txBox="1"/>
          <p:nvPr/>
        </p:nvSpPr>
        <p:spPr>
          <a:xfrm>
            <a:off x="3470475" y="1618350"/>
            <a:ext cx="5410200" cy="3785611"/>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n-US" sz="2400" dirty="0">
                <a:solidFill>
                  <a:schemeClr val="dk1"/>
                </a:solidFill>
              </a:rPr>
              <a:t>Trustworthy partnerships</a:t>
            </a:r>
            <a:endParaRPr dirty="0"/>
          </a:p>
          <a:p>
            <a:pPr marL="342900" marR="0" lvl="0" indent="-342900" algn="l" rtl="0">
              <a:spcBef>
                <a:spcPts val="0"/>
              </a:spcBef>
              <a:spcAft>
                <a:spcPts val="0"/>
              </a:spcAft>
              <a:buClr>
                <a:schemeClr val="dk1"/>
              </a:buClr>
              <a:buSzPts val="2400"/>
              <a:buFont typeface="Arial"/>
              <a:buChar char="•"/>
            </a:pPr>
            <a:r>
              <a:rPr lang="en-US" sz="2400" dirty="0">
                <a:solidFill>
                  <a:schemeClr val="dk1"/>
                </a:solidFill>
              </a:rPr>
              <a:t>Diverse team of health experts</a:t>
            </a:r>
            <a:endParaRPr dirty="0"/>
          </a:p>
          <a:p>
            <a:pPr marL="342900" marR="0" lvl="0" indent="-342900" algn="l" rtl="0">
              <a:spcBef>
                <a:spcPts val="0"/>
              </a:spcBef>
              <a:spcAft>
                <a:spcPts val="0"/>
              </a:spcAft>
              <a:buClr>
                <a:schemeClr val="dk1"/>
              </a:buClr>
              <a:buSzPts val="2400"/>
              <a:buFont typeface="Arial"/>
              <a:buChar char="•"/>
            </a:pPr>
            <a:r>
              <a:rPr lang="en-US" sz="2400" dirty="0">
                <a:solidFill>
                  <a:schemeClr val="dk1"/>
                </a:solidFill>
              </a:rPr>
              <a:t>Targeted </a:t>
            </a:r>
            <a:r>
              <a:rPr lang="en-US" sz="2400" dirty="0" smtClean="0">
                <a:solidFill>
                  <a:schemeClr val="dk1"/>
                </a:solidFill>
              </a:rPr>
              <a:t>approach</a:t>
            </a:r>
            <a:r>
              <a:rPr lang="en-US" sz="2400" dirty="0" smtClean="0">
                <a:solidFill>
                  <a:schemeClr val="dk1"/>
                </a:solidFill>
              </a:rPr>
              <a:t> - </a:t>
            </a:r>
            <a:r>
              <a:rPr lang="en-US" sz="2400" dirty="0">
                <a:solidFill>
                  <a:schemeClr val="dk1"/>
                </a:solidFill>
              </a:rPr>
              <a:t>in </a:t>
            </a:r>
            <a:r>
              <a:rPr lang="en-US" sz="2400" dirty="0" smtClean="0">
                <a:solidFill>
                  <a:schemeClr val="dk1"/>
                </a:solidFill>
              </a:rPr>
              <a:t>person, virtual or hybrid</a:t>
            </a:r>
            <a:endParaRPr sz="2400" dirty="0">
              <a:solidFill>
                <a:schemeClr val="dk1"/>
              </a:solidFill>
            </a:endParaRPr>
          </a:p>
          <a:p>
            <a:pPr marL="342900" marR="0" lvl="0" indent="-342900" algn="l" rtl="0">
              <a:spcBef>
                <a:spcPts val="0"/>
              </a:spcBef>
              <a:spcAft>
                <a:spcPts val="0"/>
              </a:spcAft>
              <a:buClr>
                <a:schemeClr val="dk1"/>
              </a:buClr>
              <a:buSzPts val="2400"/>
              <a:buChar char="•"/>
            </a:pPr>
            <a:r>
              <a:rPr lang="en-US" sz="2400" dirty="0">
                <a:solidFill>
                  <a:schemeClr val="dk1"/>
                </a:solidFill>
              </a:rPr>
              <a:t>Flexible to meet agency needs</a:t>
            </a:r>
            <a:endParaRPr sz="2400" dirty="0">
              <a:solidFill>
                <a:schemeClr val="dk1"/>
              </a:solidFill>
            </a:endParaRPr>
          </a:p>
          <a:p>
            <a:pPr marL="342900" marR="0" lvl="0" indent="-342900" algn="l" rtl="0">
              <a:spcBef>
                <a:spcPts val="0"/>
              </a:spcBef>
              <a:spcAft>
                <a:spcPts val="0"/>
              </a:spcAft>
              <a:buClr>
                <a:schemeClr val="dk1"/>
              </a:buClr>
              <a:buSzPts val="2400"/>
              <a:buChar char="•"/>
            </a:pPr>
            <a:r>
              <a:rPr lang="en-US" sz="2400" dirty="0">
                <a:solidFill>
                  <a:schemeClr val="dk1"/>
                </a:solidFill>
              </a:rPr>
              <a:t>Regional support</a:t>
            </a:r>
            <a:endParaRPr sz="2400" dirty="0">
              <a:solidFill>
                <a:schemeClr val="dk1"/>
              </a:solidFill>
            </a:endParaRPr>
          </a:p>
          <a:p>
            <a:pPr marL="342900" marR="0" lvl="0" indent="-342900" algn="l" rtl="0">
              <a:spcBef>
                <a:spcPts val="0"/>
              </a:spcBef>
              <a:spcAft>
                <a:spcPts val="0"/>
              </a:spcAft>
              <a:buClr>
                <a:schemeClr val="dk1"/>
              </a:buClr>
              <a:buSzPts val="2400"/>
              <a:buChar char="•"/>
            </a:pPr>
            <a:r>
              <a:rPr lang="en-US" sz="2400" dirty="0">
                <a:solidFill>
                  <a:schemeClr val="dk1"/>
                </a:solidFill>
              </a:rPr>
              <a:t>Tailored </a:t>
            </a:r>
            <a:r>
              <a:rPr lang="en-US" sz="2400" dirty="0" smtClean="0">
                <a:solidFill>
                  <a:schemeClr val="dk1"/>
                </a:solidFill>
              </a:rPr>
              <a:t>communication</a:t>
            </a:r>
          </a:p>
          <a:p>
            <a:pPr marL="342900" marR="0" lvl="0" indent="-342900" algn="l" rtl="0">
              <a:spcBef>
                <a:spcPts val="0"/>
              </a:spcBef>
              <a:spcAft>
                <a:spcPts val="0"/>
              </a:spcAft>
              <a:buClr>
                <a:schemeClr val="dk1"/>
              </a:buClr>
              <a:buSzPts val="2400"/>
              <a:buChar char="•"/>
            </a:pPr>
            <a:r>
              <a:rPr lang="en-US" sz="2400" dirty="0" smtClean="0">
                <a:solidFill>
                  <a:schemeClr val="dk1"/>
                </a:solidFill>
              </a:rPr>
              <a:t>Varied techniques to reach employees </a:t>
            </a:r>
            <a:endParaRPr sz="2400" dirty="0">
              <a:solidFill>
                <a:schemeClr val="dk1"/>
              </a:solidFill>
            </a:endParaRPr>
          </a:p>
          <a:p>
            <a:pPr marL="342900" marR="0" lvl="0" indent="-342900" algn="l" rtl="0">
              <a:spcBef>
                <a:spcPts val="0"/>
              </a:spcBef>
              <a:spcAft>
                <a:spcPts val="0"/>
              </a:spcAft>
              <a:buClr>
                <a:schemeClr val="dk1"/>
              </a:buClr>
              <a:buSzPts val="2400"/>
              <a:buChar char="•"/>
            </a:pPr>
            <a:r>
              <a:rPr lang="en-US" sz="2400" dirty="0" smtClean="0">
                <a:solidFill>
                  <a:schemeClr val="dk1"/>
                </a:solidFill>
              </a:rPr>
              <a:t>Updated i</a:t>
            </a:r>
            <a:r>
              <a:rPr lang="en-US" sz="2400" dirty="0" smtClean="0">
                <a:solidFill>
                  <a:schemeClr val="dk1"/>
                </a:solidFill>
              </a:rPr>
              <a:t>ncentive program - </a:t>
            </a:r>
            <a:r>
              <a:rPr lang="en-US" sz="2400" dirty="0" err="1" smtClean="0">
                <a:solidFill>
                  <a:schemeClr val="dk1"/>
                </a:solidFill>
              </a:rPr>
              <a:t>MotiVAte</a:t>
            </a:r>
            <a:endParaRPr sz="2400" dirty="0">
              <a:solidFill>
                <a:schemeClr val="dk1"/>
              </a:solidFill>
            </a:endParaRPr>
          </a:p>
          <a:p>
            <a:pPr marL="342900" marR="0" lvl="0" indent="-342900" algn="l" rtl="0">
              <a:spcBef>
                <a:spcPts val="0"/>
              </a:spcBef>
              <a:spcAft>
                <a:spcPts val="0"/>
              </a:spcAft>
              <a:buClr>
                <a:schemeClr val="dk1"/>
              </a:buClr>
              <a:buSzPts val="2400"/>
              <a:buFont typeface="Arial"/>
              <a:buChar char="•"/>
            </a:pPr>
            <a:r>
              <a:rPr lang="en-US" sz="2400" dirty="0">
                <a:solidFill>
                  <a:schemeClr val="dk1"/>
                </a:solidFill>
                <a:ea typeface="Arial"/>
                <a:cs typeface="Arial"/>
                <a:sym typeface="Arial"/>
              </a:rPr>
              <a:t>We are state employees too! </a:t>
            </a:r>
            <a:endParaRPr sz="2400" dirty="0">
              <a:solidFill>
                <a:schemeClr val="dk1"/>
              </a:solidFill>
              <a:ea typeface="Arial"/>
              <a:cs typeface="Arial"/>
              <a:sym typeface="Arial"/>
            </a:endParaRPr>
          </a:p>
        </p:txBody>
      </p:sp>
      <p:sp>
        <p:nvSpPr>
          <p:cNvPr id="145" name="Google Shape;145;p6" descr="Image result for healthy apple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8"/>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solidFill>
                  <a:schemeClr val="accent1">
                    <a:lumMod val="75000"/>
                  </a:schemeClr>
                </a:solidFill>
              </a:rPr>
              <a:t>Who Can Participate?</a:t>
            </a:r>
            <a:endParaRPr dirty="0">
              <a:solidFill>
                <a:schemeClr val="accent1">
                  <a:lumMod val="75000"/>
                </a:schemeClr>
              </a:solidFill>
            </a:endParaRPr>
          </a:p>
        </p:txBody>
      </p:sp>
      <p:sp>
        <p:nvSpPr>
          <p:cNvPr id="152" name="Google Shape;152;p8"/>
          <p:cNvSpPr txBox="1">
            <a:spLocks noGrp="1"/>
          </p:cNvSpPr>
          <p:nvPr>
            <p:ph idx="1"/>
          </p:nvPr>
        </p:nvSpPr>
        <p:spPr>
          <a:xfrm>
            <a:off x="628650" y="1219200"/>
            <a:ext cx="7886700" cy="49577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950"/>
              <a:buChar char="■"/>
            </a:pPr>
            <a:r>
              <a:rPr lang="en-US" dirty="0"/>
              <a:t>All state employees at participating agencies,  including wage, hourly, and part-time workers </a:t>
            </a:r>
            <a:endParaRPr dirty="0"/>
          </a:p>
          <a:p>
            <a:pPr marL="342900" lvl="0" indent="-342900" algn="l" rtl="0">
              <a:spcBef>
                <a:spcPts val="600"/>
              </a:spcBef>
              <a:spcAft>
                <a:spcPts val="0"/>
              </a:spcAft>
              <a:buSzPts val="1950"/>
              <a:buFont typeface="Noto Sans Symbols"/>
              <a:buNone/>
            </a:pPr>
            <a:endParaRPr dirty="0"/>
          </a:p>
          <a:p>
            <a:pPr marL="342900" lvl="0" indent="-342900" algn="l" rtl="0">
              <a:spcBef>
                <a:spcPts val="600"/>
              </a:spcBef>
              <a:spcAft>
                <a:spcPts val="0"/>
              </a:spcAft>
              <a:buSzPts val="1950"/>
              <a:buChar char="■"/>
            </a:pPr>
            <a:r>
              <a:rPr lang="en-US" dirty="0"/>
              <a:t>Covered </a:t>
            </a:r>
            <a:r>
              <a:rPr lang="en-US" dirty="0" smtClean="0"/>
              <a:t>dependents* </a:t>
            </a:r>
            <a:r>
              <a:rPr lang="en-US" dirty="0"/>
              <a:t>(over the age of 18)</a:t>
            </a:r>
            <a:endParaRPr dirty="0"/>
          </a:p>
          <a:p>
            <a:pPr marL="342900" lvl="0" indent="-342900" algn="l" rtl="0">
              <a:spcBef>
                <a:spcPts val="600"/>
              </a:spcBef>
              <a:spcAft>
                <a:spcPts val="0"/>
              </a:spcAft>
              <a:buSzPts val="1950"/>
              <a:buFont typeface="Noto Sans Symbols"/>
              <a:buNone/>
            </a:pPr>
            <a:endParaRPr dirty="0"/>
          </a:p>
          <a:p>
            <a:pPr marL="342900" lvl="0" indent="-342900" algn="l" rtl="0">
              <a:spcBef>
                <a:spcPts val="600"/>
              </a:spcBef>
              <a:spcAft>
                <a:spcPts val="0"/>
              </a:spcAft>
              <a:buSzPts val="1950"/>
              <a:buChar char="■"/>
            </a:pPr>
            <a:r>
              <a:rPr lang="en-US" dirty="0"/>
              <a:t>Retirees and their covered </a:t>
            </a:r>
            <a:r>
              <a:rPr lang="en-US" dirty="0" smtClean="0"/>
              <a:t>dependents*</a:t>
            </a:r>
          </a:p>
          <a:p>
            <a:pPr marL="0" lvl="0" indent="0" algn="l" rtl="0">
              <a:spcBef>
                <a:spcPts val="600"/>
              </a:spcBef>
              <a:spcAft>
                <a:spcPts val="0"/>
              </a:spcAft>
              <a:buSzPts val="1950"/>
              <a:buNone/>
            </a:pPr>
            <a:r>
              <a:rPr lang="en-US" dirty="0" smtClean="0"/>
              <a:t>*does not include </a:t>
            </a:r>
            <a:r>
              <a:rPr lang="en-US" dirty="0" err="1" smtClean="0"/>
              <a:t>MotiVAte</a:t>
            </a:r>
            <a:r>
              <a:rPr lang="en-US" dirty="0"/>
              <a:t> </a:t>
            </a:r>
            <a:r>
              <a:rPr lang="en-US" dirty="0" smtClean="0"/>
              <a:t>incentive program</a:t>
            </a:r>
            <a:endParaRPr dirty="0"/>
          </a:p>
          <a:p>
            <a:pPr marL="342900" lvl="0" indent="-219075" algn="l" rtl="0">
              <a:spcBef>
                <a:spcPts val="600"/>
              </a:spcBef>
              <a:spcAft>
                <a:spcPts val="0"/>
              </a:spcAft>
              <a:buSzPts val="1950"/>
              <a:buNone/>
            </a:pPr>
            <a:endParaRPr dirty="0"/>
          </a:p>
        </p:txBody>
      </p:sp>
      <p:pic>
        <p:nvPicPr>
          <p:cNvPr id="153" name="Google Shape;153;p8" descr="JS_fort-interpreters_inside_gate1">
            <a:hlinkClick r:id="rId3"/>
          </p:cNvPr>
          <p:cNvPicPr preferRelativeResize="0"/>
          <p:nvPr/>
        </p:nvPicPr>
        <p:blipFill rotWithShape="1">
          <a:blip r:embed="rId4">
            <a:alphaModFix/>
          </a:blip>
          <a:srcRect/>
          <a:stretch/>
        </p:blipFill>
        <p:spPr>
          <a:xfrm>
            <a:off x="846045" y="4514675"/>
            <a:ext cx="1514475" cy="1923448"/>
          </a:xfrm>
          <a:prstGeom prst="rect">
            <a:avLst/>
          </a:prstGeom>
          <a:noFill/>
          <a:ln>
            <a:noFill/>
          </a:ln>
        </p:spPr>
      </p:pic>
      <p:pic>
        <p:nvPicPr>
          <p:cNvPr id="154" name="Google Shape;154;p8" descr="vdot">
            <a:hlinkClick r:id="rId5"/>
          </p:cNvPr>
          <p:cNvPicPr preferRelativeResize="0"/>
          <p:nvPr/>
        </p:nvPicPr>
        <p:blipFill rotWithShape="1">
          <a:blip r:embed="rId6">
            <a:alphaModFix/>
          </a:blip>
          <a:srcRect/>
          <a:stretch/>
        </p:blipFill>
        <p:spPr>
          <a:xfrm>
            <a:off x="2681187" y="3951190"/>
            <a:ext cx="2247299" cy="1218649"/>
          </a:xfrm>
          <a:prstGeom prst="rect">
            <a:avLst/>
          </a:prstGeom>
          <a:noFill/>
          <a:ln>
            <a:noFill/>
          </a:ln>
        </p:spPr>
      </p:pic>
      <p:pic>
        <p:nvPicPr>
          <p:cNvPr id="155" name="Google Shape;155;p8" descr="officeworker1">
            <a:hlinkClick r:id="rId7"/>
          </p:cNvPr>
          <p:cNvPicPr preferRelativeResize="0"/>
          <p:nvPr/>
        </p:nvPicPr>
        <p:blipFill rotWithShape="1">
          <a:blip r:embed="rId8">
            <a:alphaModFix/>
          </a:blip>
          <a:srcRect/>
          <a:stretch/>
        </p:blipFill>
        <p:spPr>
          <a:xfrm>
            <a:off x="3043990" y="5330115"/>
            <a:ext cx="1528010" cy="1471612"/>
          </a:xfrm>
          <a:prstGeom prst="rect">
            <a:avLst/>
          </a:prstGeom>
          <a:noFill/>
          <a:ln>
            <a:noFill/>
          </a:ln>
        </p:spPr>
      </p:pic>
      <p:pic>
        <p:nvPicPr>
          <p:cNvPr id="156" name="Google Shape;156;p8" descr="352956-college_professor">
            <a:hlinkClick r:id="rId9"/>
          </p:cNvPr>
          <p:cNvPicPr preferRelativeResize="0"/>
          <p:nvPr/>
        </p:nvPicPr>
        <p:blipFill rotWithShape="1">
          <a:blip r:embed="rId10">
            <a:alphaModFix/>
          </a:blip>
          <a:srcRect/>
          <a:stretch/>
        </p:blipFill>
        <p:spPr>
          <a:xfrm>
            <a:off x="5409399" y="4023360"/>
            <a:ext cx="1719914" cy="1218649"/>
          </a:xfrm>
          <a:prstGeom prst="rect">
            <a:avLst/>
          </a:prstGeom>
          <a:noFill/>
          <a:ln>
            <a:noFill/>
          </a:ln>
        </p:spPr>
      </p:pic>
      <p:pic>
        <p:nvPicPr>
          <p:cNvPr id="157" name="Google Shape;157;p8" descr="forestry-worker-thumb3616220">
            <a:hlinkClick r:id="rId11"/>
          </p:cNvPr>
          <p:cNvPicPr preferRelativeResize="0"/>
          <p:nvPr/>
        </p:nvPicPr>
        <p:blipFill rotWithShape="1">
          <a:blip r:embed="rId12">
            <a:alphaModFix/>
          </a:blip>
          <a:srcRect/>
          <a:stretch/>
        </p:blipFill>
        <p:spPr>
          <a:xfrm>
            <a:off x="7542849" y="4399598"/>
            <a:ext cx="1453414" cy="2153602"/>
          </a:xfrm>
          <a:prstGeom prst="rect">
            <a:avLst/>
          </a:prstGeom>
          <a:noFill/>
          <a:ln>
            <a:noFill/>
          </a:ln>
        </p:spPr>
      </p:pic>
      <p:pic>
        <p:nvPicPr>
          <p:cNvPr id="158" name="Google Shape;158;p8" descr="nurse_child_590x331">
            <a:hlinkClick r:id="rId13"/>
          </p:cNvPr>
          <p:cNvPicPr preferRelativeResize="0"/>
          <p:nvPr/>
        </p:nvPicPr>
        <p:blipFill rotWithShape="1">
          <a:blip r:embed="rId14">
            <a:alphaModFix/>
          </a:blip>
          <a:srcRect/>
          <a:stretch/>
        </p:blipFill>
        <p:spPr>
          <a:xfrm>
            <a:off x="5213334" y="5418221"/>
            <a:ext cx="2112043" cy="129540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9"/>
          <p:cNvSpPr txBox="1">
            <a:spLocks noGrp="1"/>
          </p:cNvSpPr>
          <p:nvPr>
            <p:ph type="title"/>
          </p:nvPr>
        </p:nvSpPr>
        <p:spPr>
          <a:xfrm>
            <a:off x="457200" y="214800"/>
            <a:ext cx="8448600" cy="54934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b="1" dirty="0">
                <a:solidFill>
                  <a:schemeClr val="accent1">
                    <a:lumMod val="75000"/>
                  </a:schemeClr>
                </a:solidFill>
              </a:rPr>
              <a:t>So What Does CommonHealth Do?</a:t>
            </a:r>
            <a:endParaRPr dirty="0">
              <a:solidFill>
                <a:schemeClr val="accent1">
                  <a:lumMod val="75000"/>
                </a:schemeClr>
              </a:solidFill>
            </a:endParaRPr>
          </a:p>
        </p:txBody>
      </p:sp>
      <p:sp>
        <p:nvSpPr>
          <p:cNvPr id="165" name="Google Shape;165;p9"/>
          <p:cNvSpPr txBox="1">
            <a:spLocks noGrp="1"/>
          </p:cNvSpPr>
          <p:nvPr>
            <p:ph idx="1"/>
          </p:nvPr>
        </p:nvSpPr>
        <p:spPr>
          <a:xfrm>
            <a:off x="589280" y="930475"/>
            <a:ext cx="8316520" cy="2553870"/>
          </a:xfrm>
          <a:prstGeom prst="rect">
            <a:avLst/>
          </a:prstGeom>
          <a:noFill/>
          <a:ln>
            <a:noFill/>
          </a:ln>
        </p:spPr>
        <p:txBody>
          <a:bodyPr spcFirstLastPara="1" wrap="square" lIns="91425" tIns="45700" rIns="91425" bIns="45700" anchor="t" anchorCtr="0">
            <a:noAutofit/>
          </a:bodyPr>
          <a:lstStyle/>
          <a:p>
            <a:pPr marL="457200" lvl="0" indent="-302895" algn="l" rtl="0">
              <a:lnSpc>
                <a:spcPct val="100000"/>
              </a:lnSpc>
              <a:spcBef>
                <a:spcPts val="0"/>
              </a:spcBef>
              <a:spcAft>
                <a:spcPts val="0"/>
              </a:spcAft>
              <a:buSzPts val="1170"/>
              <a:buChar char="■"/>
            </a:pPr>
            <a:r>
              <a:rPr lang="en-US" dirty="0"/>
              <a:t>Create and deliver health </a:t>
            </a:r>
            <a:r>
              <a:rPr lang="en-US" dirty="0" smtClean="0"/>
              <a:t>education </a:t>
            </a:r>
            <a:r>
              <a:rPr lang="en-US" dirty="0"/>
              <a:t>programs </a:t>
            </a:r>
            <a:r>
              <a:rPr lang="en-US" dirty="0" smtClean="0"/>
              <a:t>&amp; periodic </a:t>
            </a:r>
            <a:r>
              <a:rPr lang="en-US" dirty="0" smtClean="0"/>
              <a:t>wellness </a:t>
            </a:r>
            <a:r>
              <a:rPr lang="en-US" dirty="0" smtClean="0"/>
              <a:t>challenges </a:t>
            </a:r>
            <a:endParaRPr lang="en-US" dirty="0"/>
          </a:p>
          <a:p>
            <a:pPr marL="457200" lvl="0" indent="-302895" algn="l" rtl="0">
              <a:lnSpc>
                <a:spcPct val="100000"/>
              </a:lnSpc>
              <a:spcBef>
                <a:spcPts val="0"/>
              </a:spcBef>
              <a:spcAft>
                <a:spcPts val="0"/>
              </a:spcAft>
              <a:buSzPts val="1170"/>
              <a:buChar char="■"/>
            </a:pPr>
            <a:r>
              <a:rPr lang="en-US" dirty="0" smtClean="0"/>
              <a:t>Empower employees to make/maintain positive lifestyle changes </a:t>
            </a:r>
            <a:endParaRPr dirty="0"/>
          </a:p>
          <a:p>
            <a:pPr marL="457200" lvl="0" indent="-302895" algn="l" rtl="0">
              <a:lnSpc>
                <a:spcPct val="100000"/>
              </a:lnSpc>
              <a:spcBef>
                <a:spcPts val="1000"/>
              </a:spcBef>
              <a:spcAft>
                <a:spcPts val="0"/>
              </a:spcAft>
              <a:buSzPts val="1170"/>
              <a:buChar char="■"/>
            </a:pPr>
            <a:r>
              <a:rPr lang="en-US" dirty="0"/>
              <a:t>Share informative weekly </a:t>
            </a:r>
            <a:r>
              <a:rPr lang="en-US" dirty="0" smtClean="0"/>
              <a:t>messages a.k.a. Wellnotes</a:t>
            </a:r>
          </a:p>
          <a:p>
            <a:pPr marL="457200" lvl="0" indent="-302895" algn="l" rtl="0">
              <a:lnSpc>
                <a:spcPct val="100000"/>
              </a:lnSpc>
              <a:spcBef>
                <a:spcPts val="1000"/>
              </a:spcBef>
              <a:spcAft>
                <a:spcPts val="0"/>
              </a:spcAft>
              <a:buSzPts val="1170"/>
              <a:buChar char="■"/>
            </a:pPr>
            <a:r>
              <a:rPr lang="en-US" dirty="0" smtClean="0"/>
              <a:t>Offer a modern incentive program called </a:t>
            </a:r>
            <a:r>
              <a:rPr lang="en-US" dirty="0" err="1" smtClean="0"/>
              <a:t>MotiVAte</a:t>
            </a:r>
            <a:endParaRPr dirty="0"/>
          </a:p>
          <a:p>
            <a:pPr marL="457200" lvl="0" indent="-302895" algn="l" rtl="0">
              <a:lnSpc>
                <a:spcPct val="100000"/>
              </a:lnSpc>
              <a:spcBef>
                <a:spcPts val="1000"/>
              </a:spcBef>
              <a:spcAft>
                <a:spcPts val="0"/>
              </a:spcAft>
              <a:buSzPts val="1170"/>
              <a:buChar char="■"/>
            </a:pPr>
            <a:r>
              <a:rPr lang="en-US" dirty="0"/>
              <a:t> Recognize employee </a:t>
            </a:r>
            <a:r>
              <a:rPr lang="en-US" dirty="0" smtClean="0"/>
              <a:t>achievements in health and wellness</a:t>
            </a:r>
          </a:p>
          <a:p>
            <a:pPr marL="457200" lvl="0" indent="-302895" algn="l" rtl="0">
              <a:lnSpc>
                <a:spcPct val="100000"/>
              </a:lnSpc>
              <a:spcBef>
                <a:spcPts val="1000"/>
              </a:spcBef>
              <a:spcAft>
                <a:spcPts val="0"/>
              </a:spcAft>
              <a:buSzPts val="1170"/>
              <a:buChar char="■"/>
            </a:pPr>
            <a:r>
              <a:rPr lang="en-US" dirty="0" smtClean="0"/>
              <a:t>Raise </a:t>
            </a:r>
            <a:r>
              <a:rPr lang="en-US" dirty="0"/>
              <a:t>awareness of </a:t>
            </a:r>
            <a:r>
              <a:rPr lang="en-US" dirty="0" smtClean="0"/>
              <a:t>health and wellness </a:t>
            </a:r>
            <a:r>
              <a:rPr lang="en-US" dirty="0"/>
              <a:t>benefits that are available </a:t>
            </a:r>
            <a:endParaRPr lang="en-US" dirty="0" smtClean="0"/>
          </a:p>
          <a:p>
            <a:pPr marL="457200" lvl="0" indent="-302895" algn="l" rtl="0">
              <a:lnSpc>
                <a:spcPct val="100000"/>
              </a:lnSpc>
              <a:spcBef>
                <a:spcPts val="1000"/>
              </a:spcBef>
              <a:spcAft>
                <a:spcPts val="0"/>
              </a:spcAft>
              <a:buSzPts val="1170"/>
              <a:buChar char="■"/>
            </a:pPr>
            <a:r>
              <a:rPr lang="en-US" dirty="0" smtClean="0"/>
              <a:t>Serve as a liaison to connect agencies with similar interests</a:t>
            </a:r>
            <a:endParaRPr dirty="0"/>
          </a:p>
          <a:p>
            <a:pPr marL="0" lvl="0" indent="0" algn="l" rtl="0">
              <a:spcBef>
                <a:spcPts val="1000"/>
              </a:spcBef>
              <a:spcAft>
                <a:spcPts val="0"/>
              </a:spcAft>
              <a:buNone/>
            </a:pPr>
            <a:endParaRPr dirty="0"/>
          </a:p>
        </p:txBody>
      </p:sp>
      <p:pic>
        <p:nvPicPr>
          <p:cNvPr id="4" name="Picture 3"/>
          <p:cNvPicPr>
            <a:picLocks noChangeAspect="1"/>
          </p:cNvPicPr>
          <p:nvPr/>
        </p:nvPicPr>
        <p:blipFill>
          <a:blip r:embed="rId3"/>
          <a:stretch>
            <a:fillRect/>
          </a:stretch>
        </p:blipFill>
        <p:spPr>
          <a:xfrm>
            <a:off x="260794" y="4351719"/>
            <a:ext cx="8583912" cy="241422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0"/>
          <p:cNvSpPr txBox="1">
            <a:spLocks noGrp="1"/>
          </p:cNvSpPr>
          <p:nvPr>
            <p:ph type="title"/>
          </p:nvPr>
        </p:nvSpPr>
        <p:spPr>
          <a:xfrm>
            <a:off x="457200" y="277822"/>
            <a:ext cx="8229600" cy="83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smtClean="0">
                <a:solidFill>
                  <a:schemeClr val="accent1">
                    <a:lumMod val="75000"/>
                  </a:schemeClr>
                </a:solidFill>
              </a:rPr>
              <a:t>Getting Started</a:t>
            </a:r>
            <a:br>
              <a:rPr lang="en-US" b="1" dirty="0" smtClean="0">
                <a:solidFill>
                  <a:schemeClr val="accent1">
                    <a:lumMod val="75000"/>
                  </a:schemeClr>
                </a:solidFill>
              </a:rPr>
            </a:br>
            <a:endParaRPr sz="4400" dirty="0">
              <a:solidFill>
                <a:schemeClr val="accent1">
                  <a:lumMod val="75000"/>
                </a:schemeClr>
              </a:solidFill>
            </a:endParaRPr>
          </a:p>
        </p:txBody>
      </p:sp>
      <p:sp>
        <p:nvSpPr>
          <p:cNvPr id="172" name="Google Shape;172;p10"/>
          <p:cNvSpPr txBox="1">
            <a:spLocks noGrp="1"/>
          </p:cNvSpPr>
          <p:nvPr>
            <p:ph idx="1"/>
          </p:nvPr>
        </p:nvSpPr>
        <p:spPr>
          <a:xfrm>
            <a:off x="457200" y="1396112"/>
            <a:ext cx="4403558" cy="4492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950"/>
              <a:buFont typeface="Noto Sans Symbols"/>
              <a:buNone/>
            </a:pPr>
            <a:r>
              <a:rPr lang="en-US" b="1" dirty="0">
                <a:solidFill>
                  <a:srgbClr val="006F6F"/>
                </a:solidFill>
              </a:rPr>
              <a:t>   </a:t>
            </a:r>
            <a:r>
              <a:rPr lang="en-US" sz="2400" b="1" dirty="0">
                <a:solidFill>
                  <a:schemeClr val="accent1">
                    <a:lumMod val="75000"/>
                  </a:schemeClr>
                </a:solidFill>
              </a:rPr>
              <a:t>Gather Support - key to </a:t>
            </a:r>
            <a:r>
              <a:rPr lang="en-US" sz="2400" b="1" dirty="0" smtClean="0">
                <a:solidFill>
                  <a:schemeClr val="accent1">
                    <a:lumMod val="75000"/>
                  </a:schemeClr>
                </a:solidFill>
              </a:rPr>
              <a:t>success</a:t>
            </a:r>
          </a:p>
          <a:p>
            <a:pPr marL="342900" lvl="0" indent="-342900" algn="l" rtl="0">
              <a:spcBef>
                <a:spcPts val="0"/>
              </a:spcBef>
              <a:spcAft>
                <a:spcPts val="0"/>
              </a:spcAft>
              <a:buSzPts val="1950"/>
              <a:buFont typeface="Noto Sans Symbols"/>
              <a:buNone/>
            </a:pPr>
            <a:endParaRPr lang="en-US" sz="2400" b="1" dirty="0">
              <a:solidFill>
                <a:schemeClr val="accent1">
                  <a:lumMod val="75000"/>
                </a:schemeClr>
              </a:solidFill>
            </a:endParaRPr>
          </a:p>
          <a:p>
            <a:pPr>
              <a:lnSpc>
                <a:spcPct val="150000"/>
              </a:lnSpc>
              <a:spcBef>
                <a:spcPts val="0"/>
              </a:spcBef>
              <a:buSzPts val="1950"/>
              <a:buFont typeface="Wingdings" panose="05000000000000000000" pitchFamily="2" charset="2"/>
              <a:buChar char="q"/>
            </a:pPr>
            <a:r>
              <a:rPr lang="en-US" sz="2400" b="1" dirty="0" smtClean="0">
                <a:solidFill>
                  <a:schemeClr val="accent1">
                    <a:lumMod val="75000"/>
                  </a:schemeClr>
                </a:solidFill>
              </a:rPr>
              <a:t>	</a:t>
            </a:r>
            <a:r>
              <a:rPr lang="en-US" sz="2300" b="1" dirty="0" smtClean="0"/>
              <a:t>Agency Head</a:t>
            </a:r>
            <a:endParaRPr lang="en-US" sz="2300" b="1" dirty="0"/>
          </a:p>
          <a:p>
            <a:pPr>
              <a:lnSpc>
                <a:spcPct val="150000"/>
              </a:lnSpc>
              <a:spcBef>
                <a:spcPts val="0"/>
              </a:spcBef>
              <a:buSzPts val="1950"/>
              <a:buFont typeface="Wingdings" panose="05000000000000000000" pitchFamily="2" charset="2"/>
              <a:buChar char="q"/>
            </a:pPr>
            <a:r>
              <a:rPr lang="en-US" sz="2300" b="1" dirty="0"/>
              <a:t>	</a:t>
            </a:r>
            <a:r>
              <a:rPr lang="en-US" sz="2300" b="1" dirty="0" smtClean="0"/>
              <a:t>HR Director</a:t>
            </a:r>
            <a:endParaRPr lang="en-US" sz="2300" b="1" dirty="0"/>
          </a:p>
          <a:p>
            <a:pPr>
              <a:lnSpc>
                <a:spcPct val="150000"/>
              </a:lnSpc>
              <a:spcBef>
                <a:spcPts val="0"/>
              </a:spcBef>
              <a:buSzPts val="1950"/>
              <a:buFont typeface="Wingdings" panose="05000000000000000000" pitchFamily="2" charset="2"/>
              <a:buChar char="q"/>
            </a:pPr>
            <a:r>
              <a:rPr lang="en-US" sz="2300" b="1" dirty="0"/>
              <a:t>	</a:t>
            </a:r>
            <a:r>
              <a:rPr lang="en-US" sz="2300" b="1" dirty="0" smtClean="0"/>
              <a:t>Benefits Administrator</a:t>
            </a:r>
            <a:endParaRPr lang="en-US" sz="2300" b="1" dirty="0"/>
          </a:p>
          <a:p>
            <a:pPr>
              <a:lnSpc>
                <a:spcPct val="150000"/>
              </a:lnSpc>
              <a:spcBef>
                <a:spcPts val="0"/>
              </a:spcBef>
              <a:buSzPts val="1950"/>
              <a:buFont typeface="Wingdings" panose="05000000000000000000" pitchFamily="2" charset="2"/>
              <a:buChar char="q"/>
            </a:pPr>
            <a:r>
              <a:rPr lang="en-US" sz="2300" b="1" dirty="0"/>
              <a:t>	</a:t>
            </a:r>
            <a:r>
              <a:rPr lang="en-US" sz="2300" b="1" dirty="0" smtClean="0"/>
              <a:t>Managers </a:t>
            </a:r>
            <a:r>
              <a:rPr lang="en-US" sz="2300" b="1" dirty="0"/>
              <a:t>and supervisors</a:t>
            </a:r>
            <a:endParaRPr sz="2300" b="1" dirty="0"/>
          </a:p>
          <a:p>
            <a:pPr marL="0" lvl="0" indent="0" algn="l" rtl="0">
              <a:spcBef>
                <a:spcPts val="520"/>
              </a:spcBef>
              <a:spcAft>
                <a:spcPts val="0"/>
              </a:spcAft>
              <a:buNone/>
            </a:pPr>
            <a:r>
              <a:rPr lang="en-US" sz="2600" dirty="0">
                <a:solidFill>
                  <a:srgbClr val="FF0000"/>
                </a:solidFill>
              </a:rPr>
              <a:t> </a:t>
            </a:r>
            <a:endParaRPr sz="2600" dirty="0">
              <a:solidFill>
                <a:srgbClr val="FF0000"/>
              </a:solidFill>
            </a:endParaRPr>
          </a:p>
          <a:p>
            <a:pPr marL="0" lvl="0" indent="0" algn="l" rtl="0">
              <a:spcBef>
                <a:spcPts val="520"/>
              </a:spcBef>
              <a:spcAft>
                <a:spcPts val="0"/>
              </a:spcAft>
              <a:buNone/>
            </a:pPr>
            <a:endParaRPr b="1" dirty="0">
              <a:solidFill>
                <a:schemeClr val="accent1"/>
              </a:solidFill>
            </a:endParaRPr>
          </a:p>
          <a:p>
            <a:pPr marL="800100" lvl="0" indent="0" algn="l" rtl="0">
              <a:spcBef>
                <a:spcPts val="520"/>
              </a:spcBef>
              <a:spcAft>
                <a:spcPts val="0"/>
              </a:spcAft>
              <a:buNone/>
            </a:pPr>
            <a:endParaRPr dirty="0"/>
          </a:p>
          <a:p>
            <a:pPr marL="342900" lvl="0" indent="0" algn="l" rtl="0">
              <a:spcBef>
                <a:spcPts val="520"/>
              </a:spcBef>
              <a:spcAft>
                <a:spcPts val="0"/>
              </a:spcAft>
              <a:buNone/>
            </a:pPr>
            <a:endParaRPr dirty="0"/>
          </a:p>
        </p:txBody>
      </p:sp>
      <p:sp>
        <p:nvSpPr>
          <p:cNvPr id="173" name="Google Shape;173;p10"/>
          <p:cNvSpPr/>
          <p:nvPr/>
        </p:nvSpPr>
        <p:spPr>
          <a:xfrm>
            <a:off x="319800" y="4714377"/>
            <a:ext cx="8367000"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cap="none" dirty="0">
                <a:solidFill>
                  <a:schemeClr val="accent1">
                    <a:lumMod val="75000"/>
                  </a:schemeClr>
                </a:solidFill>
              </a:rPr>
              <a:t>When</a:t>
            </a:r>
            <a:r>
              <a:rPr lang="en-US" sz="3200" b="1" i="1" cap="none" dirty="0">
                <a:solidFill>
                  <a:schemeClr val="accent1">
                    <a:lumMod val="75000"/>
                  </a:schemeClr>
                </a:solidFill>
              </a:rPr>
              <a:t> </a:t>
            </a:r>
            <a:r>
              <a:rPr lang="en-US" sz="3200" b="1" i="1" dirty="0">
                <a:solidFill>
                  <a:schemeClr val="accent1">
                    <a:lumMod val="75000"/>
                  </a:schemeClr>
                </a:solidFill>
              </a:rPr>
              <a:t>we</a:t>
            </a:r>
            <a:r>
              <a:rPr lang="en-US" sz="3200" b="1" dirty="0">
                <a:solidFill>
                  <a:schemeClr val="accent1">
                    <a:lumMod val="75000"/>
                  </a:schemeClr>
                </a:solidFill>
              </a:rPr>
              <a:t> </a:t>
            </a:r>
            <a:r>
              <a:rPr lang="en-US" sz="3200" dirty="0">
                <a:solidFill>
                  <a:schemeClr val="accent1">
                    <a:lumMod val="75000"/>
                  </a:schemeClr>
                </a:solidFill>
              </a:rPr>
              <a:t>replaces</a:t>
            </a:r>
            <a:r>
              <a:rPr lang="en-US" sz="3200" b="1" dirty="0">
                <a:solidFill>
                  <a:schemeClr val="accent1">
                    <a:lumMod val="75000"/>
                  </a:schemeClr>
                </a:solidFill>
              </a:rPr>
              <a:t> </a:t>
            </a:r>
            <a:r>
              <a:rPr lang="en-US" sz="3200" b="1" i="1" dirty="0">
                <a:solidFill>
                  <a:schemeClr val="accent1">
                    <a:lumMod val="75000"/>
                  </a:schemeClr>
                </a:solidFill>
              </a:rPr>
              <a:t>I</a:t>
            </a:r>
            <a:r>
              <a:rPr lang="en-US" sz="3200" b="1" cap="none" dirty="0">
                <a:solidFill>
                  <a:schemeClr val="accent1">
                    <a:lumMod val="75000"/>
                  </a:schemeClr>
                </a:solidFill>
              </a:rPr>
              <a:t>,</a:t>
            </a:r>
            <a:r>
              <a:rPr lang="en-US" sz="3200" b="1" i="1" cap="none" dirty="0">
                <a:solidFill>
                  <a:schemeClr val="accent1">
                    <a:lumMod val="75000"/>
                  </a:schemeClr>
                </a:solidFill>
              </a:rPr>
              <a:t> </a:t>
            </a:r>
            <a:r>
              <a:rPr lang="en-US" sz="3200" b="1" i="1" dirty="0">
                <a:solidFill>
                  <a:schemeClr val="accent1">
                    <a:lumMod val="75000"/>
                  </a:schemeClr>
                </a:solidFill>
              </a:rPr>
              <a:t>I</a:t>
            </a:r>
            <a:r>
              <a:rPr lang="en-US" sz="3200" b="1" dirty="0">
                <a:solidFill>
                  <a:schemeClr val="accent1">
                    <a:lumMod val="75000"/>
                  </a:schemeClr>
                </a:solidFill>
              </a:rPr>
              <a:t>llness</a:t>
            </a:r>
            <a:r>
              <a:rPr lang="en-US" sz="3200" cap="none" dirty="0">
                <a:solidFill>
                  <a:schemeClr val="accent1">
                    <a:lumMod val="75000"/>
                  </a:schemeClr>
                </a:solidFill>
              </a:rPr>
              <a:t> becomes </a:t>
            </a:r>
            <a:r>
              <a:rPr lang="en-US" sz="3200" b="1" i="1" dirty="0">
                <a:solidFill>
                  <a:schemeClr val="accent1">
                    <a:lumMod val="75000"/>
                  </a:schemeClr>
                </a:solidFill>
              </a:rPr>
              <a:t>W</a:t>
            </a:r>
            <a:r>
              <a:rPr lang="en-US" sz="3200" b="1" i="1" cap="none" dirty="0">
                <a:solidFill>
                  <a:schemeClr val="accent1">
                    <a:lumMod val="75000"/>
                  </a:schemeClr>
                </a:solidFill>
              </a:rPr>
              <a:t>e</a:t>
            </a:r>
            <a:r>
              <a:rPr lang="en-US" sz="3200" b="1" cap="none" dirty="0">
                <a:solidFill>
                  <a:schemeClr val="accent1">
                    <a:lumMod val="75000"/>
                  </a:schemeClr>
                </a:solidFill>
              </a:rPr>
              <a:t>llness</a:t>
            </a:r>
            <a:endParaRPr sz="3200" b="1" cap="none" dirty="0">
              <a:solidFill>
                <a:schemeClr val="accent1">
                  <a:lumMod val="7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160" y="1527961"/>
            <a:ext cx="4158114" cy="277207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1814</TotalTime>
  <Words>3303</Words>
  <Application>Microsoft Office PowerPoint</Application>
  <PresentationFormat>On-screen Show (4:3)</PresentationFormat>
  <Paragraphs>283</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Noto Sans Symbols</vt:lpstr>
      <vt:lpstr>Garamond</vt:lpstr>
      <vt:lpstr>Times New Roman</vt:lpstr>
      <vt:lpstr>Calibri</vt:lpstr>
      <vt:lpstr>Calibri Light</vt:lpstr>
      <vt:lpstr>Wingdings</vt:lpstr>
      <vt:lpstr>Arial</vt:lpstr>
      <vt:lpstr>Office Theme</vt:lpstr>
      <vt:lpstr> </vt:lpstr>
      <vt:lpstr>Training Goal</vt:lpstr>
      <vt:lpstr>CommonHealth’s Mission</vt:lpstr>
      <vt:lpstr>Why Wellness?</vt:lpstr>
      <vt:lpstr>Wellness Benefits</vt:lpstr>
      <vt:lpstr>Why CommonHealth Works</vt:lpstr>
      <vt:lpstr>Who Can Participate?</vt:lpstr>
      <vt:lpstr>So What Does CommonHealth Do?</vt:lpstr>
      <vt:lpstr>Getting Started </vt:lpstr>
      <vt:lpstr>Advisory Committees/Teams</vt:lpstr>
      <vt:lpstr>The Nuts and Bolts  </vt:lpstr>
      <vt:lpstr>Health Education Campaigns</vt:lpstr>
      <vt:lpstr>Strategies that Drive Participation</vt:lpstr>
      <vt:lpstr>Options to meet your needs </vt:lpstr>
      <vt:lpstr>Communications</vt:lpstr>
      <vt:lpstr>Wellness Champions</vt:lpstr>
      <vt:lpstr>The bottom line _______________</vt:lpstr>
      <vt:lpstr>What’s Next</vt:lpstr>
      <vt:lpstr>Our team of Wellness Consultants</vt:lpstr>
      <vt:lpstr> We look forward to working  with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CommonHealth</dc:title>
  <dc:creator>MaryLouiseG</dc:creator>
  <cp:lastModifiedBy>VITA Program</cp:lastModifiedBy>
  <cp:revision>37</cp:revision>
  <dcterms:created xsi:type="dcterms:W3CDTF">2008-12-01T19:00:12Z</dcterms:created>
  <dcterms:modified xsi:type="dcterms:W3CDTF">2023-01-25T22:20:13Z</dcterms:modified>
</cp:coreProperties>
</file>