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25"/>
  </p:notesMasterIdLst>
  <p:sldIdLst>
    <p:sldId id="284" r:id="rId2"/>
    <p:sldId id="285" r:id="rId3"/>
    <p:sldId id="263" r:id="rId4"/>
    <p:sldId id="265" r:id="rId5"/>
    <p:sldId id="259" r:id="rId6"/>
    <p:sldId id="264" r:id="rId7"/>
    <p:sldId id="269" r:id="rId8"/>
    <p:sldId id="266" r:id="rId9"/>
    <p:sldId id="281" r:id="rId10"/>
    <p:sldId id="282" r:id="rId11"/>
    <p:sldId id="283" r:id="rId12"/>
    <p:sldId id="279" r:id="rId13"/>
    <p:sldId id="268" r:id="rId14"/>
    <p:sldId id="270" r:id="rId15"/>
    <p:sldId id="275" r:id="rId16"/>
    <p:sldId id="276" r:id="rId17"/>
    <p:sldId id="277" r:id="rId18"/>
    <p:sldId id="278" r:id="rId19"/>
    <p:sldId id="272" r:id="rId20"/>
    <p:sldId id="273" r:id="rId21"/>
    <p:sldId id="274" r:id="rId22"/>
    <p:sldId id="267" r:id="rId23"/>
    <p:sldId id="280" r:id="rId2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3366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588" autoAdjust="0"/>
    <p:restoredTop sz="74566" autoAdjust="0"/>
  </p:normalViewPr>
  <p:slideViewPr>
    <p:cSldViewPr>
      <p:cViewPr>
        <p:scale>
          <a:sx n="49" d="100"/>
          <a:sy n="49" d="100"/>
        </p:scale>
        <p:origin x="-1986" y="-204"/>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notesViewPr>
    <p:cSldViewPr>
      <p:cViewPr>
        <p:scale>
          <a:sx n="47" d="100"/>
          <a:sy n="47" d="100"/>
        </p:scale>
        <p:origin x="-2222" y="86"/>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C79F8C4-7C69-49ED-B681-A6F2BACCAEA5}" type="datetimeFigureOut">
              <a:rPr lang="en-US" smtClean="0"/>
              <a:t>8/8/2018</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D3BEA2C-81A6-4AEC-927C-E1C5E2DC742A}" type="slidenum">
              <a:rPr lang="en-US" smtClean="0"/>
              <a:t>‹#›</a:t>
            </a:fld>
            <a:endParaRPr lang="en-US"/>
          </a:p>
        </p:txBody>
      </p:sp>
    </p:spTree>
    <p:extLst>
      <p:ext uri="{BB962C8B-B14F-4D97-AF65-F5344CB8AC3E}">
        <p14:creationId xmlns:p14="http://schemas.microsoft.com/office/powerpoint/2010/main" val="216360595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Notice:  Only cartoons today – very few actual foot pictures!  Plenty of bad foot puns though.</a:t>
            </a:r>
          </a:p>
          <a:p>
            <a:endParaRPr lang="en-US" dirty="0" smtClean="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Our poor,</a:t>
            </a:r>
            <a:r>
              <a:rPr lang="en-US" sz="1200" kern="1200" baseline="0" dirty="0" smtClean="0">
                <a:solidFill>
                  <a:schemeClr val="tx1"/>
                </a:solidFill>
                <a:effectLst/>
                <a:latin typeface="+mn-lt"/>
                <a:ea typeface="+mn-ea"/>
                <a:cs typeface="+mn-cs"/>
              </a:rPr>
              <a:t> overworked feet.  In a single day, the average person takes 8,000 to 10,000 steps.  That works out to be 4 trips around the world over a lifetime.  And we mistreat them terribly – standing on them for hours; walking on hard, unyielding surfaces; and cramming them into shoes that may be fashionable, but are far from comfortable.  It’s no wonder that 3 out of 4 adults eventually suffer from foot problems.</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baseline="0" dirty="0" smtClean="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baseline="0" dirty="0" smtClean="0">
                <a:solidFill>
                  <a:schemeClr val="tx1"/>
                </a:solidFill>
                <a:effectLst/>
                <a:latin typeface="+mn-lt"/>
                <a:ea typeface="+mn-ea"/>
                <a:cs typeface="+mn-cs"/>
              </a:rPr>
              <a:t>The American Podiatric Medical Association (APMA) states that the majority of Americans (77%) have experienced foot pain, but only 1/3 of those ever seek expert help.  The ailments are widespread, but few people address the issues.  Foot pain can have a profound impact on quality of life.  Half of all adults say that foot pain has restricted their activities – like walking, exercising, working, or playing with children / grandchildren – in some way.  For those with chronic foot pain, that number jumps to 83%.  People say they would exercise more (39%) and participate in more activities (41%) if it weren’t for their foot pain.  “It’s not surprising to see how many people are affected by foot pain, when survey results show that we view our feet as the least important body part in terms of our overall health and wellbeing,” said APMA President Frank </a:t>
            </a:r>
            <a:r>
              <a:rPr lang="en-US" sz="1200" kern="1200" baseline="0" dirty="0" err="1" smtClean="0">
                <a:solidFill>
                  <a:schemeClr val="tx1"/>
                </a:solidFill>
                <a:effectLst/>
                <a:latin typeface="+mn-lt"/>
                <a:ea typeface="+mn-ea"/>
                <a:cs typeface="+mn-cs"/>
              </a:rPr>
              <a:t>Spinosa</a:t>
            </a:r>
            <a:r>
              <a:rPr lang="en-US" sz="1200" kern="1200" baseline="0" dirty="0" smtClean="0">
                <a:solidFill>
                  <a:schemeClr val="tx1"/>
                </a:solidFill>
                <a:effectLst/>
                <a:latin typeface="+mn-lt"/>
                <a:ea typeface="+mn-ea"/>
                <a:cs typeface="+mn-cs"/>
              </a:rPr>
              <a:t>, DPM.  “Our feet are literally, and figuratively, the furthest things from our minds.”</a:t>
            </a:r>
            <a:r>
              <a:rPr lang="en-US" sz="1200" kern="1200" dirty="0" smtClean="0">
                <a:solidFill>
                  <a:schemeClr val="tx1"/>
                </a:solidFill>
                <a:effectLst/>
                <a:latin typeface="+mn-lt"/>
                <a:ea typeface="+mn-ea"/>
                <a:cs typeface="+mn-cs"/>
              </a:rPr>
              <a:t>  </a:t>
            </a:r>
            <a:endParaRPr lang="en-US" sz="1200" kern="1200" dirty="0" smtClean="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1</a:t>
            </a:fld>
            <a:endParaRPr lang="en-US"/>
          </a:p>
        </p:txBody>
      </p:sp>
    </p:spTree>
    <p:extLst>
      <p:ext uri="{BB962C8B-B14F-4D97-AF65-F5344CB8AC3E}">
        <p14:creationId xmlns:p14="http://schemas.microsoft.com/office/powerpoint/2010/main" val="155523662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Your feet really are quite awesome…</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While certainly not as glamorous as the heart or the brain, the feet are amazing pieces of engineering, perfectly designed to give years of service -- if you treat them right. Each foot has 26 bones -- together the feet have almost one-quarter of the bones in the entire body. Thirty-three joints make the feet flexible, and 19 muscles control movement of foot parts. Tendons stretch tautly between muscles and bones, moving parts of the feet as the muscles contract. Two arches in the midfoot and forefoot, constructed like small bridges, support each foot and provide a springy, elastic structure to absorb shock. Numerous nerve endings in the feet make them sensitive (and ticklish). And the whole structure is held together by more than 100 ligaments.</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They also have 250,000 sweat glands each and we’ll talk more about how that is a recipe for foot funk when you mix in a little bacteria later.  </a:t>
            </a:r>
          </a:p>
          <a:p>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2</a:t>
            </a:fld>
            <a:endParaRPr lang="en-US"/>
          </a:p>
        </p:txBody>
      </p:sp>
    </p:spTree>
    <p:extLst>
      <p:ext uri="{BB962C8B-B14F-4D97-AF65-F5344CB8AC3E}">
        <p14:creationId xmlns:p14="http://schemas.microsoft.com/office/powerpoint/2010/main" val="155523662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When you walk, your feet bear the force of 1 ½ times your body weight.</a:t>
            </a:r>
          </a:p>
          <a:p>
            <a:r>
              <a:rPr lang="en-US" dirty="0" smtClean="0"/>
              <a:t>When you run, they feel</a:t>
            </a:r>
            <a:r>
              <a:rPr lang="en-US" baseline="0" dirty="0" smtClean="0"/>
              <a:t> the force of 2 to 3 times your body weight.</a:t>
            </a:r>
          </a:p>
          <a:p>
            <a:endParaRPr lang="en-US" baseline="0" dirty="0" smtClean="0"/>
          </a:p>
          <a:p>
            <a:r>
              <a:rPr lang="en-US" baseline="0" dirty="0" smtClean="0"/>
              <a:t>That is a lot of work on your feet and your shoes, so today we’ll learn about:</a:t>
            </a:r>
          </a:p>
          <a:p>
            <a:pPr marL="171450" indent="-171450">
              <a:buFont typeface="Arial" panose="020B0604020202020204" pitchFamily="34" charset="0"/>
              <a:buChar char="•"/>
            </a:pPr>
            <a:r>
              <a:rPr lang="en-US" baseline="0" dirty="0" smtClean="0"/>
              <a:t>Common foot problems</a:t>
            </a:r>
          </a:p>
          <a:p>
            <a:pPr marL="171450" indent="-171450">
              <a:buFont typeface="Arial" panose="020B0604020202020204" pitchFamily="34" charset="0"/>
              <a:buChar char="•"/>
            </a:pPr>
            <a:r>
              <a:rPr lang="en-US" baseline="0" dirty="0" smtClean="0"/>
              <a:t>Keeping your feet strong on the inside</a:t>
            </a:r>
          </a:p>
          <a:p>
            <a:pPr marL="171450" indent="-171450">
              <a:buFont typeface="Arial" panose="020B0604020202020204" pitchFamily="34" charset="0"/>
              <a:buChar char="•"/>
            </a:pPr>
            <a:r>
              <a:rPr lang="en-US" baseline="0" dirty="0" smtClean="0"/>
              <a:t>Keeping your feet healthy on the outside</a:t>
            </a:r>
          </a:p>
          <a:p>
            <a:pPr marL="171450" indent="-171450">
              <a:buFont typeface="Arial" panose="020B0604020202020204" pitchFamily="34" charset="0"/>
              <a:buChar char="•"/>
            </a:pPr>
            <a:r>
              <a:rPr lang="en-US" baseline="0" dirty="0" smtClean="0"/>
              <a:t>Getting the right </a:t>
            </a:r>
            <a:r>
              <a:rPr lang="en-US" baseline="0" dirty="0" smtClean="0"/>
              <a:t>shoes</a:t>
            </a:r>
          </a:p>
          <a:p>
            <a:pPr marL="171450" indent="-171450">
              <a:buFont typeface="Arial" panose="020B0604020202020204" pitchFamily="34" charset="0"/>
              <a:buChar char="•"/>
            </a:pPr>
            <a:r>
              <a:rPr lang="en-US" baseline="0" dirty="0" smtClean="0"/>
              <a:t>Diabetic foot care</a:t>
            </a:r>
          </a:p>
          <a:p>
            <a:pPr marL="171450" indent="-171450">
              <a:buFont typeface="Arial" panose="020B0604020202020204" pitchFamily="34" charset="0"/>
              <a:buChar char="•"/>
            </a:pPr>
            <a:r>
              <a:rPr lang="en-US" baseline="0" dirty="0" smtClean="0"/>
              <a:t>Self-care</a:t>
            </a:r>
          </a:p>
          <a:p>
            <a:pPr marL="171450" indent="-171450">
              <a:buFont typeface="Arial" panose="020B0604020202020204" pitchFamily="34" charset="0"/>
              <a:buChar char="•"/>
            </a:pPr>
            <a:r>
              <a:rPr lang="en-US" baseline="0" dirty="0" smtClean="0"/>
              <a:t>Exercises to keep your feet happy </a:t>
            </a:r>
            <a:r>
              <a:rPr lang="en-US" baseline="0" smtClean="0"/>
              <a:t>and health</a:t>
            </a:r>
            <a:endParaRPr lang="en-US" baseline="0" dirty="0" smtClean="0"/>
          </a:p>
          <a:p>
            <a:pPr marL="171450" indent="-171450">
              <a:buFont typeface="Arial" panose="020B0604020202020204" pitchFamily="34" charset="0"/>
              <a:buChar char="•"/>
            </a:pPr>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3</a:t>
            </a:fld>
            <a:endParaRPr lang="en-US"/>
          </a:p>
        </p:txBody>
      </p:sp>
    </p:spTree>
    <p:extLst>
      <p:ext uri="{BB962C8B-B14F-4D97-AF65-F5344CB8AC3E}">
        <p14:creationId xmlns:p14="http://schemas.microsoft.com/office/powerpoint/2010/main" val="84148104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Plantar fasciitis.</a:t>
            </a:r>
            <a:r>
              <a:rPr lang="en-US" sz="1200" kern="1200" dirty="0" smtClean="0">
                <a:solidFill>
                  <a:schemeClr val="tx1"/>
                </a:solidFill>
                <a:effectLst/>
                <a:latin typeface="+mn-lt"/>
                <a:ea typeface="+mn-ea"/>
                <a:cs typeface="+mn-cs"/>
              </a:rPr>
              <a:t> A heel injury, affecting the area where the arch meets the heel. Plantar fasciitis is marked by heel pain with first steps in the morning, possible swelling, and heel pain while walking. It can usually be worked out with activity. What to do: Wear better shoes, or try orthopedic shoes prescribed by a podiatrist. Don't walk barefoot. Use ice unless you have circulatory problems or are diabetic. Try heel cups in your shoes for shock absorption. If the pain is persistent, see a podiatrist.</a:t>
            </a:r>
          </a:p>
          <a:p>
            <a:endParaRPr lang="en-US" sz="1200" b="1"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Heel spurs.</a:t>
            </a:r>
            <a:r>
              <a:rPr lang="en-US" sz="1200" kern="1200" dirty="0" smtClean="0">
                <a:solidFill>
                  <a:schemeClr val="tx1"/>
                </a:solidFill>
                <a:effectLst/>
                <a:latin typeface="+mn-lt"/>
                <a:ea typeface="+mn-ea"/>
                <a:cs typeface="+mn-cs"/>
              </a:rPr>
              <a:t> A little outgrowth of the bone, a result of the bone's attempt to heal after repetitive stress and inflammation in the plantar fascia. What to do: If it causes foot pain, a simple surgery to shave the spur away may be required.</a:t>
            </a:r>
          </a:p>
          <a:p>
            <a:endParaRPr lang="en-US" sz="1200" b="1"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Neuroma.</a:t>
            </a:r>
            <a:r>
              <a:rPr lang="en-US" sz="1200" kern="1200" dirty="0" smtClean="0">
                <a:solidFill>
                  <a:schemeClr val="tx1"/>
                </a:solidFill>
                <a:effectLst/>
                <a:latin typeface="+mn-lt"/>
                <a:ea typeface="+mn-ea"/>
                <a:cs typeface="+mn-cs"/>
              </a:rPr>
              <a:t> A pinched nerve, causing pain between the third and fourth toes. It can feel like a tooth that needs a root canal. One of the most common causes is a poor shoe fit. What to do: Buy a shoe with a wider toe area.</a:t>
            </a:r>
          </a:p>
          <a:p>
            <a:endParaRPr lang="en-US" sz="1200" b="1"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Tendonitis.</a:t>
            </a:r>
            <a:r>
              <a:rPr lang="en-US" sz="1200" kern="1200" dirty="0" smtClean="0">
                <a:solidFill>
                  <a:schemeClr val="tx1"/>
                </a:solidFill>
                <a:effectLst/>
                <a:latin typeface="+mn-lt"/>
                <a:ea typeface="+mn-ea"/>
                <a:cs typeface="+mn-cs"/>
              </a:rPr>
              <a:t> An inflammatory process in the tendons, common in athletes. It can be a serious, painful, and persistent problem. What to do: Rest, ice, use anti-inflammatory drugs, and change exercise technique and shoe gear.</a:t>
            </a:r>
          </a:p>
          <a:p>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4</a:t>
            </a:fld>
            <a:endParaRPr lang="en-US"/>
          </a:p>
        </p:txBody>
      </p:sp>
    </p:spTree>
    <p:extLst>
      <p:ext uri="{BB962C8B-B14F-4D97-AF65-F5344CB8AC3E}">
        <p14:creationId xmlns:p14="http://schemas.microsoft.com/office/powerpoint/2010/main" val="170545934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Bunions.</a:t>
            </a:r>
            <a:r>
              <a:rPr lang="en-US" sz="1200" kern="1200" dirty="0" smtClean="0">
                <a:solidFill>
                  <a:schemeClr val="tx1"/>
                </a:solidFill>
                <a:effectLst/>
                <a:latin typeface="+mn-lt"/>
                <a:ea typeface="+mn-ea"/>
                <a:cs typeface="+mn-cs"/>
              </a:rPr>
              <a:t> A misaligned big toe joint in which the toe slants outward causing inflammation and swelling. The most common cause is tight-fitting shoes. What to do: Wear proper-fitting shoes and padding, and rest and soak the foot. Bunions must be treated by a podiatrist</a:t>
            </a:r>
          </a:p>
          <a:p>
            <a:endParaRPr lang="en-US" sz="1200" b="1"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Hammertoe.</a:t>
            </a:r>
            <a:r>
              <a:rPr lang="en-US" sz="1200" kern="1200" dirty="0" smtClean="0">
                <a:solidFill>
                  <a:schemeClr val="tx1"/>
                </a:solidFill>
                <a:effectLst/>
                <a:latin typeface="+mn-lt"/>
                <a:ea typeface="+mn-ea"/>
                <a:cs typeface="+mn-cs"/>
              </a:rPr>
              <a:t> When a toe, usually the second toe, bends up to look like a claw. It frequently accompanies a bunion, and while the actual cause is a muscle imbalance, the underlying cause of that imbalance is usually an ill-fitting shoe that cramps the toes. What to do: Wear proper-fitting shoes and padding. Hammertoes must be treated by a podiatrist</a:t>
            </a:r>
          </a:p>
          <a:p>
            <a:endParaRPr lang="en-US" dirty="0" smtClean="0"/>
          </a:p>
          <a:p>
            <a:r>
              <a:rPr lang="en-US" b="1" dirty="0" smtClean="0"/>
              <a:t>Corn. </a:t>
            </a:r>
            <a:r>
              <a:rPr lang="en-US" dirty="0"/>
              <a:t>When there’s an area of pressure or a spot that’s especially bony on your foot, a corn can appear. Caused by the buildup of hard, dead skin, they are often cone-like and most commonly found on toe joints. Special skin cells found all over your outer layers of skin called keratinocytes produce this hard skin, which is your body's attempt at protecting itself from friction or pressure.</a:t>
            </a:r>
          </a:p>
          <a:p>
            <a:r>
              <a:rPr lang="en-US" dirty="0"/>
              <a:t>Unfortunately, this extra skin can become an uncomfortable problem because the cone-shaped area transfers pressure to the skin underneath, causing discomfort.</a:t>
            </a:r>
          </a:p>
          <a:p>
            <a:r>
              <a:rPr lang="en-US" dirty="0" smtClean="0"/>
              <a:t>What to do: Wear properly fitting shoes and gently exfoliate the area until removed or visit a podiatrist for removal.</a:t>
            </a:r>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5</a:t>
            </a:fld>
            <a:endParaRPr lang="en-US"/>
          </a:p>
        </p:txBody>
      </p:sp>
    </p:spTree>
    <p:extLst>
      <p:ext uri="{BB962C8B-B14F-4D97-AF65-F5344CB8AC3E}">
        <p14:creationId xmlns:p14="http://schemas.microsoft.com/office/powerpoint/2010/main" val="60782493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114800"/>
            <a:ext cx="5486400" cy="5029200"/>
          </a:xfrm>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b="0" kern="1200" dirty="0" smtClean="0">
                <a:solidFill>
                  <a:schemeClr val="tx1"/>
                </a:solidFill>
                <a:effectLst/>
                <a:latin typeface="+mn-lt"/>
                <a:ea typeface="+mn-ea"/>
                <a:cs typeface="+mn-cs"/>
              </a:rPr>
              <a:t>Normally, fingernails grow about one-tenth of a millimeter each day. Toenails grow at about one-half or one-third the rate of the fingernails. Aging and diseases that decrease blood flow to the hands and feet may slow nail growth.</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b="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effectLst/>
                <a:latin typeface="+mn-lt"/>
                <a:ea typeface="+mn-ea"/>
                <a:cs typeface="+mn-cs"/>
              </a:rPr>
              <a:t>Ingrown toenail.</a:t>
            </a:r>
            <a:r>
              <a:rPr lang="en-US" sz="1200" kern="1200" dirty="0" smtClean="0">
                <a:solidFill>
                  <a:schemeClr val="tx1"/>
                </a:solidFill>
                <a:effectLst/>
                <a:latin typeface="+mn-lt"/>
                <a:ea typeface="+mn-ea"/>
                <a:cs typeface="+mn-cs"/>
              </a:rPr>
              <a:t> This happens when the side of your toenail cuts into your skin. The cause is usually a bad toenail clip job, but pressure from a bad shoe fit can cause it, too. A mild ingrown nail can be removed with careful clipping, but if it is deep or painful, consider a trip to the podiatrist.</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b="1"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effectLst/>
                <a:latin typeface="+mn-lt"/>
                <a:ea typeface="+mn-ea"/>
                <a:cs typeface="+mn-cs"/>
              </a:rPr>
              <a:t>Black toenail.</a:t>
            </a:r>
            <a:r>
              <a:rPr lang="en-US" sz="1200" kern="1200" dirty="0" smtClean="0">
                <a:solidFill>
                  <a:schemeClr val="tx1"/>
                </a:solidFill>
                <a:effectLst/>
                <a:latin typeface="+mn-lt"/>
                <a:ea typeface="+mn-ea"/>
                <a:cs typeface="+mn-cs"/>
              </a:rPr>
              <a:t> A hematoma (bruising) under the nail. What to do: Wear proper-fitting shoes that aren't too tight or too loose, clip toenails short so they won't rub against the shoe, soak foot in salt water.</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b="1"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effectLst/>
                <a:latin typeface="+mn-lt"/>
                <a:ea typeface="+mn-ea"/>
                <a:cs typeface="+mn-cs"/>
              </a:rPr>
              <a:t>Changes in the shape or texture of nails</a:t>
            </a:r>
            <a:r>
              <a:rPr lang="en-US" sz="1200" kern="1200" dirty="0" smtClean="0">
                <a:solidFill>
                  <a:schemeClr val="tx1"/>
                </a:solidFill>
                <a:effectLst/>
                <a:latin typeface="+mn-lt"/>
                <a:ea typeface="+mn-ea"/>
                <a:cs typeface="+mn-cs"/>
              </a:rPr>
              <a:t>. Some nail changes, such as the formation of ridges, are normal with aging. Thick, brittle, or dark nails are more common in older adults who have poor circulation.</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effectLst/>
                <a:latin typeface="+mn-lt"/>
                <a:ea typeface="+mn-ea"/>
                <a:cs typeface="+mn-cs"/>
              </a:rPr>
              <a:t>Separation from the nail bed</a:t>
            </a:r>
            <a:r>
              <a:rPr lang="en-US" sz="1200" kern="1200" dirty="0" smtClean="0">
                <a:solidFill>
                  <a:schemeClr val="tx1"/>
                </a:solidFill>
                <a:effectLst/>
                <a:latin typeface="+mn-lt"/>
                <a:ea typeface="+mn-ea"/>
                <a:cs typeface="+mn-cs"/>
              </a:rPr>
              <a:t>. Once your nail separates from its nail bed, for whatever reason, it will not reattach. Nails grow back slowly. It takes about 6 months for fingernails and up to 18 months for toenails to grow back attached to the nail bed. </a:t>
            </a: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effectLst/>
                <a:latin typeface="+mn-lt"/>
                <a:ea typeface="+mn-ea"/>
                <a:cs typeface="+mn-cs"/>
              </a:rPr>
              <a:t>Infection and allergic reactions</a:t>
            </a:r>
            <a:r>
              <a:rPr lang="en-US" sz="1200" kern="1200" dirty="0" smtClean="0">
                <a:solidFill>
                  <a:schemeClr val="tx1"/>
                </a:solidFill>
                <a:effectLst/>
                <a:latin typeface="+mn-lt"/>
                <a:ea typeface="+mn-ea"/>
                <a:cs typeface="+mn-cs"/>
              </a:rPr>
              <a:t>. These are common problems caused by artificial nails</a:t>
            </a:r>
            <a:r>
              <a:rPr lang="en-US" sz="1200" kern="1200" baseline="0" dirty="0" smtClean="0">
                <a:solidFill>
                  <a:schemeClr val="tx1"/>
                </a:solidFill>
                <a:effectLst/>
                <a:latin typeface="+mn-lt"/>
                <a:ea typeface="+mn-ea"/>
                <a:cs typeface="+mn-cs"/>
              </a:rPr>
              <a:t> – be cautious with new products.</a:t>
            </a: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endParaRPr lang="en-US" sz="1200" kern="1200" dirty="0" smtClean="0">
              <a:solidFill>
                <a:schemeClr val="tx1"/>
              </a:solidFill>
              <a:effectLst/>
              <a:latin typeface="+mn-lt"/>
              <a:ea typeface="+mn-ea"/>
              <a:cs typeface="+mn-cs"/>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effectLst/>
                <a:latin typeface="+mn-lt"/>
                <a:ea typeface="+mn-ea"/>
                <a:cs typeface="+mn-cs"/>
              </a:rPr>
              <a:t>Fungal nail infections</a:t>
            </a:r>
            <a:r>
              <a:rPr lang="en-US" sz="1200" kern="1200" dirty="0" smtClean="0">
                <a:solidFill>
                  <a:schemeClr val="tx1"/>
                </a:solidFill>
                <a:effectLst/>
                <a:latin typeface="+mn-lt"/>
                <a:ea typeface="+mn-ea"/>
                <a:cs typeface="+mn-cs"/>
              </a:rPr>
              <a:t>, which can vary in appearance depending on the type of fungus infecting the nail or the location of the infection. It is not unusual for fungal nail infections to follow athlete's foot infections. Consult your doctor or podiatrist.  </a:t>
            </a:r>
          </a:p>
          <a:p>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6</a:t>
            </a:fld>
            <a:endParaRPr lang="en-US"/>
          </a:p>
        </p:txBody>
      </p:sp>
    </p:spTree>
    <p:extLst>
      <p:ext uri="{BB962C8B-B14F-4D97-AF65-F5344CB8AC3E}">
        <p14:creationId xmlns:p14="http://schemas.microsoft.com/office/powerpoint/2010/main" val="266449600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Diabetes can mean double trouble for your feet. First, diabetes can reduce blood flow to your feet, depriving your feet of oxygen and nutrients. This makes it more difficult for blisters, sores, and cuts to heal. And second, the diabetic nerve damage called peripheral neuropathy can cause numbness in your feet. When you can't feel cuts and blisters, you're more likely to get sores and infections.</a:t>
            </a:r>
          </a:p>
          <a:p>
            <a:endParaRPr lang="en-US" dirty="0" smtClean="0"/>
          </a:p>
          <a:p>
            <a:r>
              <a:rPr lang="en-US" dirty="0" smtClean="0"/>
              <a:t>If you don't notice or treat the sores, they can become deeply infected, and lead to amputation.</a:t>
            </a:r>
          </a:p>
          <a:p>
            <a:endParaRPr lang="en-US" dirty="0" smtClean="0"/>
          </a:p>
          <a:p>
            <a:r>
              <a:rPr lang="en-US" dirty="0" smtClean="0"/>
              <a:t>Diabetic peripheral neuropathy can also cause sharp pain in your feet. You may become excruciatingly sensitive to the lightest touch, like the sheets on your bed.</a:t>
            </a:r>
          </a:p>
          <a:p>
            <a:endParaRPr lang="en-US" dirty="0" smtClean="0"/>
          </a:p>
          <a:p>
            <a:r>
              <a:rPr lang="en-US" dirty="0" smtClean="0"/>
              <a:t>Fortunately, a little TLC goes a long way in preventing foot problems from diabetes</a:t>
            </a:r>
            <a:r>
              <a:rPr lang="en-US" baseline="0" dirty="0" smtClean="0"/>
              <a:t> and checking your feet daily is the first step.</a:t>
            </a:r>
            <a:r>
              <a:rPr lang="en-US" dirty="0" smtClean="0"/>
              <a:t> We’ll talk more about how to care for the skin on your feet (especially if you are diabetic) a little later.</a:t>
            </a:r>
          </a:p>
          <a:p>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7</a:t>
            </a:fld>
            <a:endParaRPr lang="en-US"/>
          </a:p>
        </p:txBody>
      </p:sp>
    </p:spTree>
    <p:extLst>
      <p:ext uri="{BB962C8B-B14F-4D97-AF65-F5344CB8AC3E}">
        <p14:creationId xmlns:p14="http://schemas.microsoft.com/office/powerpoint/2010/main" val="266449600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https://www.youtube.com/watch?v=xHnZMa3T84E</a:t>
            </a:r>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8</a:t>
            </a:fld>
            <a:endParaRPr lang="en-US"/>
          </a:p>
        </p:txBody>
      </p:sp>
    </p:spTree>
    <p:extLst>
      <p:ext uri="{BB962C8B-B14F-4D97-AF65-F5344CB8AC3E}">
        <p14:creationId xmlns:p14="http://schemas.microsoft.com/office/powerpoint/2010/main" val="262680953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Wash well</a:t>
            </a:r>
            <a:r>
              <a:rPr lang="en-US" sz="1200" kern="1200" dirty="0" smtClean="0">
                <a:solidFill>
                  <a:schemeClr val="tx1"/>
                </a:solidFill>
                <a:effectLst/>
                <a:latin typeface="+mn-lt"/>
                <a:ea typeface="+mn-ea"/>
                <a:cs typeface="+mn-cs"/>
              </a:rPr>
              <a:t>. Those sweat glands on the soles of your feet produce perspiration composed of water, sodium chloride, fat, minerals, and various acids that are end products of your body's metabolism. In the presence of certain bacteria, these sweaty secretions break down, generating a foul smell. Washing away the bacteria with deodorant soap (and drying them well) will short-circuit this process.</a:t>
            </a:r>
          </a:p>
          <a:p>
            <a:endParaRPr lang="en-US" sz="1200" b="1"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How often should you wash your feet?</a:t>
            </a:r>
            <a:r>
              <a:rPr lang="en-US" sz="1200" kern="1200" dirty="0" smtClean="0">
                <a:solidFill>
                  <a:schemeClr val="tx1"/>
                </a:solidFill>
                <a:effectLst/>
                <a:latin typeface="+mn-lt"/>
                <a:ea typeface="+mn-ea"/>
                <a:cs typeface="+mn-cs"/>
              </a:rPr>
              <a:t> Enough to remove the offending bacteria but not so often that you remove all the protective oils from your skin. For strong foot odor, you may need to bathe your feet several times a day. However, if you notice that your feet are becoming scaly and cracked, cut back on the number of washings.</a:t>
            </a:r>
          </a:p>
          <a:p>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9</a:t>
            </a:fld>
            <a:endParaRPr lang="en-US"/>
          </a:p>
        </p:txBody>
      </p:sp>
    </p:spTree>
    <p:extLst>
      <p:ext uri="{BB962C8B-B14F-4D97-AF65-F5344CB8AC3E}">
        <p14:creationId xmlns:p14="http://schemas.microsoft.com/office/powerpoint/2010/main" val="402105931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Believe it or not, the deodorant and/or antiperspirant that you use under your arms can be used on your feet, too. Deodorants contain antibacterial agents that can kill bacteria -- they won't stop the sweat, but they will eliminate the odor that ensues when sweat meets bacteria. Antiperspirants, on the other hand, stop the sweat and the smell at the same time.</a:t>
            </a:r>
          </a:p>
          <a:p>
            <a:endParaRPr lang="en-US"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effectLst/>
                <a:latin typeface="+mn-lt"/>
                <a:ea typeface="+mn-ea"/>
                <a:cs typeface="+mn-cs"/>
              </a:rPr>
              <a:t>Take a powder</a:t>
            </a:r>
            <a:r>
              <a:rPr lang="en-US" sz="1200" kern="1200" dirty="0" smtClean="0">
                <a:solidFill>
                  <a:schemeClr val="tx1"/>
                </a:solidFill>
                <a:effectLst/>
                <a:latin typeface="+mn-lt"/>
                <a:ea typeface="+mn-ea"/>
                <a:cs typeface="+mn-cs"/>
              </a:rPr>
              <a:t>. Shake on deodorizing foot powder that contains aluminum chloride hexahydrate</a:t>
            </a:r>
            <a:r>
              <a:rPr lang="en-US" sz="1200" kern="1200" baseline="0" dirty="0" smtClean="0">
                <a:solidFill>
                  <a:schemeClr val="tx1"/>
                </a:solidFill>
                <a:effectLst/>
                <a:latin typeface="+mn-lt"/>
                <a:ea typeface="+mn-ea"/>
                <a:cs typeface="+mn-cs"/>
              </a:rPr>
              <a:t> if you don’t want to go the deodorant/antiperspirant route.</a:t>
            </a:r>
            <a:endParaRPr lang="en-US" sz="1200" kern="1200" dirty="0" smtClean="0">
              <a:solidFill>
                <a:schemeClr val="tx1"/>
              </a:solidFill>
              <a:effectLst/>
              <a:latin typeface="+mn-lt"/>
              <a:ea typeface="+mn-ea"/>
              <a:cs typeface="+mn-cs"/>
            </a:endParaRPr>
          </a:p>
          <a:p>
            <a:endParaRPr lang="en-US" dirty="0" smtClean="0"/>
          </a:p>
          <a:p>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10</a:t>
            </a:fld>
            <a:endParaRPr lang="en-US"/>
          </a:p>
        </p:txBody>
      </p:sp>
    </p:spTree>
    <p:extLst>
      <p:ext uri="{BB962C8B-B14F-4D97-AF65-F5344CB8AC3E}">
        <p14:creationId xmlns:p14="http://schemas.microsoft.com/office/powerpoint/2010/main" val="156090983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Let your shoes breathe</a:t>
            </a:r>
            <a:r>
              <a:rPr lang="en-US" sz="1200" kern="1200" dirty="0" smtClean="0">
                <a:solidFill>
                  <a:schemeClr val="tx1"/>
                </a:solidFill>
                <a:effectLst/>
                <a:latin typeface="+mn-lt"/>
                <a:ea typeface="+mn-ea"/>
                <a:cs typeface="+mn-cs"/>
              </a:rPr>
              <a:t>. Try airing out your shoes in between wearing, too. If you can, alternate shoes on a daily basis so that you don't wear the same pair two days in a row. Loosen the laces and pull up the tongue on the pair you're not wearing, and let them dry out in the sunshine.</a:t>
            </a:r>
          </a:p>
          <a:p>
            <a:endParaRPr lang="en-US" sz="1200" b="1"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Sprinkle your shoes</a:t>
            </a:r>
            <a:r>
              <a:rPr lang="en-US" sz="1200" kern="1200" dirty="0" smtClean="0">
                <a:solidFill>
                  <a:schemeClr val="tx1"/>
                </a:solidFill>
                <a:effectLst/>
                <a:latin typeface="+mn-lt"/>
                <a:ea typeface="+mn-ea"/>
                <a:cs typeface="+mn-cs"/>
              </a:rPr>
              <a:t>. Sprinkle the inside of your shoes with cornstarch or baking soda to help absorb moisture and keep your feet drier. Shake out any excess and replenish daily for best results.</a:t>
            </a:r>
          </a:p>
          <a:p>
            <a:endParaRPr lang="en-US" dirty="0" smtClean="0"/>
          </a:p>
          <a:p>
            <a:pPr marL="0" marR="0" indent="0" algn="l" defTabSz="914400" rtl="0" eaLnBrk="1" fontAlgn="auto" latinLnBrk="0" hangingPunct="1">
              <a:lnSpc>
                <a:spcPct val="100000"/>
              </a:lnSpc>
              <a:spcBef>
                <a:spcPts val="0"/>
              </a:spcBef>
              <a:spcAft>
                <a:spcPts val="0"/>
              </a:spcAft>
              <a:buClrTx/>
              <a:buSzTx/>
              <a:buFontTx/>
              <a:buNone/>
              <a:tabLst/>
              <a:defRPr/>
            </a:pPr>
            <a:r>
              <a:rPr lang="en-US" sz="1200" b="1" kern="1200" dirty="0" smtClean="0">
                <a:solidFill>
                  <a:schemeClr val="tx1"/>
                </a:solidFill>
                <a:effectLst/>
                <a:latin typeface="+mn-lt"/>
                <a:ea typeface="+mn-ea"/>
                <a:cs typeface="+mn-cs"/>
              </a:rPr>
              <a:t>Wash your sneakers</a:t>
            </a:r>
            <a:r>
              <a:rPr lang="en-US" sz="1200" kern="1200" dirty="0" smtClean="0">
                <a:solidFill>
                  <a:schemeClr val="tx1"/>
                </a:solidFill>
                <a:effectLst/>
                <a:latin typeface="+mn-lt"/>
                <a:ea typeface="+mn-ea"/>
                <a:cs typeface="+mn-cs"/>
              </a:rPr>
              <a:t>. Some shoes -- such as sneakers and other canvas footwear -- can go right in the washing machine. Let them air-dry rather than throwing them in the dryer, though.</a:t>
            </a:r>
          </a:p>
          <a:p>
            <a:endParaRPr lang="en-US" dirty="0" smtClean="0"/>
          </a:p>
        </p:txBody>
      </p:sp>
      <p:sp>
        <p:nvSpPr>
          <p:cNvPr id="4" name="Slide Number Placeholder 3"/>
          <p:cNvSpPr>
            <a:spLocks noGrp="1"/>
          </p:cNvSpPr>
          <p:nvPr>
            <p:ph type="sldNum" sz="quarter" idx="10"/>
          </p:nvPr>
        </p:nvSpPr>
        <p:spPr/>
        <p:txBody>
          <a:bodyPr/>
          <a:lstStyle/>
          <a:p>
            <a:fld id="{9D3BEA2C-81A6-4AEC-927C-E1C5E2DC742A}" type="slidenum">
              <a:rPr lang="en-US" smtClean="0"/>
              <a:t>11</a:t>
            </a:fld>
            <a:endParaRPr lang="en-US"/>
          </a:p>
        </p:txBody>
      </p:sp>
    </p:spTree>
    <p:extLst>
      <p:ext uri="{BB962C8B-B14F-4D97-AF65-F5344CB8AC3E}">
        <p14:creationId xmlns:p14="http://schemas.microsoft.com/office/powerpoint/2010/main" val="283079975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9D3BEA2C-81A6-4AEC-927C-E1C5E2DC742A}" type="slidenum">
              <a:rPr lang="en-US" smtClean="0"/>
              <a:t>12</a:t>
            </a:fld>
            <a:endParaRPr lang="en-US"/>
          </a:p>
        </p:txBody>
      </p:sp>
    </p:spTree>
    <p:extLst>
      <p:ext uri="{BB962C8B-B14F-4D97-AF65-F5344CB8AC3E}">
        <p14:creationId xmlns:p14="http://schemas.microsoft.com/office/powerpoint/2010/main" val="341531336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191000"/>
            <a:ext cx="5486400" cy="4648200"/>
          </a:xfrm>
        </p:spPr>
        <p:txBody>
          <a:bodyPr/>
          <a:lstStyle/>
          <a:p>
            <a:r>
              <a:rPr lang="en-US" sz="1100" dirty="0" smtClean="0"/>
              <a:t>Demo hips</a:t>
            </a:r>
            <a:r>
              <a:rPr lang="en-US" sz="1100" baseline="0" dirty="0" smtClean="0"/>
              <a:t> over heels (shift weight back into heels without lifting up toes), curl and splay, ankle alphabet, big toe lifts </a:t>
            </a:r>
            <a:endParaRPr lang="en-US" sz="1100" dirty="0" smtClean="0"/>
          </a:p>
          <a:p>
            <a:endParaRPr lang="en-US" sz="1100" dirty="0" smtClean="0"/>
          </a:p>
          <a:p>
            <a:r>
              <a:rPr lang="en-US" sz="1100" dirty="0" smtClean="0"/>
              <a:t>All shoe wearers will benefit from these exercises:</a:t>
            </a:r>
          </a:p>
          <a:p>
            <a:r>
              <a:rPr lang="en-US" sz="1100" b="1" dirty="0" smtClean="0"/>
              <a:t>Toe raise, toe point, toe curl</a:t>
            </a:r>
            <a:r>
              <a:rPr lang="en-US" sz="1100" dirty="0" smtClean="0"/>
              <a:t>: Hold each position for five seconds </a:t>
            </a:r>
          </a:p>
          <a:p>
            <a:r>
              <a:rPr lang="en-US" sz="1100" dirty="0" smtClean="0"/>
              <a:t>and repeat 10 times. </a:t>
            </a:r>
          </a:p>
          <a:p>
            <a:r>
              <a:rPr lang="en-US" sz="1100" dirty="0" smtClean="0"/>
              <a:t>Recommended for people with hammertoes or toe cramps.</a:t>
            </a:r>
          </a:p>
          <a:p>
            <a:r>
              <a:rPr lang="en-US" sz="1100" b="1" dirty="0" smtClean="0"/>
              <a:t>Golf ball roll</a:t>
            </a:r>
            <a:r>
              <a:rPr lang="en-US" sz="1100" dirty="0" smtClean="0"/>
              <a:t>: Roll a golf ball under the ball of the foot for two minutes. </a:t>
            </a:r>
          </a:p>
          <a:p>
            <a:r>
              <a:rPr lang="en-US" sz="1100" dirty="0" smtClean="0"/>
              <a:t>This is a great massage for the bottom of the foot and is recommended for people </a:t>
            </a:r>
          </a:p>
          <a:p>
            <a:r>
              <a:rPr lang="en-US" sz="1100" dirty="0" smtClean="0"/>
              <a:t>with plantar fasciitis (heel pain), arch strain or foot cramps.</a:t>
            </a:r>
          </a:p>
          <a:p>
            <a:r>
              <a:rPr lang="en-US" sz="1100" b="1" dirty="0" smtClean="0"/>
              <a:t>Towel curls</a:t>
            </a:r>
            <a:r>
              <a:rPr lang="en-US" sz="1100" dirty="0" smtClean="0"/>
              <a:t>: Place a small towel on the floor and curl it toward you using only your toes. </a:t>
            </a:r>
          </a:p>
          <a:p>
            <a:r>
              <a:rPr lang="en-US" sz="1100" dirty="0" smtClean="0"/>
              <a:t>You can increase the resistance by putting a weight on the end of the towel. Relax and repeat this exercise five times. </a:t>
            </a:r>
          </a:p>
          <a:p>
            <a:r>
              <a:rPr lang="en-US" sz="1100" dirty="0" smtClean="0"/>
              <a:t>Recommended for people with hammertoes, toe cramps and pain in the ball of the foot.</a:t>
            </a:r>
          </a:p>
          <a:p>
            <a:r>
              <a:rPr lang="en-US" sz="1100" b="1" dirty="0" smtClean="0"/>
              <a:t>Marble pick-up</a:t>
            </a:r>
            <a:r>
              <a:rPr lang="en-US" sz="1100" dirty="0" smtClean="0"/>
              <a:t>: Place 20 marbles on the floor. Pick up one marble at a time with your toes and put it in a small bowl. </a:t>
            </a:r>
          </a:p>
          <a:p>
            <a:r>
              <a:rPr lang="en-US" sz="1100" dirty="0" smtClean="0"/>
              <a:t>Do this exercise until you have picked up all 20 marbles. </a:t>
            </a:r>
          </a:p>
          <a:p>
            <a:r>
              <a:rPr lang="en-US" sz="1100" dirty="0" smtClean="0"/>
              <a:t>Recommended for people with pain in the ball of the foot, hammertoes and toe cramps.</a:t>
            </a:r>
          </a:p>
          <a:p>
            <a:r>
              <a:rPr lang="en-US" sz="1100" b="1" dirty="0" smtClean="0"/>
              <a:t>Toe Curl and splay: </a:t>
            </a:r>
            <a:r>
              <a:rPr lang="en-US" sz="1100" b="0" dirty="0" smtClean="0"/>
              <a:t>Keep</a:t>
            </a:r>
            <a:r>
              <a:rPr lang="en-US" sz="1100" b="0" baseline="0" dirty="0" smtClean="0"/>
              <a:t> toes on the ground, spread them as far apart as you comfortably can. Hold for two seconds. Relax and repeat. Also try big toe lifts, keeping all the other toes on the ground. </a:t>
            </a:r>
          </a:p>
          <a:p>
            <a:r>
              <a:rPr lang="en-US" sz="1100" b="1" baseline="0" dirty="0" smtClean="0"/>
              <a:t>Ankle Alphabet: </a:t>
            </a:r>
            <a:r>
              <a:rPr lang="en-US" sz="1100" b="0" baseline="0" dirty="0" smtClean="0"/>
              <a:t>Trace the alphabet in the air with your toes.</a:t>
            </a:r>
            <a:endParaRPr lang="en-US" sz="1100" b="1" dirty="0" smtClean="0"/>
          </a:p>
          <a:p>
            <a:r>
              <a:rPr lang="en-US" sz="1100" b="1" dirty="0" smtClean="0"/>
              <a:t>Sand walking</a:t>
            </a:r>
            <a:r>
              <a:rPr lang="en-US" sz="1100" dirty="0" smtClean="0"/>
              <a:t>: Any chance you get, take off your shoes and walk in the sand at the beach. This exercise massages your feet as well as strengthens your toes and provides good general foot conditioning. </a:t>
            </a:r>
          </a:p>
          <a:p>
            <a:endParaRPr lang="en-US" sz="1100" dirty="0" smtClean="0"/>
          </a:p>
        </p:txBody>
      </p:sp>
      <p:sp>
        <p:nvSpPr>
          <p:cNvPr id="4" name="Slide Number Placeholder 3"/>
          <p:cNvSpPr>
            <a:spLocks noGrp="1"/>
          </p:cNvSpPr>
          <p:nvPr>
            <p:ph type="sldNum" sz="quarter" idx="10"/>
          </p:nvPr>
        </p:nvSpPr>
        <p:spPr/>
        <p:txBody>
          <a:bodyPr/>
          <a:lstStyle/>
          <a:p>
            <a:fld id="{9D3BEA2C-81A6-4AEC-927C-E1C5E2DC742A}" type="slidenum">
              <a:rPr lang="en-US" smtClean="0"/>
              <a:t>13</a:t>
            </a:fld>
            <a:endParaRPr lang="en-US"/>
          </a:p>
        </p:txBody>
      </p:sp>
    </p:spTree>
    <p:extLst>
      <p:ext uri="{BB962C8B-B14F-4D97-AF65-F5344CB8AC3E}">
        <p14:creationId xmlns:p14="http://schemas.microsoft.com/office/powerpoint/2010/main" val="41172630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At the end of a long day on your feet, you can feel really wiped out. For a quick turnaround, try this move…</a:t>
            </a:r>
          </a:p>
          <a:p>
            <a:r>
              <a:rPr lang="en-US" dirty="0" smtClean="0"/>
              <a:t>Approach an open wall space where you are unlikely to kick anything.</a:t>
            </a:r>
            <a:r>
              <a:rPr lang="en-US" baseline="0" dirty="0" smtClean="0"/>
              <a:t> Facing the wall, s</a:t>
            </a:r>
            <a:r>
              <a:rPr lang="en-US" dirty="0" smtClean="0"/>
              <a:t>it with your butt</a:t>
            </a:r>
            <a:r>
              <a:rPr lang="en-US" baseline="0" dirty="0" smtClean="0"/>
              <a:t> as close to the wall as you can. Swing both legs up the wall and scooch as close in to the wall as is comfortable. Chill out here and feel the blood that has pooled in your lower body release and allow yourself to relax for a few minutes. </a:t>
            </a:r>
            <a:endParaRPr lang="en-US" dirty="0" smtClean="0"/>
          </a:p>
        </p:txBody>
      </p:sp>
      <p:sp>
        <p:nvSpPr>
          <p:cNvPr id="4" name="Slide Number Placeholder 3"/>
          <p:cNvSpPr>
            <a:spLocks noGrp="1"/>
          </p:cNvSpPr>
          <p:nvPr>
            <p:ph type="sldNum" sz="quarter" idx="10"/>
          </p:nvPr>
        </p:nvSpPr>
        <p:spPr/>
        <p:txBody>
          <a:bodyPr/>
          <a:lstStyle/>
          <a:p>
            <a:fld id="{9D3BEA2C-81A6-4AEC-927C-E1C5E2DC742A}" type="slidenum">
              <a:rPr lang="en-US" smtClean="0"/>
              <a:t>14</a:t>
            </a:fld>
            <a:endParaRPr lang="en-US"/>
          </a:p>
        </p:txBody>
      </p:sp>
    </p:spTree>
    <p:extLst>
      <p:ext uri="{BB962C8B-B14F-4D97-AF65-F5344CB8AC3E}">
        <p14:creationId xmlns:p14="http://schemas.microsoft.com/office/powerpoint/2010/main" val="41172630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Just because you are a man, does not mean that you get to neglect to care for a hard working part of your body. NBA players know that if</a:t>
            </a:r>
            <a:r>
              <a:rPr lang="en-US" baseline="0" dirty="0" smtClean="0"/>
              <a:t> their feet aren’t in top shape, than neither are they. If you want a clean slate to begin taking better care of the skin and nails of your feet, seek the help of a professional. They will </a:t>
            </a:r>
            <a:r>
              <a:rPr lang="en-US" sz="1200" b="0" kern="1200" baseline="0" dirty="0" smtClean="0">
                <a:solidFill>
                  <a:schemeClr val="tx1"/>
                </a:solidFill>
                <a:effectLst/>
                <a:latin typeface="+mn-lt"/>
                <a:ea typeface="+mn-ea"/>
                <a:cs typeface="+mn-cs"/>
              </a:rPr>
              <a:t>painlessly</a:t>
            </a:r>
            <a:r>
              <a:rPr lang="en-US" sz="1200" b="0" kern="1200" dirty="0" smtClean="0">
                <a:solidFill>
                  <a:schemeClr val="tx1"/>
                </a:solidFill>
                <a:effectLst/>
                <a:latin typeface="+mn-lt"/>
                <a:ea typeface="+mn-ea"/>
                <a:cs typeface="+mn-cs"/>
              </a:rPr>
              <a:t> get rid of all the dirt stuck under toenails</a:t>
            </a:r>
            <a:r>
              <a:rPr lang="en-US" sz="1200" b="0" kern="1200" baseline="0" dirty="0" smtClean="0">
                <a:solidFill>
                  <a:schemeClr val="tx1"/>
                </a:solidFill>
                <a:effectLst/>
                <a:latin typeface="+mn-lt"/>
                <a:ea typeface="+mn-ea"/>
                <a:cs typeface="+mn-cs"/>
              </a:rPr>
              <a:t> and s</a:t>
            </a:r>
            <a:r>
              <a:rPr lang="en-US" sz="1200" b="0" kern="1200" dirty="0" smtClean="0">
                <a:solidFill>
                  <a:schemeClr val="tx1"/>
                </a:solidFill>
                <a:effectLst/>
                <a:latin typeface="+mn-lt"/>
                <a:ea typeface="+mn-ea"/>
                <a:cs typeface="+mn-cs"/>
              </a:rPr>
              <a:t>hape them properly. During the process, your feet will also be exfoliated to remove dead skin that has the potential to cause problems. It is quite relaxing and a bit ticklish</a:t>
            </a:r>
            <a:r>
              <a:rPr lang="en-US" sz="1200" b="0" kern="1200" baseline="0" dirty="0" smtClean="0">
                <a:solidFill>
                  <a:schemeClr val="tx1"/>
                </a:solidFill>
                <a:effectLst/>
                <a:latin typeface="+mn-lt"/>
                <a:ea typeface="+mn-ea"/>
                <a:cs typeface="+mn-cs"/>
              </a:rPr>
              <a:t> sometimes (there are a lot of nerve endings in your feet after all), but it will help you keep your feet strong and healthy.</a:t>
            </a:r>
          </a:p>
          <a:p>
            <a:endParaRPr lang="en-US" dirty="0"/>
          </a:p>
          <a:p>
            <a:r>
              <a:rPr lang="en-US" dirty="0" smtClean="0"/>
              <a:t>Once you are all spiffed up, we can look into how to stay that way.</a:t>
            </a:r>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15</a:t>
            </a:fld>
            <a:endParaRPr lang="en-US"/>
          </a:p>
        </p:txBody>
      </p:sp>
    </p:spTree>
    <p:extLst>
      <p:ext uri="{BB962C8B-B14F-4D97-AF65-F5344CB8AC3E}">
        <p14:creationId xmlns:p14="http://schemas.microsoft.com/office/powerpoint/2010/main" val="158580899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Easy pedicure instructions</a:t>
            </a:r>
          </a:p>
          <a:p>
            <a:endParaRPr lang="en-US" dirty="0" smtClean="0"/>
          </a:p>
          <a:p>
            <a:r>
              <a:rPr lang="en-US" dirty="0" smtClean="0"/>
              <a:t>1. SOAK – soak feet in a foot sized tub filled with warm water and ¼ cup Epsom salts for 10 minutes. That helps soften the skin to prep for exfoliation.</a:t>
            </a:r>
          </a:p>
          <a:p>
            <a:endParaRPr lang="en-US" dirty="0" smtClean="0"/>
          </a:p>
          <a:p>
            <a:r>
              <a:rPr lang="en-US" dirty="0" smtClean="0"/>
              <a:t>2. SCRUB – combine ½ cup kosher</a:t>
            </a:r>
            <a:r>
              <a:rPr lang="en-US" baseline="0" dirty="0" smtClean="0"/>
              <a:t> salt and ½ cup olive oil into a paste and gently scrub feet. The salt’s coarse grains remove dead skin cells and the olive oil moisturizes.</a:t>
            </a:r>
          </a:p>
          <a:p>
            <a:endParaRPr lang="en-US" baseline="0" dirty="0" smtClean="0"/>
          </a:p>
          <a:p>
            <a:r>
              <a:rPr lang="en-US" baseline="0" dirty="0" smtClean="0"/>
              <a:t>3. SOFTEN – slather honey all over feet. Let sit for 10 minutes. The honey helps lock </a:t>
            </a:r>
            <a:r>
              <a:rPr lang="en-US" baseline="0" dirty="0" smtClean="0"/>
              <a:t>in </a:t>
            </a:r>
            <a:r>
              <a:rPr lang="en-US" baseline="0" dirty="0" smtClean="0"/>
              <a:t>moisture to prevent cracked heels. Rinse your feet in the Epsom salts-water mix from step 1 and towel dry completely. </a:t>
            </a:r>
            <a:endParaRPr lang="en-US" dirty="0" smtClean="0"/>
          </a:p>
        </p:txBody>
      </p:sp>
      <p:sp>
        <p:nvSpPr>
          <p:cNvPr id="4" name="Slide Number Placeholder 3"/>
          <p:cNvSpPr>
            <a:spLocks noGrp="1"/>
          </p:cNvSpPr>
          <p:nvPr>
            <p:ph type="sldNum" sz="quarter" idx="10"/>
          </p:nvPr>
        </p:nvSpPr>
        <p:spPr/>
        <p:txBody>
          <a:bodyPr/>
          <a:lstStyle/>
          <a:p>
            <a:fld id="{9D3BEA2C-81A6-4AEC-927C-E1C5E2DC742A}" type="slidenum">
              <a:rPr lang="en-US" smtClean="0"/>
              <a:t>16</a:t>
            </a:fld>
            <a:endParaRPr lang="en-US"/>
          </a:p>
        </p:txBody>
      </p:sp>
    </p:spTree>
    <p:extLst>
      <p:ext uri="{BB962C8B-B14F-4D97-AF65-F5344CB8AC3E}">
        <p14:creationId xmlns:p14="http://schemas.microsoft.com/office/powerpoint/2010/main" val="1585808990"/>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https://www.youtube.com/watch?v=oXACPiR-eQA</a:t>
            </a:r>
          </a:p>
          <a:p>
            <a:endParaRPr lang="en-US" dirty="0" smtClean="0"/>
          </a:p>
          <a:p>
            <a:r>
              <a:rPr lang="en-US" sz="1200" b="0" kern="1200" dirty="0" smtClean="0">
                <a:solidFill>
                  <a:schemeClr val="tx1"/>
                </a:solidFill>
                <a:effectLst/>
                <a:latin typeface="+mn-lt"/>
                <a:ea typeface="+mn-ea"/>
                <a:cs typeface="+mn-cs"/>
              </a:rPr>
              <a:t>A foot ulcer is the initial event in more than 85% of major amputations that are performed on people with diabetes. </a:t>
            </a:r>
          </a:p>
          <a:p>
            <a:endParaRPr lang="en-US" sz="1200" b="0" kern="1200" dirty="0" smtClean="0">
              <a:solidFill>
                <a:schemeClr val="tx1"/>
              </a:solidFill>
              <a:effectLst/>
              <a:latin typeface="+mn-lt"/>
              <a:ea typeface="+mn-ea"/>
              <a:cs typeface="+mn-cs"/>
            </a:endParaRPr>
          </a:p>
          <a:p>
            <a:r>
              <a:rPr lang="en-US" sz="1200" b="0" kern="1200" dirty="0" smtClean="0">
                <a:solidFill>
                  <a:schemeClr val="tx1"/>
                </a:solidFill>
                <a:effectLst/>
                <a:latin typeface="+mn-lt"/>
                <a:ea typeface="+mn-ea"/>
                <a:cs typeface="+mn-cs"/>
              </a:rPr>
              <a:t>In the United States, every year about </a:t>
            </a:r>
            <a:r>
              <a:rPr lang="en-US" sz="1200" b="1" kern="1200" dirty="0" smtClean="0">
                <a:solidFill>
                  <a:schemeClr val="tx1"/>
                </a:solidFill>
                <a:effectLst/>
                <a:latin typeface="+mn-lt"/>
                <a:ea typeface="+mn-ea"/>
                <a:cs typeface="+mn-cs"/>
              </a:rPr>
              <a:t>73,000 amputations</a:t>
            </a:r>
            <a:r>
              <a:rPr lang="en-US" sz="1200" b="0" kern="1200" dirty="0" smtClean="0">
                <a:solidFill>
                  <a:schemeClr val="tx1"/>
                </a:solidFill>
                <a:effectLst/>
                <a:latin typeface="+mn-lt"/>
                <a:ea typeface="+mn-ea"/>
                <a:cs typeface="+mn-cs"/>
              </a:rPr>
              <a:t> of the lower limb not related to trauma are performed on people with diabetes. </a:t>
            </a:r>
            <a:endParaRPr lang="en-US" dirty="0" smtClean="0"/>
          </a:p>
        </p:txBody>
      </p:sp>
      <p:sp>
        <p:nvSpPr>
          <p:cNvPr id="4" name="Slide Number Placeholder 3"/>
          <p:cNvSpPr>
            <a:spLocks noGrp="1"/>
          </p:cNvSpPr>
          <p:nvPr>
            <p:ph type="sldNum" sz="quarter" idx="10"/>
          </p:nvPr>
        </p:nvSpPr>
        <p:spPr/>
        <p:txBody>
          <a:bodyPr/>
          <a:lstStyle/>
          <a:p>
            <a:fld id="{9D3BEA2C-81A6-4AEC-927C-E1C5E2DC742A}" type="slidenum">
              <a:rPr lang="en-US" smtClean="0"/>
              <a:t>17</a:t>
            </a:fld>
            <a:endParaRPr lang="en-US"/>
          </a:p>
        </p:txBody>
      </p:sp>
    </p:spTree>
    <p:extLst>
      <p:ext uri="{BB962C8B-B14F-4D97-AF65-F5344CB8AC3E}">
        <p14:creationId xmlns:p14="http://schemas.microsoft.com/office/powerpoint/2010/main" val="158580899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9D3BEA2C-81A6-4AEC-927C-E1C5E2DC742A}" type="slidenum">
              <a:rPr lang="en-US" smtClean="0"/>
              <a:t>18</a:t>
            </a:fld>
            <a:endParaRPr lang="en-US"/>
          </a:p>
        </p:txBody>
      </p:sp>
    </p:spTree>
    <p:extLst>
      <p:ext uri="{BB962C8B-B14F-4D97-AF65-F5344CB8AC3E}">
        <p14:creationId xmlns:p14="http://schemas.microsoft.com/office/powerpoint/2010/main" val="185259346"/>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a:xfrm>
            <a:off x="685800" y="4343400"/>
            <a:ext cx="5486400" cy="4495800"/>
          </a:xfrm>
        </p:spPr>
        <p:txBody>
          <a:bodyPr/>
          <a:lstStyle/>
          <a:p>
            <a:r>
              <a:rPr lang="en-US" b="1" dirty="0" smtClean="0"/>
              <a:t>Arch Test </a:t>
            </a:r>
            <a:r>
              <a:rPr lang="en-US" dirty="0" smtClean="0"/>
              <a:t>- Get your foot a little bit wet. Stand on a paper bag, and then step off of it. Look at the image your foot left behind. If you see half of your arch, you have a normal foot or a neutral arch. If you see almost your entire foot, you have a flat foot. If you see just a thin line connecting the ball of your foot to your heel, you have high arches.</a:t>
            </a:r>
          </a:p>
          <a:p>
            <a:r>
              <a:rPr lang="en-US" dirty="0" smtClean="0"/>
              <a:t>Remember your type when you choose your shoes.</a:t>
            </a:r>
          </a:p>
          <a:p>
            <a:r>
              <a:rPr lang="en-US" dirty="0" smtClean="0"/>
              <a:t>If you have flat feet or high arches, you're more likely to get plantar fasciitis, which is inflammation of the tissue along the bottom of your foot. It’s the leading cause of heel pain. Without proper arch support, you can have pain in your heels, arch, and leg. You can also develop bunions and hammertoes, which can become painful.</a:t>
            </a:r>
          </a:p>
          <a:p>
            <a:r>
              <a:rPr lang="en-US" sz="1200" kern="1200" dirty="0" smtClean="0">
                <a:solidFill>
                  <a:schemeClr val="tx1"/>
                </a:solidFill>
                <a:effectLst/>
                <a:latin typeface="+mn-lt"/>
                <a:ea typeface="+mn-ea"/>
                <a:cs typeface="+mn-cs"/>
              </a:rPr>
              <a:t>Shoes with laces, buckles, or straps are best for high</a:t>
            </a:r>
            <a:r>
              <a:rPr lang="en-US" sz="1200" kern="1200" baseline="0" dirty="0" smtClean="0">
                <a:solidFill>
                  <a:schemeClr val="tx1"/>
                </a:solidFill>
                <a:effectLst/>
                <a:latin typeface="+mn-lt"/>
                <a:ea typeface="+mn-ea"/>
                <a:cs typeface="+mn-cs"/>
              </a:rPr>
              <a:t> arch feet</a:t>
            </a:r>
            <a:r>
              <a:rPr lang="en-US" sz="1200" kern="1200" dirty="0" smtClean="0">
                <a:solidFill>
                  <a:schemeClr val="tx1"/>
                </a:solidFill>
                <a:effectLst/>
                <a:latin typeface="+mn-lt"/>
                <a:ea typeface="+mn-ea"/>
                <a:cs typeface="+mn-cs"/>
              </a:rPr>
              <a:t>. Look for extra cushioning and a soft platform. Shoes with good arch support and a slightly raised heel can help keep your feet in fine form.</a:t>
            </a:r>
          </a:p>
          <a:p>
            <a:r>
              <a:rPr lang="en-US" sz="1200" b="0" kern="1200" dirty="0" smtClean="0">
                <a:solidFill>
                  <a:schemeClr val="tx1"/>
                </a:solidFill>
                <a:effectLst/>
                <a:latin typeface="+mn-lt"/>
                <a:ea typeface="+mn-ea"/>
                <a:cs typeface="+mn-cs"/>
              </a:rPr>
              <a:t>For</a:t>
            </a:r>
            <a:r>
              <a:rPr lang="en-US" sz="1200" b="0" kern="1200" baseline="0" dirty="0" smtClean="0">
                <a:solidFill>
                  <a:schemeClr val="tx1"/>
                </a:solidFill>
                <a:effectLst/>
                <a:latin typeface="+mn-lt"/>
                <a:ea typeface="+mn-ea"/>
                <a:cs typeface="+mn-cs"/>
              </a:rPr>
              <a:t> those with flat feet, s</a:t>
            </a:r>
            <a:r>
              <a:rPr lang="en-US" sz="1200" b="0" kern="1200" dirty="0" smtClean="0">
                <a:solidFill>
                  <a:schemeClr val="tx1"/>
                </a:solidFill>
                <a:effectLst/>
                <a:latin typeface="+mn-lt"/>
                <a:ea typeface="+mn-ea"/>
                <a:cs typeface="+mn-cs"/>
              </a:rPr>
              <a:t>ee a foot doctor to set you up with custom inserts for your shoes. They can be pricey, but they may really help. They're like eyeglasses for your feet</a:t>
            </a:r>
            <a:r>
              <a:rPr lang="en-US" sz="1200" b="0" kern="1200" baseline="0" dirty="0" smtClean="0">
                <a:solidFill>
                  <a:schemeClr val="tx1"/>
                </a:solidFill>
                <a:effectLst/>
                <a:latin typeface="+mn-lt"/>
                <a:ea typeface="+mn-ea"/>
                <a:cs typeface="+mn-cs"/>
              </a:rPr>
              <a:t> and when you need them, you need them.</a:t>
            </a:r>
            <a:endParaRPr lang="en-US" sz="1200" b="0" kern="1200" dirty="0" smtClean="0">
              <a:solidFill>
                <a:schemeClr val="tx1"/>
              </a:solidFill>
              <a:effectLst/>
              <a:latin typeface="+mn-lt"/>
              <a:ea typeface="+mn-ea"/>
              <a:cs typeface="+mn-cs"/>
            </a:endParaRPr>
          </a:p>
          <a:p>
            <a:endParaRPr lang="en-US" dirty="0" smtClean="0"/>
          </a:p>
          <a:p>
            <a:r>
              <a:rPr lang="en-US" dirty="0" smtClean="0"/>
              <a:t>Next is </a:t>
            </a:r>
            <a:r>
              <a:rPr lang="en-US" b="1" dirty="0" smtClean="0"/>
              <a:t>finding the right size</a:t>
            </a:r>
            <a:r>
              <a:rPr lang="en-US" dirty="0" smtClean="0"/>
              <a:t>… </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Measure both feet and fit your shoe to the largest one, since your feet aren't both the same size. Also, try to shop at the end of the day when your feet are their</a:t>
            </a:r>
            <a:r>
              <a:rPr lang="en-US" sz="1200" kern="1200" baseline="0" dirty="0" smtClean="0">
                <a:solidFill>
                  <a:schemeClr val="tx1"/>
                </a:solidFill>
                <a:effectLst/>
                <a:latin typeface="+mn-lt"/>
                <a:ea typeface="+mn-ea"/>
                <a:cs typeface="+mn-cs"/>
              </a:rPr>
              <a:t> largest.</a:t>
            </a: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b="1" kern="1200" baseline="0" dirty="0" smtClean="0">
                <a:solidFill>
                  <a:schemeClr val="tx1"/>
                </a:solidFill>
                <a:effectLst/>
                <a:latin typeface="+mn-lt"/>
                <a:ea typeface="+mn-ea"/>
                <a:cs typeface="+mn-cs"/>
              </a:rPr>
              <a:t>Want to check on the fit of your current shoes? </a:t>
            </a:r>
            <a:r>
              <a:rPr lang="en-US" sz="1200" kern="1200" baseline="0" dirty="0" smtClean="0">
                <a:solidFill>
                  <a:schemeClr val="tx1"/>
                </a:solidFill>
                <a:effectLst/>
                <a:latin typeface="+mn-lt"/>
                <a:ea typeface="+mn-ea"/>
                <a:cs typeface="+mn-cs"/>
              </a:rPr>
              <a:t>Trace your foot while sitting down and then place your shoe over that outline , and trace the shoe. If your foot outline is larger than the shoe, it is likely too narrow and small.</a:t>
            </a:r>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19</a:t>
            </a:fld>
            <a:endParaRPr lang="en-US"/>
          </a:p>
        </p:txBody>
      </p:sp>
    </p:spTree>
    <p:extLst>
      <p:ext uri="{BB962C8B-B14F-4D97-AF65-F5344CB8AC3E}">
        <p14:creationId xmlns:p14="http://schemas.microsoft.com/office/powerpoint/2010/main" val="4280780305"/>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“Generally you should have about a half-inch of space between your longest toe and the leather of the shoe,” says Tom Florsheim Jr., CEO of his family’s 122 year old brand. “Your foot shifts when you stand up, so you want to ensure it fits while you’re on your feet.”</a:t>
            </a:r>
          </a:p>
          <a:p>
            <a:r>
              <a:rPr lang="en-US" dirty="0" smtClean="0"/>
              <a:t>Pinching the toe is a common practice, but Florsheim suggests you also slide an index finger behind your heel. If it doesn’t fit, go a size up; if it slides into the shoe easily, you should probably drop a half- to full-size. Even then, some stores will try to make the sale by convincing you that, while the shoe might feel tight, it will stretch and break-in as you wear it. And that's true, but only barely, and something you should never rely on.</a:t>
            </a:r>
          </a:p>
          <a:p>
            <a:r>
              <a:rPr lang="en-US" dirty="0" smtClean="0"/>
              <a:t>“If a shoe isn’t comfortable to begin with, it is never going to be,” Florsheim adds. “Shoes stretch in particular ways that are predictable because of the way your foot moves, but changes will be marginal. And do not expect the shoe to stretch length-wise.”</a:t>
            </a:r>
          </a:p>
          <a:p>
            <a:endParaRPr lang="en-US" dirty="0" smtClean="0"/>
          </a:p>
          <a:p>
            <a:r>
              <a:rPr lang="en-US" dirty="0" smtClean="0"/>
              <a:t>http://www.mensjournal.com/style/shoes/how-should-shoes-actually-fit-20140801</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And, no matter how much you're attached to your closet full of comfortable old shoes, recycle them when they are worn out and get new ones. (nearest recycling drop off for athletic shoes is at Potomac Mills in Woodbridge or Prime Outlets in Hagerstown – NIKE Stores take all brands of athletic shoes) Also consider donating them to a charitable organization if there is still some life in them</a:t>
            </a:r>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20</a:t>
            </a:fld>
            <a:endParaRPr lang="en-US"/>
          </a:p>
        </p:txBody>
      </p:sp>
    </p:spTree>
    <p:extLst>
      <p:ext uri="{BB962C8B-B14F-4D97-AF65-F5344CB8AC3E}">
        <p14:creationId xmlns:p14="http://schemas.microsoft.com/office/powerpoint/2010/main" val="4013851606"/>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371600" y="609600"/>
            <a:ext cx="3962400" cy="2971800"/>
          </a:xfrm>
        </p:spPr>
      </p:sp>
      <p:sp>
        <p:nvSpPr>
          <p:cNvPr id="3" name="Notes Placeholder 2"/>
          <p:cNvSpPr>
            <a:spLocks noGrp="1"/>
          </p:cNvSpPr>
          <p:nvPr>
            <p:ph type="body" idx="1"/>
          </p:nvPr>
        </p:nvSpPr>
        <p:spPr>
          <a:xfrm>
            <a:off x="685800" y="3810000"/>
            <a:ext cx="5486400" cy="5181600"/>
          </a:xfrm>
        </p:spPr>
        <p:txBody>
          <a:bodyPr/>
          <a:lstStyle/>
          <a:p>
            <a:r>
              <a:rPr lang="en-US" sz="1100" b="1" dirty="0" smtClean="0">
                <a:effectLst/>
              </a:rPr>
              <a:t>Ballet Flats </a:t>
            </a:r>
            <a:r>
              <a:rPr lang="en-US" sz="1100" dirty="0" smtClean="0">
                <a:effectLst/>
              </a:rPr>
              <a:t>- Podiatrists compare</a:t>
            </a:r>
            <a:r>
              <a:rPr lang="en-US" sz="1100" baseline="0" dirty="0" smtClean="0">
                <a:effectLst/>
              </a:rPr>
              <a:t> </a:t>
            </a:r>
            <a:r>
              <a:rPr lang="en-US" sz="1100" dirty="0" smtClean="0">
                <a:effectLst/>
              </a:rPr>
              <a:t>these dainty shoes to walking on cardboard</a:t>
            </a:r>
            <a:r>
              <a:rPr lang="en-US" sz="1100" baseline="0" dirty="0" smtClean="0">
                <a:effectLst/>
              </a:rPr>
              <a:t> due to no arch support at all. </a:t>
            </a:r>
            <a:r>
              <a:rPr lang="en-US" sz="1100" dirty="0" smtClean="0">
                <a:effectLst/>
              </a:rPr>
              <a:t>That keeps the feet from functioning optimally and can lead to knee, hip, and back problems. Poor arch support is also associated with plantar fasciitis. </a:t>
            </a:r>
          </a:p>
          <a:p>
            <a:r>
              <a:rPr lang="en-US" sz="1100" dirty="0" smtClean="0">
                <a:effectLst/>
              </a:rPr>
              <a:t>If you love the look of ballet flats, over-the-counter inserts may help prevent mild foot pain. Heel pads can provide extra cushioning for achy heels. And custom orthotics can ease a whole range of foot pains and problems. Podiatrists prescribe these inserts to provide arch support and reduce pressure on sensitive areas. Prescription orthotics can be pricey, but are sometimes covered by insurance.</a:t>
            </a:r>
          </a:p>
          <a:p>
            <a:endParaRPr lang="en-US" sz="1100" dirty="0" smtClean="0">
              <a:effectLst/>
            </a:endParaRPr>
          </a:p>
          <a:p>
            <a:r>
              <a:rPr lang="en-US" sz="1100" b="1" dirty="0" smtClean="0">
                <a:effectLst/>
              </a:rPr>
              <a:t>Flip-flops</a:t>
            </a:r>
            <a:r>
              <a:rPr lang="en-US" sz="1100" dirty="0" smtClean="0">
                <a:effectLst/>
              </a:rPr>
              <a:t> offer very little protection. The risk of getting splinters or other foot injuries is higher when the feet are so exposed. People with diabetes should not wear flip-flops, because simple cuts and scrapes can lead to serious complications. In addition, many flip-flops provide no arch support. Like ballet flats, they can aggravate plantar fasciitis and cause problems with the knees, hips, or back.</a:t>
            </a:r>
          </a:p>
          <a:p>
            <a:endParaRPr lang="en-US" sz="1100" b="1" dirty="0" smtClean="0">
              <a:effectLst/>
            </a:endParaRPr>
          </a:p>
          <a:p>
            <a:r>
              <a:rPr lang="en-US" sz="1100" b="1" dirty="0" smtClean="0">
                <a:effectLst/>
              </a:rPr>
              <a:t>Men's Trends - </a:t>
            </a:r>
            <a:r>
              <a:rPr lang="en-US" sz="1100" dirty="0" smtClean="0">
                <a:effectLst/>
              </a:rPr>
              <a:t>Pointy-toed shoes have crossed the gender line. This footwear fad carries the same risk in men as in women – including hammertoes, bunions, and pain. To avoid these problems, stick with a boxier toe. At the office, a classic pair of oxfords or loafers may not turn heads, but your feet will thank you.</a:t>
            </a:r>
          </a:p>
          <a:p>
            <a:endParaRPr lang="en-US" sz="1100" b="1" dirty="0" smtClean="0">
              <a:effectLst/>
            </a:endParaRPr>
          </a:p>
          <a:p>
            <a:r>
              <a:rPr lang="en-US" sz="1100" b="1" dirty="0" smtClean="0">
                <a:effectLst/>
              </a:rPr>
              <a:t>Fitness Trends: Minimalist Shoe</a:t>
            </a:r>
          </a:p>
          <a:p>
            <a:r>
              <a:rPr lang="en-US" sz="1100" dirty="0" smtClean="0">
                <a:effectLst/>
              </a:rPr>
              <a:t>Newer additions to the shoe scene are minimalist shoes. They aim to mimic the natural feel and mechanics of walking barefoot. Most podiatrists are not impressed. There's no support for your heel or arch and no shock absorption. In addition, in some brands, the "fingers" separate the toes, interfering with the natural walking position. </a:t>
            </a:r>
          </a:p>
          <a:p>
            <a:endParaRPr lang="en-US" sz="1100" dirty="0" smtClean="0"/>
          </a:p>
          <a:p>
            <a:r>
              <a:rPr lang="en-US" sz="1100" dirty="0" smtClean="0"/>
              <a:t>Flip Flops are not so hot for guys either for the same reasons they aren’t the best for women.</a:t>
            </a:r>
          </a:p>
          <a:p>
            <a:endParaRPr lang="en-US" sz="1100" dirty="0" smtClean="0"/>
          </a:p>
          <a:p>
            <a:r>
              <a:rPr lang="en-US" sz="1100" dirty="0" smtClean="0"/>
              <a:t>Remember – Arch support/shock absorption/roomy toe box/flexion at the ball/protection</a:t>
            </a:r>
          </a:p>
          <a:p>
            <a:endParaRPr lang="en-US" sz="1100" dirty="0" smtClean="0"/>
          </a:p>
        </p:txBody>
      </p:sp>
      <p:sp>
        <p:nvSpPr>
          <p:cNvPr id="4" name="Slide Number Placeholder 3"/>
          <p:cNvSpPr>
            <a:spLocks noGrp="1"/>
          </p:cNvSpPr>
          <p:nvPr>
            <p:ph type="sldNum" sz="quarter" idx="10"/>
          </p:nvPr>
        </p:nvSpPr>
        <p:spPr/>
        <p:txBody>
          <a:bodyPr/>
          <a:lstStyle/>
          <a:p>
            <a:fld id="{9D3BEA2C-81A6-4AEC-927C-E1C5E2DC742A}" type="slidenum">
              <a:rPr lang="en-US" smtClean="0"/>
              <a:t>21</a:t>
            </a:fld>
            <a:endParaRPr lang="en-US"/>
          </a:p>
        </p:txBody>
      </p:sp>
    </p:spTree>
    <p:extLst>
      <p:ext uri="{BB962C8B-B14F-4D97-AF65-F5344CB8AC3E}">
        <p14:creationId xmlns:p14="http://schemas.microsoft.com/office/powerpoint/2010/main" val="197218760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https://</a:t>
            </a:r>
            <a:r>
              <a:rPr lang="en-US" dirty="0" smtClean="0"/>
              <a:t>www.youtube.com/watch?v=Xput-89ELJo</a:t>
            </a:r>
          </a:p>
          <a:p>
            <a:endParaRPr lang="en-US" dirty="0" smtClean="0"/>
          </a:p>
          <a:p>
            <a:endParaRPr lang="en-US" dirty="0"/>
          </a:p>
        </p:txBody>
      </p:sp>
      <p:sp>
        <p:nvSpPr>
          <p:cNvPr id="4" name="Slide Number Placeholder 3"/>
          <p:cNvSpPr>
            <a:spLocks noGrp="1"/>
          </p:cNvSpPr>
          <p:nvPr>
            <p:ph type="sldNum" sz="quarter" idx="10"/>
          </p:nvPr>
        </p:nvSpPr>
        <p:spPr/>
        <p:txBody>
          <a:bodyPr/>
          <a:lstStyle/>
          <a:p>
            <a:fld id="{9D3BEA2C-81A6-4AEC-927C-E1C5E2DC742A}" type="slidenum">
              <a:rPr lang="en-US" smtClean="0"/>
              <a:t>22</a:t>
            </a:fld>
            <a:endParaRPr lang="en-US"/>
          </a:p>
        </p:txBody>
      </p:sp>
    </p:spTree>
    <p:extLst>
      <p:ext uri="{BB962C8B-B14F-4D97-AF65-F5344CB8AC3E}">
        <p14:creationId xmlns:p14="http://schemas.microsoft.com/office/powerpoint/2010/main" val="32832105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9D3BEA2C-81A6-4AEC-927C-E1C5E2DC742A}" type="slidenum">
              <a:rPr lang="en-US" smtClean="0"/>
              <a:t>23</a:t>
            </a:fld>
            <a:endParaRPr lang="en-US"/>
          </a:p>
        </p:txBody>
      </p:sp>
    </p:spTree>
    <p:extLst>
      <p:ext uri="{BB962C8B-B14F-4D97-AF65-F5344CB8AC3E}">
        <p14:creationId xmlns:p14="http://schemas.microsoft.com/office/powerpoint/2010/main" val="228626396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457200" y="228600"/>
            <a:ext cx="7772400" cy="4571999"/>
          </a:xfrm>
        </p:spPr>
        <p:txBody>
          <a:bodyPr anchor="ctr">
            <a:noAutofit/>
          </a:bodyPr>
          <a:lstStyle>
            <a:lvl1pPr>
              <a:lnSpc>
                <a:spcPct val="100000"/>
              </a:lnSpc>
              <a:defRPr sz="8800" spc="-80" baseline="0">
                <a:solidFill>
                  <a:schemeClr val="tx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457200" y="4800600"/>
            <a:ext cx="6858000" cy="914400"/>
          </a:xfrm>
        </p:spPr>
        <p:txBody>
          <a:bodyPr/>
          <a:lstStyle>
            <a:lvl1pPr marL="0" indent="0" algn="l">
              <a:buNone/>
              <a:defRPr b="0" cap="all" spc="120" baseline="0">
                <a:solidFill>
                  <a:schemeClr val="tx2"/>
                </a:solidFill>
                <a:latin typeface="+mj-lt"/>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A2857237-F539-47F0-B481-3F5369D2E799}" type="datetimeFigureOut">
              <a:rPr lang="en-US" smtClean="0"/>
              <a:t>8/8/2018</a:t>
            </a:fld>
            <a:endParaRPr lang="en-US"/>
          </a:p>
        </p:txBody>
      </p:sp>
      <p:sp>
        <p:nvSpPr>
          <p:cNvPr id="5" name="Footer Placeholder 4"/>
          <p:cNvSpPr>
            <a:spLocks noGrp="1"/>
          </p:cNvSpPr>
          <p:nvPr>
            <p:ph type="ftr" sz="quarter" idx="11"/>
          </p:nvPr>
        </p:nvSpPr>
        <p:spPr/>
        <p:txBody>
          <a:bodyPr/>
          <a:lstStyle/>
          <a:p>
            <a:endParaRPr lang="en-US"/>
          </a:p>
        </p:txBody>
      </p:sp>
      <p:sp>
        <p:nvSpPr>
          <p:cNvPr id="9" name="Rectangle 8"/>
          <p:cNvSpPr/>
          <p:nvPr/>
        </p:nvSpPr>
        <p:spPr>
          <a:xfrm>
            <a:off x="9001124" y="4846320"/>
            <a:ext cx="142876" cy="201168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p:cNvSpPr/>
          <p:nvPr/>
        </p:nvSpPr>
        <p:spPr>
          <a:xfrm>
            <a:off x="9001124" y="0"/>
            <a:ext cx="142876" cy="484632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Slide Number Placeholder 5"/>
          <p:cNvSpPr>
            <a:spLocks noGrp="1"/>
          </p:cNvSpPr>
          <p:nvPr>
            <p:ph type="sldNum" sz="quarter" idx="12"/>
          </p:nvPr>
        </p:nvSpPr>
        <p:spPr/>
        <p:txBody>
          <a:bodyPr/>
          <a:lstStyle>
            <a:lvl1pPr>
              <a:defRPr>
                <a:solidFill>
                  <a:schemeClr val="tx1"/>
                </a:solidFill>
              </a:defRPr>
            </a:lvl1pPr>
          </a:lstStyle>
          <a:p>
            <a:fld id="{1EB3C0D5-83FC-43DE-B384-A715DAB8538D}" type="slidenum">
              <a:rPr lang="en-US" smtClean="0"/>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2857237-F539-47F0-B481-3F5369D2E799}" type="datetimeFigureOut">
              <a:rPr lang="en-US" smtClean="0"/>
              <a:t>8/8/2018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EB3C0D5-83FC-43DE-B384-A715DAB8538D}" type="slidenum">
              <a:rPr lang="en-US" smtClean="0"/>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457200" y="1447800"/>
            <a:ext cx="7772400" cy="4321175"/>
          </a:xfrm>
        </p:spPr>
        <p:txBody>
          <a:bodyPr anchor="ctr">
            <a:noAutofit/>
          </a:bodyPr>
          <a:lstStyle>
            <a:lvl1pPr algn="l">
              <a:lnSpc>
                <a:spcPct val="100000"/>
              </a:lnSpc>
              <a:defRPr sz="8800" b="0" cap="all" spc="-80" baseline="0">
                <a:solidFill>
                  <a:schemeClr val="tx1"/>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457200" y="228601"/>
            <a:ext cx="7772400" cy="1066800"/>
          </a:xfrm>
        </p:spPr>
        <p:txBody>
          <a:bodyPr anchor="b"/>
          <a:lstStyle>
            <a:lvl1pPr marL="0" indent="0">
              <a:buNone/>
              <a:defRPr sz="2000" b="0" cap="all" spc="12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7" name="Date Placeholder 6"/>
          <p:cNvSpPr>
            <a:spLocks noGrp="1"/>
          </p:cNvSpPr>
          <p:nvPr>
            <p:ph type="dt" sz="half" idx="10"/>
          </p:nvPr>
        </p:nvSpPr>
        <p:spPr/>
        <p:txBody>
          <a:bodyPr/>
          <a:lstStyle/>
          <a:p>
            <a:fld id="{A2857237-F539-47F0-B481-3F5369D2E799}" type="datetimeFigureOut">
              <a:rPr lang="en-US" smtClean="0"/>
              <a:t>8/8/2018</a:t>
            </a:fld>
            <a:endParaRPr lang="en-US"/>
          </a:p>
        </p:txBody>
      </p:sp>
      <p:sp>
        <p:nvSpPr>
          <p:cNvPr id="8" name="Slide Number Placeholder 7"/>
          <p:cNvSpPr>
            <a:spLocks noGrp="1"/>
          </p:cNvSpPr>
          <p:nvPr>
            <p:ph type="sldNum" sz="quarter" idx="11"/>
          </p:nvPr>
        </p:nvSpPr>
        <p:spPr/>
        <p:txBody>
          <a:bodyPr/>
          <a:lstStyle/>
          <a:p>
            <a:fld id="{1EB3C0D5-83FC-43DE-B384-A715DAB8538D}" type="slidenum">
              <a:rPr lang="en-US" smtClean="0"/>
              <a:t>‹#›</a:t>
            </a:fld>
            <a:endParaRPr lang="en-US"/>
          </a:p>
        </p:txBody>
      </p:sp>
      <p:sp>
        <p:nvSpPr>
          <p:cNvPr id="9" name="Footer Placeholder 8"/>
          <p:cNvSpPr>
            <a:spLocks noGrp="1"/>
          </p:cNvSpPr>
          <p:nvPr>
            <p:ph type="ftr" sz="quarter" idx="12"/>
          </p:nvPr>
        </p:nvSpPr>
        <p:spPr/>
        <p:txBody>
          <a:bodyPr/>
          <a:lstStyle/>
          <a:p>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1630680" y="1574800"/>
            <a:ext cx="329184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90160" y="1574800"/>
            <a:ext cx="329184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A2857237-F539-47F0-B481-3F5369D2E799}" type="datetimeFigureOut">
              <a:rPr lang="en-US" smtClean="0"/>
              <a:t>8/8/2018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1EB3C0D5-83FC-43DE-B384-A715DAB8538D}" type="slidenum">
              <a:rPr lang="en-US" smtClean="0"/>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1627632" y="1572768"/>
            <a:ext cx="3291840" cy="639762"/>
          </a:xfrm>
        </p:spPr>
        <p:txBody>
          <a:bodyPr anchor="b">
            <a:noAutofit/>
          </a:bodyPr>
          <a:lstStyle>
            <a:lvl1pPr marL="0" indent="0">
              <a:buNone/>
              <a:defRPr sz="1800" b="0" cap="all" spc="100" baseline="0">
                <a:solidFill>
                  <a:schemeClr val="tx1"/>
                </a:solidFill>
                <a:latin typeface="+mj-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627632" y="2259366"/>
            <a:ext cx="3291840" cy="384048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93208" y="1572768"/>
            <a:ext cx="3291840" cy="639762"/>
          </a:xfrm>
        </p:spPr>
        <p:txBody>
          <a:bodyPr anchor="b">
            <a:noAutofit/>
          </a:bodyPr>
          <a:lstStyle>
            <a:lvl1pPr marL="0" indent="0">
              <a:buNone/>
              <a:defRPr lang="en-US" sz="1800" b="0" kern="1200" cap="all" spc="100" baseline="0" dirty="0" smtClean="0">
                <a:solidFill>
                  <a:schemeClr val="tx1"/>
                </a:solidFill>
                <a:latin typeface="+mj-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spcBef>
                <a:spcPct val="20000"/>
              </a:spcBef>
              <a:buFont typeface="Arial" pitchFamily="34" charset="0"/>
              <a:buNone/>
            </a:pPr>
            <a:r>
              <a:rPr lang="en-US" smtClean="0"/>
              <a:t>Click to edit Master text styles</a:t>
            </a:r>
          </a:p>
        </p:txBody>
      </p:sp>
      <p:sp>
        <p:nvSpPr>
          <p:cNvPr id="6" name="Content Placeholder 5"/>
          <p:cNvSpPr>
            <a:spLocks noGrp="1"/>
          </p:cNvSpPr>
          <p:nvPr>
            <p:ph sz="quarter" idx="4"/>
          </p:nvPr>
        </p:nvSpPr>
        <p:spPr>
          <a:xfrm>
            <a:off x="5093208" y="2259366"/>
            <a:ext cx="3291840" cy="3840480"/>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A2857237-F539-47F0-B481-3F5369D2E799}" type="datetimeFigureOut">
              <a:rPr lang="en-US" smtClean="0"/>
              <a:t>8/8/2018</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1EB3C0D5-83FC-43DE-B384-A715DAB8538D}" type="slidenum">
              <a:rPr lang="en-US" smtClean="0"/>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A2857237-F539-47F0-B481-3F5369D2E799}" type="datetimeFigureOut">
              <a:rPr lang="en-US" smtClean="0"/>
              <a:t>8/8/2018</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1EB3C0D5-83FC-43DE-B384-A715DAB8538D}"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2857237-F539-47F0-B481-3F5369D2E799}" type="datetimeFigureOut">
              <a:rPr lang="en-US" smtClean="0"/>
              <a:t>8/8/2018</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1EB3C0D5-83FC-43DE-B384-A715DAB8538D}"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3" name="Content Placeholder 2"/>
          <p:cNvSpPr>
            <a:spLocks noGrp="1"/>
          </p:cNvSpPr>
          <p:nvPr>
            <p:ph idx="1"/>
          </p:nvPr>
        </p:nvSpPr>
        <p:spPr>
          <a:xfrm>
            <a:off x="3575050" y="1600200"/>
            <a:ext cx="5111750" cy="448056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1600200"/>
            <a:ext cx="3008313" cy="4480560"/>
          </a:xfrm>
        </p:spPr>
        <p:txBody>
          <a:bodyPr>
            <a:normAutofit/>
          </a:bodyPr>
          <a:lstStyle>
            <a:lvl1pPr marL="0" indent="0">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2857237-F539-47F0-B481-3F5369D2E799}" type="datetimeFigureOut">
              <a:rPr lang="en-US" smtClean="0"/>
              <a:t>8/8/2018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1EB3C0D5-83FC-43DE-B384-A715DAB8538D}" type="slidenum">
              <a:rPr lang="en-US" smtClean="0"/>
              <a:t>‹#›</a:t>
            </a:fld>
            <a:endParaRPr lang="en-US"/>
          </a:p>
        </p:txBody>
      </p:sp>
      <p:sp>
        <p:nvSpPr>
          <p:cNvPr id="8" name="Title 7"/>
          <p:cNvSpPr>
            <a:spLocks noGrp="1"/>
          </p:cNvSpPr>
          <p:nvPr>
            <p:ph type="title"/>
          </p:nvPr>
        </p:nvSpPr>
        <p:spPr/>
        <p:txBody>
          <a:bodyPr/>
          <a:lstStyle/>
          <a:p>
            <a:r>
              <a:rPr lang="en-US" smtClean="0"/>
              <a:t>Click to edit Master title style</a:t>
            </a:r>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9" name="Rectangle 8"/>
          <p:cNvSpPr/>
          <p:nvPr/>
        </p:nvSpPr>
        <p:spPr>
          <a:xfrm>
            <a:off x="9001124" y="4846320"/>
            <a:ext cx="142876" cy="201168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Picture Placeholder 2"/>
          <p:cNvSpPr>
            <a:spLocks noGrp="1"/>
          </p:cNvSpPr>
          <p:nvPr>
            <p:ph type="pic" idx="1"/>
          </p:nvPr>
        </p:nvSpPr>
        <p:spPr>
          <a:xfrm>
            <a:off x="-1" y="0"/>
            <a:ext cx="9000877" cy="4846320"/>
          </a:xfrm>
          <a:solidFill>
            <a:schemeClr val="bg1">
              <a:lumMod val="75000"/>
            </a:schemeClr>
          </a:solidFill>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a:p>
        </p:txBody>
      </p:sp>
      <p:sp>
        <p:nvSpPr>
          <p:cNvPr id="4" name="Text Placeholder 3"/>
          <p:cNvSpPr>
            <a:spLocks noGrp="1"/>
          </p:cNvSpPr>
          <p:nvPr>
            <p:ph type="body" sz="half" idx="2"/>
          </p:nvPr>
        </p:nvSpPr>
        <p:spPr>
          <a:xfrm>
            <a:off x="457200" y="5715000"/>
            <a:ext cx="8153400" cy="457200"/>
          </a:xfrm>
        </p:spPr>
        <p:txBody>
          <a:bodyPr/>
          <a:lstStyle>
            <a:lvl1pPr marL="0" indent="0">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2857237-F539-47F0-B481-3F5369D2E799}" type="datetimeFigureOut">
              <a:rPr lang="en-US" smtClean="0"/>
              <a:t>8/8/2018</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lvl1pPr>
              <a:defRPr>
                <a:solidFill>
                  <a:schemeClr val="tx1"/>
                </a:solidFill>
              </a:defRPr>
            </a:lvl1pPr>
          </a:lstStyle>
          <a:p>
            <a:fld id="{1EB3C0D5-83FC-43DE-B384-A715DAB8538D}" type="slidenum">
              <a:rPr lang="en-US" smtClean="0"/>
              <a:t>‹#›</a:t>
            </a:fld>
            <a:endParaRPr lang="en-US"/>
          </a:p>
        </p:txBody>
      </p:sp>
      <p:sp>
        <p:nvSpPr>
          <p:cNvPr id="8" name="Title 7"/>
          <p:cNvSpPr>
            <a:spLocks noGrp="1"/>
          </p:cNvSpPr>
          <p:nvPr>
            <p:ph type="title"/>
          </p:nvPr>
        </p:nvSpPr>
        <p:spPr>
          <a:xfrm>
            <a:off x="457200" y="4953000"/>
            <a:ext cx="8153400" cy="762000"/>
          </a:xfrm>
        </p:spPr>
        <p:txBody>
          <a:bodyPr anchor="t">
            <a:normAutofit/>
          </a:bodyPr>
          <a:lstStyle>
            <a:lvl1pPr>
              <a:defRPr sz="3200"/>
            </a:lvl1pPr>
          </a:lstStyle>
          <a:p>
            <a:r>
              <a:rPr lang="en-US" smtClean="0"/>
              <a:t>Click to edit Master title style</a:t>
            </a:r>
            <a:endParaRPr lang="en-US" dirty="0"/>
          </a:p>
        </p:txBody>
      </p:sp>
      <p:sp>
        <p:nvSpPr>
          <p:cNvPr id="10" name="Rectangle 9"/>
          <p:cNvSpPr/>
          <p:nvPr/>
        </p:nvSpPr>
        <p:spPr>
          <a:xfrm>
            <a:off x="9001124" y="0"/>
            <a:ext cx="142876" cy="484632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A2857237-F539-47F0-B481-3F5369D2E799}" type="datetimeFigureOut">
              <a:rPr lang="en-US" smtClean="0"/>
              <a:t>8/8/2018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EB3C0D5-83FC-43DE-B384-A715DAB8538D}"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A2857237-F539-47F0-B481-3F5369D2E799}" type="datetimeFigureOut">
              <a:rPr lang="en-US" smtClean="0"/>
              <a:t>8/8/2018</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1EB3C0D5-83FC-43DE-B384-A715DAB8538D}" type="slidenum">
              <a:rPr lang="en-US" smtClean="0"/>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152718"/>
            <a:ext cx="5791200" cy="1371600"/>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457200" y="1752600"/>
            <a:ext cx="7620000" cy="43735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172201"/>
            <a:ext cx="3429000" cy="304800"/>
          </a:xfrm>
          <a:prstGeom prst="rect">
            <a:avLst/>
          </a:prstGeom>
        </p:spPr>
        <p:txBody>
          <a:bodyPr vert="horz" lIns="91440" tIns="45720" rIns="91440" bIns="0" rtlCol="0" anchor="b"/>
          <a:lstStyle>
            <a:lvl1pPr algn="l">
              <a:defRPr sz="1000">
                <a:solidFill>
                  <a:schemeClr val="tx1"/>
                </a:solidFill>
              </a:defRPr>
            </a:lvl1pPr>
          </a:lstStyle>
          <a:p>
            <a:fld id="{A2857237-F539-47F0-B481-3F5369D2E799}" type="datetimeFigureOut">
              <a:rPr lang="en-US" smtClean="0"/>
              <a:t>8/8/2018</a:t>
            </a:fld>
            <a:endParaRPr lang="en-US"/>
          </a:p>
        </p:txBody>
      </p:sp>
      <p:sp>
        <p:nvSpPr>
          <p:cNvPr id="5" name="Footer Placeholder 4"/>
          <p:cNvSpPr>
            <a:spLocks noGrp="1"/>
          </p:cNvSpPr>
          <p:nvPr>
            <p:ph type="ftr" sz="quarter" idx="3"/>
          </p:nvPr>
        </p:nvSpPr>
        <p:spPr>
          <a:xfrm>
            <a:off x="457200" y="6492875"/>
            <a:ext cx="3429000" cy="283845"/>
          </a:xfrm>
          <a:prstGeom prst="rect">
            <a:avLst/>
          </a:prstGeom>
        </p:spPr>
        <p:txBody>
          <a:bodyPr vert="horz" lIns="91440" tIns="45720" rIns="91440" bIns="45720" rtlCol="0" anchor="t"/>
          <a:lstStyle>
            <a:lvl1pPr algn="l">
              <a:defRPr sz="1000">
                <a:solidFill>
                  <a:schemeClr val="tx1"/>
                </a:solidFill>
              </a:defRPr>
            </a:lvl1pPr>
          </a:lstStyle>
          <a:p>
            <a:endParaRPr lang="en-US"/>
          </a:p>
        </p:txBody>
      </p:sp>
      <p:sp>
        <p:nvSpPr>
          <p:cNvPr id="6" name="Slide Number Placeholder 5"/>
          <p:cNvSpPr>
            <a:spLocks noGrp="1"/>
          </p:cNvSpPr>
          <p:nvPr>
            <p:ph type="sldNum" sz="quarter" idx="4"/>
          </p:nvPr>
        </p:nvSpPr>
        <p:spPr>
          <a:xfrm rot="16200000">
            <a:off x="8227377" y="5885497"/>
            <a:ext cx="1315721" cy="365125"/>
          </a:xfrm>
          <a:prstGeom prst="rect">
            <a:avLst/>
          </a:prstGeom>
        </p:spPr>
        <p:txBody>
          <a:bodyPr vert="horz" lIns="91440" tIns="45720" rIns="91440" bIns="45720" rtlCol="0" anchor="ctr"/>
          <a:lstStyle>
            <a:lvl1pPr algn="l">
              <a:defRPr sz="2400" b="1">
                <a:solidFill>
                  <a:schemeClr val="tx2"/>
                </a:solidFill>
              </a:defRPr>
            </a:lvl1pPr>
          </a:lstStyle>
          <a:p>
            <a:fld id="{1EB3C0D5-83FC-43DE-B384-A715DAB8538D}" type="slidenum">
              <a:rPr lang="en-US" smtClean="0"/>
              <a:t>‹#›</a:t>
            </a:fld>
            <a:endParaRPr lang="en-US"/>
          </a:p>
        </p:txBody>
      </p:sp>
      <p:sp>
        <p:nvSpPr>
          <p:cNvPr id="7" name="Rectangle 6"/>
          <p:cNvSpPr/>
          <p:nvPr/>
        </p:nvSpPr>
        <p:spPr>
          <a:xfrm>
            <a:off x="9001124" y="0"/>
            <a:ext cx="142876" cy="13716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9001124" y="1371600"/>
            <a:ext cx="142876" cy="54864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spcBef>
          <a:spcPct val="0"/>
        </a:spcBef>
        <a:buNone/>
        <a:defRPr sz="3600" kern="1200" cap="all" spc="-60" baseline="0">
          <a:solidFill>
            <a:schemeClr val="tx2"/>
          </a:solidFill>
          <a:latin typeface="+mj-lt"/>
          <a:ea typeface="+mj-ea"/>
          <a:cs typeface="+mj-cs"/>
        </a:defRPr>
      </a:lvl1pPr>
    </p:titleStyle>
    <p:bodyStyle>
      <a:lvl1pPr marL="0" indent="0" algn="l" defTabSz="914400" rtl="0" eaLnBrk="1" latinLnBrk="0" hangingPunct="1">
        <a:spcBef>
          <a:spcPct val="20000"/>
        </a:spcBef>
        <a:spcAft>
          <a:spcPts val="600"/>
        </a:spcAft>
        <a:buFont typeface="Arial" pitchFamily="34" charset="0"/>
        <a:buNone/>
        <a:defRPr sz="2000" b="1" kern="1200">
          <a:solidFill>
            <a:schemeClr val="tx1"/>
          </a:solidFill>
          <a:latin typeface="+mn-lt"/>
          <a:ea typeface="+mn-ea"/>
          <a:cs typeface="+mn-cs"/>
        </a:defRPr>
      </a:lvl1pPr>
      <a:lvl2pPr marL="457200" indent="-182880" algn="l" defTabSz="914400" rtl="0" eaLnBrk="1" latinLnBrk="0" hangingPunct="1">
        <a:spcBef>
          <a:spcPct val="20000"/>
        </a:spcBef>
        <a:buClr>
          <a:schemeClr val="tx2"/>
        </a:buClr>
        <a:buFont typeface="Arial" pitchFamily="34" charset="0"/>
        <a:buChar char="•"/>
        <a:defRPr sz="2000" kern="1200">
          <a:solidFill>
            <a:schemeClr val="tx1"/>
          </a:solidFill>
          <a:latin typeface="+mn-lt"/>
          <a:ea typeface="+mn-ea"/>
          <a:cs typeface="+mn-cs"/>
        </a:defRPr>
      </a:lvl2pPr>
      <a:lvl3pPr marL="1143000" indent="-228600" algn="l" defTabSz="914400" rtl="0" eaLnBrk="1" latinLnBrk="0" hangingPunct="1">
        <a:spcBef>
          <a:spcPct val="20000"/>
        </a:spcBef>
        <a:buClr>
          <a:schemeClr val="tx2"/>
        </a:buClr>
        <a:buFont typeface="Arial" pitchFamily="34" charset="0"/>
        <a:buChar char="•"/>
        <a:defRPr sz="1800" kern="1200">
          <a:solidFill>
            <a:schemeClr val="tx1"/>
          </a:solidFill>
          <a:latin typeface="+mn-lt"/>
          <a:ea typeface="+mn-ea"/>
          <a:cs typeface="+mn-cs"/>
        </a:defRPr>
      </a:lvl3pPr>
      <a:lvl4pPr marL="1600200" indent="-228600" algn="l" defTabSz="914400" rtl="0" eaLnBrk="1" latinLnBrk="0" hangingPunct="1">
        <a:spcBef>
          <a:spcPct val="20000"/>
        </a:spcBef>
        <a:buClr>
          <a:schemeClr val="tx2"/>
        </a:buClr>
        <a:buFont typeface="Arial" pitchFamily="34" charset="0"/>
        <a:buChar char="•"/>
        <a:defRPr sz="1800" kern="1200">
          <a:solidFill>
            <a:schemeClr val="tx1"/>
          </a:solidFill>
          <a:latin typeface="+mn-lt"/>
          <a:ea typeface="+mn-ea"/>
          <a:cs typeface="+mn-cs"/>
        </a:defRPr>
      </a:lvl4pPr>
      <a:lvl5pPr marL="2057400" indent="-228600" algn="l" defTabSz="914400" rtl="0" eaLnBrk="1" latinLnBrk="0" hangingPunct="1">
        <a:spcBef>
          <a:spcPct val="20000"/>
        </a:spcBef>
        <a:buClr>
          <a:schemeClr val="tx2"/>
        </a:buClr>
        <a:buFont typeface="Arial" pitchFamily="34" charset="0"/>
        <a:buChar char="•"/>
        <a:defRPr sz="1800" kern="1200" baseline="0">
          <a:solidFill>
            <a:schemeClr val="tx1"/>
          </a:solidFill>
          <a:latin typeface="+mn-lt"/>
          <a:ea typeface="+mn-ea"/>
          <a:cs typeface="+mn-cs"/>
        </a:defRPr>
      </a:lvl5pPr>
      <a:lvl6pPr marL="2514600" indent="-228600" algn="l" defTabSz="914400" rtl="0" eaLnBrk="1" latinLnBrk="0" hangingPunct="1">
        <a:spcBef>
          <a:spcPct val="20000"/>
        </a:spcBef>
        <a:buClr>
          <a:schemeClr val="tx2"/>
        </a:buClr>
        <a:buFont typeface="Arial" pitchFamily="34" charset="0"/>
        <a:buChar char="•"/>
        <a:defRPr sz="1600" kern="1200">
          <a:solidFill>
            <a:schemeClr val="tx1"/>
          </a:solidFill>
          <a:latin typeface="+mn-lt"/>
          <a:ea typeface="+mn-ea"/>
          <a:cs typeface="+mn-cs"/>
        </a:defRPr>
      </a:lvl6pPr>
      <a:lvl7pPr marL="2971800" indent="-228600" algn="l" defTabSz="914400" rtl="0" eaLnBrk="1" latinLnBrk="0" hangingPunct="1">
        <a:spcBef>
          <a:spcPct val="20000"/>
        </a:spcBef>
        <a:buClr>
          <a:schemeClr val="tx2"/>
        </a:buClr>
        <a:buFont typeface="Arial" pitchFamily="34" charset="0"/>
        <a:buChar char="•"/>
        <a:defRPr sz="1600" kern="1200">
          <a:solidFill>
            <a:schemeClr val="tx1"/>
          </a:solidFill>
          <a:latin typeface="+mn-lt"/>
          <a:ea typeface="+mn-ea"/>
          <a:cs typeface="+mn-cs"/>
        </a:defRPr>
      </a:lvl7pPr>
      <a:lvl8pPr marL="3429000" indent="-228600" algn="l" defTabSz="914400" rtl="0" eaLnBrk="1" latinLnBrk="0" hangingPunct="1">
        <a:spcBef>
          <a:spcPct val="20000"/>
        </a:spcBef>
        <a:buClr>
          <a:schemeClr val="tx2"/>
        </a:buClr>
        <a:buFont typeface="Arial" pitchFamily="34" charset="0"/>
        <a:buChar char="•"/>
        <a:defRPr sz="1600" kern="1200">
          <a:solidFill>
            <a:schemeClr val="tx1"/>
          </a:solidFill>
          <a:latin typeface="+mn-lt"/>
          <a:ea typeface="+mn-ea"/>
          <a:cs typeface="+mn-cs"/>
        </a:defRPr>
      </a:lvl8pPr>
      <a:lvl9pPr marL="3886200" indent="-228600" algn="l" defTabSz="914400" rtl="0" eaLnBrk="1" latinLnBrk="0" hangingPunct="1">
        <a:spcBef>
          <a:spcPct val="20000"/>
        </a:spcBef>
        <a:buClr>
          <a:schemeClr val="tx2"/>
        </a:buClr>
        <a:buFont typeface="Arial" pitchFamily="34" charset="0"/>
        <a:buChar char="•"/>
        <a:defRPr sz="16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9.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9.xml"/></Relationships>
</file>

<file path=ppt/slides/_rels/slide3.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image" Target="../media/image6.png"/><Relationship Id="rId4" Type="http://schemas.microsoft.com/office/2007/relationships/hdphoto" Target="../media/hdphoto1.wdp"/></Relationships>
</file>

<file path=ppt/slides/_rels/slide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5.xml"/><Relationship Id="rId1" Type="http://schemas.openxmlformats.org/officeDocument/2006/relationships/slideLayout" Target="../slideLayouts/slideLayout9.xml"/><Relationship Id="rId4" Type="http://schemas.openxmlformats.org/officeDocument/2006/relationships/image" Target="../media/image8.png"/></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6.xml"/><Relationship Id="rId1" Type="http://schemas.openxmlformats.org/officeDocument/2006/relationships/slideLayout" Target="../slideLayouts/slideLayout9.xml"/></Relationships>
</file>

<file path=ppt/slides/_rels/slide7.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7.xml"/><Relationship Id="rId1" Type="http://schemas.openxmlformats.org/officeDocument/2006/relationships/slideLayout" Target="../slideLayouts/slideLayout9.xml"/></Relationships>
</file>

<file path=ppt/slides/_rels/slide8.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9.xml"/><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0.xml"/><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1.xml"/><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7.jp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18.png"/></Relationships>
</file>

<file path=ppt/slides/_rels/slide15.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5.xml"/><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6.xml"/><Relationship Id="rId1" Type="http://schemas.openxmlformats.org/officeDocument/2006/relationships/slideLayout" Target="../slideLayouts/slideLayout6.xml"/><Relationship Id="rId4" Type="http://schemas.openxmlformats.org/officeDocument/2006/relationships/image" Target="../media/image21.png"/></Relationships>
</file>

<file path=ppt/slides/_rels/slide17.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7.xml"/><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notesSlide" Target="../notesSlides/notesSlide18.xml"/><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9.xml"/><Relationship Id="rId1" Type="http://schemas.openxmlformats.org/officeDocument/2006/relationships/slideLayout" Target="../slideLayouts/slideLayout8.xml"/><Relationship Id="rId5" Type="http://schemas.openxmlformats.org/officeDocument/2006/relationships/image" Target="../media/image25.png"/><Relationship Id="rId4" Type="http://schemas.microsoft.com/office/2007/relationships/hdphoto" Target="../media/hdphoto2.wdp"/></Relationships>
</file>

<file path=ppt/slides/_rels/slide20.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20.xml"/><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8" Type="http://schemas.openxmlformats.org/officeDocument/2006/relationships/image" Target="../media/image32.png"/><Relationship Id="rId3" Type="http://schemas.openxmlformats.org/officeDocument/2006/relationships/image" Target="../media/image27.png"/><Relationship Id="rId7" Type="http://schemas.openxmlformats.org/officeDocument/2006/relationships/image" Target="../media/image31.png"/><Relationship Id="rId2" Type="http://schemas.openxmlformats.org/officeDocument/2006/relationships/notesSlide" Target="../notesSlides/notesSlide21.xml"/><Relationship Id="rId1" Type="http://schemas.openxmlformats.org/officeDocument/2006/relationships/slideLayout" Target="../slideLayouts/slideLayout6.xml"/><Relationship Id="rId6" Type="http://schemas.openxmlformats.org/officeDocument/2006/relationships/image" Target="../media/image30.png"/><Relationship Id="rId5" Type="http://schemas.openxmlformats.org/officeDocument/2006/relationships/image" Target="../media/image29.png"/><Relationship Id="rId4" Type="http://schemas.openxmlformats.org/officeDocument/2006/relationships/image" Target="../media/image28.png"/><Relationship Id="rId9" Type="http://schemas.openxmlformats.org/officeDocument/2006/relationships/image" Target="../media/image33.png"/></Relationships>
</file>

<file path=ppt/slides/_rels/slide22.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35.png"/><Relationship Id="rId7" Type="http://schemas.openxmlformats.org/officeDocument/2006/relationships/hyperlink" Target="http://www.facebook.com/commonhealthva" TargetMode="External"/><Relationship Id="rId2" Type="http://schemas.openxmlformats.org/officeDocument/2006/relationships/notesSlide" Target="../notesSlides/notesSlide23.xml"/><Relationship Id="rId1" Type="http://schemas.openxmlformats.org/officeDocument/2006/relationships/slideLayout" Target="../slideLayouts/slideLayout6.xml"/><Relationship Id="rId6" Type="http://schemas.openxmlformats.org/officeDocument/2006/relationships/hyperlink" Target="http://www.dhrm.virginia.gov/" TargetMode="External"/><Relationship Id="rId5" Type="http://schemas.openxmlformats.org/officeDocument/2006/relationships/hyperlink" Target="http://www.commonhealth.virginia.gov/" TargetMode="External"/><Relationship Id="rId4" Type="http://schemas.openxmlformats.org/officeDocument/2006/relationships/image" Target="../media/image36.pn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lumMod val="75000"/>
          </a:schemeClr>
        </a:solidFill>
        <a:effectLst/>
      </p:bgPr>
    </p:bg>
    <p:spTree>
      <p:nvGrpSpPr>
        <p:cNvPr id="1" name=""/>
        <p:cNvGrpSpPr/>
        <p:nvPr/>
      </p:nvGrpSpPr>
      <p:grpSpPr>
        <a:xfrm>
          <a:off x="0" y="0"/>
          <a:ext cx="0" cy="0"/>
          <a:chOff x="0" y="0"/>
          <a:chExt cx="0" cy="0"/>
        </a:xfrm>
      </p:grpSpPr>
      <p:sp>
        <p:nvSpPr>
          <p:cNvPr id="11" name="Title 1"/>
          <p:cNvSpPr>
            <a:spLocks noGrp="1"/>
          </p:cNvSpPr>
          <p:nvPr>
            <p:ph type="title"/>
          </p:nvPr>
        </p:nvSpPr>
        <p:spPr>
          <a:xfrm rot="4974005" flipV="1">
            <a:off x="-6284965" y="2902304"/>
            <a:ext cx="8077199" cy="609600"/>
          </a:xfrm>
        </p:spPr>
        <p:txBody>
          <a:bodyPr>
            <a:normAutofit fontScale="90000"/>
          </a:bodyPr>
          <a:lstStyle/>
          <a:p>
            <a:r>
              <a:rPr lang="en-US" dirty="0" smtClean="0"/>
              <a:t/>
            </a:r>
            <a:br>
              <a:rPr lang="en-US" dirty="0" smtClean="0"/>
            </a:br>
            <a:endParaRPr lang="en-US" sz="4000" dirty="0"/>
          </a:p>
        </p:txBody>
      </p:sp>
      <p:pic>
        <p:nvPicPr>
          <p:cNvPr id="4" name="Picture 3"/>
          <p:cNvPicPr/>
          <p:nvPr/>
        </p:nvPicPr>
        <p:blipFill>
          <a:blip r:embed="rId3">
            <a:extLst>
              <a:ext uri="{28A0092B-C50C-407E-A947-70E740481C1C}">
                <a14:useLocalDpi xmlns:a14="http://schemas.microsoft.com/office/drawing/2010/main" val="0"/>
              </a:ext>
            </a:extLst>
          </a:blip>
          <a:stretch>
            <a:fillRect/>
          </a:stretch>
        </p:blipFill>
        <p:spPr>
          <a:xfrm>
            <a:off x="762000" y="838199"/>
            <a:ext cx="7543800" cy="5181601"/>
          </a:xfrm>
          <a:prstGeom prst="rect">
            <a:avLst/>
          </a:prstGeom>
        </p:spPr>
      </p:pic>
    </p:spTree>
    <p:extLst>
      <p:ext uri="{BB962C8B-B14F-4D97-AF65-F5344CB8AC3E}">
        <p14:creationId xmlns:p14="http://schemas.microsoft.com/office/powerpoint/2010/main" val="409603391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lumMod val="75000"/>
          </a:schemeClr>
        </a:solidFill>
        <a:effectLst/>
      </p:bgPr>
    </p:bg>
    <p:spTree>
      <p:nvGrpSpPr>
        <p:cNvPr id="1" name=""/>
        <p:cNvGrpSpPr/>
        <p:nvPr/>
      </p:nvGrpSpPr>
      <p:grpSpPr>
        <a:xfrm>
          <a:off x="0" y="0"/>
          <a:ext cx="0" cy="0"/>
          <a:chOff x="0" y="0"/>
          <a:chExt cx="0" cy="0"/>
        </a:xfrm>
      </p:grpSpPr>
      <p:pic>
        <p:nvPicPr>
          <p:cNvPr id="2050"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895600" y="1447800"/>
            <a:ext cx="3562350" cy="471487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1" name="Title 1"/>
          <p:cNvSpPr>
            <a:spLocks noGrp="1"/>
          </p:cNvSpPr>
          <p:nvPr>
            <p:ph type="title"/>
          </p:nvPr>
        </p:nvSpPr>
        <p:spPr>
          <a:xfrm>
            <a:off x="609600" y="152400"/>
            <a:ext cx="8077199" cy="1371600"/>
          </a:xfrm>
        </p:spPr>
        <p:txBody>
          <a:bodyPr>
            <a:normAutofit fontScale="90000"/>
          </a:bodyPr>
          <a:lstStyle/>
          <a:p>
            <a:r>
              <a:rPr lang="en-US" dirty="0" smtClean="0"/>
              <a:t/>
            </a:r>
            <a:br>
              <a:rPr lang="en-US" dirty="0" smtClean="0"/>
            </a:br>
            <a:r>
              <a:rPr lang="en-US" sz="4000" dirty="0" smtClean="0"/>
              <a:t>The anatomy of your foot</a:t>
            </a:r>
            <a:endParaRPr lang="en-US" sz="4000" dirty="0"/>
          </a:p>
        </p:txBody>
      </p:sp>
    </p:spTree>
    <p:extLst>
      <p:ext uri="{BB962C8B-B14F-4D97-AF65-F5344CB8AC3E}">
        <p14:creationId xmlns:p14="http://schemas.microsoft.com/office/powerpoint/2010/main" val="222706413"/>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0" y="381000"/>
            <a:ext cx="5791200" cy="838518"/>
          </a:xfrm>
        </p:spPr>
        <p:txBody>
          <a:bodyPr/>
          <a:lstStyle/>
          <a:p>
            <a:pPr algn="ctr"/>
            <a:r>
              <a:rPr lang="en-US" dirty="0" smtClean="0"/>
              <a:t>Under pressure</a:t>
            </a:r>
            <a:endParaRPr lang="en-US" dirty="0"/>
          </a:p>
        </p:txBody>
      </p:sp>
      <p:pic>
        <p:nvPicPr>
          <p:cNvPr id="4" name="Content Placeholder 3"/>
          <p:cNvPicPr>
            <a:picLocks noGrp="1" noChangeAspect="1"/>
          </p:cNvPicPr>
          <p:nvPr>
            <p:ph idx="1"/>
          </p:nvPr>
        </p:nvPicPr>
        <p:blipFill rotWithShape="1">
          <a:blip r:embed="rId3">
            <a:extLst>
              <a:ext uri="{28A0092B-C50C-407E-A947-70E740481C1C}">
                <a14:useLocalDpi xmlns:a14="http://schemas.microsoft.com/office/drawing/2010/main" val="0"/>
              </a:ext>
            </a:extLst>
          </a:blip>
          <a:srcRect r="33102"/>
          <a:stretch/>
        </p:blipFill>
        <p:spPr>
          <a:xfrm>
            <a:off x="694222" y="1219200"/>
            <a:ext cx="7306778" cy="2512134"/>
          </a:xfrm>
        </p:spPr>
      </p:pic>
      <p:sp>
        <p:nvSpPr>
          <p:cNvPr id="5" name="Rectangle 4"/>
          <p:cNvSpPr/>
          <p:nvPr/>
        </p:nvSpPr>
        <p:spPr>
          <a:xfrm>
            <a:off x="381000" y="3881497"/>
            <a:ext cx="8382000" cy="2062103"/>
          </a:xfrm>
          <a:prstGeom prst="rect">
            <a:avLst/>
          </a:prstGeom>
        </p:spPr>
        <p:txBody>
          <a:bodyPr wrap="square">
            <a:spAutoFit/>
          </a:bodyPr>
          <a:lstStyle/>
          <a:p>
            <a:pPr marL="171450" indent="-171450">
              <a:buFont typeface="Arial" panose="020B0604020202020204" pitchFamily="34" charset="0"/>
              <a:buChar char="•"/>
            </a:pPr>
            <a:r>
              <a:rPr lang="en-US" sz="3200" b="1" baseline="0" dirty="0" smtClean="0">
                <a:latin typeface="Euphemia" panose="020B0503040102020104" pitchFamily="34" charset="0"/>
              </a:rPr>
              <a:t>Common foot problems</a:t>
            </a:r>
          </a:p>
          <a:p>
            <a:pPr marL="171450" indent="-171450">
              <a:buFont typeface="Arial" panose="020B0604020202020204" pitchFamily="34" charset="0"/>
              <a:buChar char="•"/>
            </a:pPr>
            <a:r>
              <a:rPr lang="en-US" sz="3200" b="1" baseline="0" dirty="0" smtClean="0">
                <a:latin typeface="Euphemia" panose="020B0503040102020104" pitchFamily="34" charset="0"/>
              </a:rPr>
              <a:t>Keeping your feet strong on the inside</a:t>
            </a:r>
          </a:p>
          <a:p>
            <a:pPr marL="171450" indent="-171450">
              <a:buFont typeface="Arial" panose="020B0604020202020204" pitchFamily="34" charset="0"/>
              <a:buChar char="•"/>
            </a:pPr>
            <a:r>
              <a:rPr lang="en-US" sz="3200" b="1" baseline="0" dirty="0" smtClean="0">
                <a:latin typeface="Euphemia" panose="020B0503040102020104" pitchFamily="34" charset="0"/>
              </a:rPr>
              <a:t>Keeping your feet healthy on the outside</a:t>
            </a:r>
          </a:p>
          <a:p>
            <a:pPr marL="171450" indent="-171450">
              <a:buFont typeface="Arial" panose="020B0604020202020204" pitchFamily="34" charset="0"/>
              <a:buChar char="•"/>
            </a:pPr>
            <a:r>
              <a:rPr lang="en-US" sz="3200" b="1" dirty="0" smtClean="0">
                <a:latin typeface="Euphemia" panose="020B0503040102020104" pitchFamily="34" charset="0"/>
              </a:rPr>
              <a:t>Choosing </a:t>
            </a:r>
            <a:r>
              <a:rPr lang="en-US" sz="3200" b="1" baseline="0" dirty="0" smtClean="0">
                <a:latin typeface="Euphemia" panose="020B0503040102020104" pitchFamily="34" charset="0"/>
              </a:rPr>
              <a:t>the right shoes for your feet</a:t>
            </a:r>
            <a:endParaRPr lang="en-US" sz="3200" b="1" dirty="0">
              <a:latin typeface="Euphemia" panose="020B0503040102020104" pitchFamily="34" charset="0"/>
            </a:endParaRPr>
          </a:p>
        </p:txBody>
      </p:sp>
      <p:sp>
        <p:nvSpPr>
          <p:cNvPr id="6" name="Oval 5"/>
          <p:cNvSpPr/>
          <p:nvPr/>
        </p:nvSpPr>
        <p:spPr>
          <a:xfrm>
            <a:off x="7924800" y="3429000"/>
            <a:ext cx="152400" cy="228600"/>
          </a:xfrm>
          <a:prstGeom prst="ellipse">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0325635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5">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5">
                                            <p:txEl>
                                              <p:pRg st="3" end="3"/>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0"/>
            <a:ext cx="8991600" cy="6037404"/>
          </a:xfrm>
          <a:prstGeom prst="rect">
            <a:avLst/>
          </a:prstGeom>
          <a:solidFill>
            <a:schemeClr val="bg1">
              <a:lumMod val="6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600200" y="6095682"/>
            <a:ext cx="5791200" cy="762318"/>
          </a:xfrm>
        </p:spPr>
        <p:txBody>
          <a:bodyPr/>
          <a:lstStyle/>
          <a:p>
            <a:pPr algn="ctr"/>
            <a:r>
              <a:rPr lang="en-US" dirty="0" smtClean="0"/>
              <a:t>Foot Foes</a:t>
            </a:r>
            <a:endParaRPr lang="en-US" dirty="0"/>
          </a:p>
        </p:txBody>
      </p:sp>
      <p:pic>
        <p:nvPicPr>
          <p:cNvPr id="3074" name="Picture 2"/>
          <p:cNvPicPr>
            <a:picLocks noGrp="1" noChangeAspect="1" noChangeArrowheads="1"/>
          </p:cNvPicPr>
          <p:nvPr>
            <p:ph idx="1"/>
          </p:nvPr>
        </p:nvPicPr>
        <p:blipFill>
          <a:blip r:embed="rId3">
            <a:extLst>
              <a:ext uri="{BEBA8EAE-BF5A-486C-A8C5-ECC9F3942E4B}">
                <a14:imgProps xmlns:a14="http://schemas.microsoft.com/office/drawing/2010/main">
                  <a14:imgLayer r:embed="rId4">
                    <a14:imgEffect>
                      <a14:colorTemperature colorTemp="7200"/>
                    </a14:imgEffect>
                  </a14:imgLayer>
                </a14:imgProps>
              </a:ext>
              <a:ext uri="{28A0092B-C50C-407E-A947-70E740481C1C}">
                <a14:useLocalDpi xmlns:a14="http://schemas.microsoft.com/office/drawing/2010/main" val="0"/>
              </a:ext>
            </a:extLst>
          </a:blip>
          <a:srcRect/>
          <a:stretch>
            <a:fillRect/>
          </a:stretch>
        </p:blipFill>
        <p:spPr bwMode="auto">
          <a:xfrm>
            <a:off x="2286000" y="277529"/>
            <a:ext cx="4191000" cy="5482345"/>
          </a:xfrm>
          <a:prstGeom prst="ellipse">
            <a:avLst/>
          </a:prstGeom>
          <a:ln w="190500" cap="rnd">
            <a:solidFill>
              <a:srgbClr val="C8C6BD"/>
            </a:solidFill>
            <a:prstDash val="solid"/>
          </a:ln>
          <a:effectLst>
            <a:outerShdw blurRad="127000" algn="bl" rotWithShape="0">
              <a:srgbClr val="000000"/>
            </a:outerShdw>
          </a:effectLst>
          <a:scene3d>
            <a:camera prst="perspectiveFront" fov="5400000"/>
            <a:lightRig rig="threePt" dir="t">
              <a:rot lat="0" lon="0" rev="19200000"/>
            </a:lightRig>
          </a:scene3d>
          <a:sp3d extrusionH="25400">
            <a:bevelT w="304800" h="152400" prst="hardEdge"/>
            <a:extrusionClr>
              <a:srgbClr val="000000"/>
            </a:extrusionClr>
          </a:sp3d>
          <a:extLst>
            <a:ext uri="{909E8E84-426E-40DD-AFC4-6F175D3DCCD1}">
              <a14:hiddenFill xmlns:a14="http://schemas.microsoft.com/office/drawing/2010/main">
                <a:solidFill>
                  <a:schemeClr val="accent1"/>
                </a:solidFill>
              </a14:hiddenFill>
            </a:ext>
          </a:extLst>
        </p:spPr>
      </p:pic>
      <p:pic>
        <p:nvPicPr>
          <p:cNvPr id="3075" name="Picture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500188" y="1366838"/>
            <a:ext cx="6143625" cy="41243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4293516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xit" presetSubtype="0" fill="hold" nodeType="clickEffect">
                                  <p:stCondLst>
                                    <p:cond delay="0"/>
                                  </p:stCondLst>
                                  <p:childTnLst>
                                    <p:animEffect transition="out" filter="dissolve">
                                      <p:cBhvr>
                                        <p:cTn id="6" dur="500"/>
                                        <p:tgtEl>
                                          <p:spTgt spid="3074"/>
                                        </p:tgtEl>
                                      </p:cBhvr>
                                    </p:animEffect>
                                    <p:set>
                                      <p:cBhvr>
                                        <p:cTn id="7" dur="1" fill="hold">
                                          <p:stCondLst>
                                            <p:cond delay="499"/>
                                          </p:stCondLst>
                                        </p:cTn>
                                        <p:tgtEl>
                                          <p:spTgt spid="3074"/>
                                        </p:tgtEl>
                                        <p:attrNameLst>
                                          <p:attrName>style.visibility</p:attrName>
                                        </p:attrNameLst>
                                      </p:cBhvr>
                                      <p:to>
                                        <p:strVal val="hidden"/>
                                      </p:to>
                                    </p:se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nodeType="clickEffect">
                                  <p:stCondLst>
                                    <p:cond delay="0"/>
                                  </p:stCondLst>
                                  <p:childTnLst>
                                    <p:set>
                                      <p:cBhvr>
                                        <p:cTn id="11" dur="1" fill="hold">
                                          <p:stCondLst>
                                            <p:cond delay="0"/>
                                          </p:stCondLst>
                                        </p:cTn>
                                        <p:tgtEl>
                                          <p:spTgt spid="307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p:cNvSpPr/>
          <p:nvPr/>
        </p:nvSpPr>
        <p:spPr>
          <a:xfrm>
            <a:off x="0" y="0"/>
            <a:ext cx="8991600" cy="6037404"/>
          </a:xfrm>
          <a:prstGeom prst="rect">
            <a:avLst/>
          </a:prstGeom>
          <a:solidFill>
            <a:schemeClr val="bg1">
              <a:lumMod val="6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p:cNvSpPr>
            <a:spLocks noGrp="1"/>
          </p:cNvSpPr>
          <p:nvPr>
            <p:ph type="title"/>
          </p:nvPr>
        </p:nvSpPr>
        <p:spPr>
          <a:xfrm>
            <a:off x="457200" y="6172200"/>
            <a:ext cx="8153400" cy="762000"/>
          </a:xfrm>
        </p:spPr>
        <p:txBody>
          <a:bodyPr>
            <a:normAutofit/>
          </a:bodyPr>
          <a:lstStyle/>
          <a:p>
            <a:pPr algn="ctr"/>
            <a:r>
              <a:rPr lang="en-US" sz="3600" dirty="0" smtClean="0"/>
              <a:t>Wear &amp; tear + bad shoes = </a:t>
            </a:r>
            <a:r>
              <a:rPr lang="en-US" sz="3600" dirty="0" smtClean="0">
                <a:sym typeface="Wingdings" panose="05000000000000000000" pitchFamily="2" charset="2"/>
              </a:rPr>
              <a:t> </a:t>
            </a:r>
            <a:endParaRPr lang="en-US" sz="3600" dirty="0"/>
          </a:p>
        </p:txBody>
      </p:sp>
      <p:pic>
        <p:nvPicPr>
          <p:cNvPr id="4100" name="Picture 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01424" y="152400"/>
            <a:ext cx="4856576" cy="573260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4101" name="Picture 5"/>
          <p:cNvPicPr>
            <a:picLocks noChangeAspect="1" noChangeArrowheads="1"/>
          </p:cNvPicPr>
          <p:nvPr/>
        </p:nvPicPr>
        <p:blipFill rotWithShape="1">
          <a:blip r:embed="rId4">
            <a:extLst>
              <a:ext uri="{28A0092B-C50C-407E-A947-70E740481C1C}">
                <a14:useLocalDpi xmlns:a14="http://schemas.microsoft.com/office/drawing/2010/main" val="0"/>
              </a:ext>
            </a:extLst>
          </a:blip>
          <a:srcRect r="48172"/>
          <a:stretch/>
        </p:blipFill>
        <p:spPr bwMode="auto">
          <a:xfrm>
            <a:off x="2891949" y="1447800"/>
            <a:ext cx="3075525" cy="36671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7625484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xit" presetSubtype="0" fill="hold" nodeType="clickEffect">
                                  <p:stCondLst>
                                    <p:cond delay="0"/>
                                  </p:stCondLst>
                                  <p:childTnLst>
                                    <p:animEffect transition="out" filter="dissolve">
                                      <p:cBhvr>
                                        <p:cTn id="6" dur="500"/>
                                        <p:tgtEl>
                                          <p:spTgt spid="4100"/>
                                        </p:tgtEl>
                                      </p:cBhvr>
                                    </p:animEffect>
                                    <p:set>
                                      <p:cBhvr>
                                        <p:cTn id="7" dur="1" fill="hold">
                                          <p:stCondLst>
                                            <p:cond delay="499"/>
                                          </p:stCondLst>
                                        </p:cTn>
                                        <p:tgtEl>
                                          <p:spTgt spid="4100"/>
                                        </p:tgtEl>
                                        <p:attrNameLst>
                                          <p:attrName>style.visibility</p:attrName>
                                        </p:attrNameLst>
                                      </p:cBhvr>
                                      <p:to>
                                        <p:strVal val="hidden"/>
                                      </p:to>
                                    </p:set>
                                  </p:childTnLst>
                                </p:cTn>
                              </p:par>
                            </p:childTnLst>
                          </p:cTn>
                        </p:par>
                      </p:childTnLst>
                    </p:cTn>
                  </p:par>
                  <p:par>
                    <p:cTn id="8" fill="hold">
                      <p:stCondLst>
                        <p:cond delay="indefinite"/>
                      </p:stCondLst>
                      <p:childTnLst>
                        <p:par>
                          <p:cTn id="9" fill="hold">
                            <p:stCondLst>
                              <p:cond delay="0"/>
                            </p:stCondLst>
                            <p:childTnLst>
                              <p:par>
                                <p:cTn id="10" presetID="1" presetClass="entr" presetSubtype="0" fill="hold" nodeType="clickEffect">
                                  <p:stCondLst>
                                    <p:cond delay="0"/>
                                  </p:stCondLst>
                                  <p:childTnLst>
                                    <p:set>
                                      <p:cBhvr>
                                        <p:cTn id="11" dur="1" fill="hold">
                                          <p:stCondLst>
                                            <p:cond delay="0"/>
                                          </p:stCondLst>
                                        </p:cTn>
                                        <p:tgtEl>
                                          <p:spTgt spid="410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0"/>
            <a:ext cx="8991600" cy="6037404"/>
          </a:xfrm>
          <a:prstGeom prst="rect">
            <a:avLst/>
          </a:prstGeom>
          <a:solidFill>
            <a:schemeClr val="bg1">
              <a:lumMod val="6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p:cNvSpPr>
            <a:spLocks noGrp="1"/>
          </p:cNvSpPr>
          <p:nvPr>
            <p:ph type="title"/>
          </p:nvPr>
        </p:nvSpPr>
        <p:spPr>
          <a:xfrm>
            <a:off x="419100" y="6172200"/>
            <a:ext cx="8153400" cy="762000"/>
          </a:xfrm>
        </p:spPr>
        <p:txBody>
          <a:bodyPr>
            <a:normAutofit/>
          </a:bodyPr>
          <a:lstStyle/>
          <a:p>
            <a:pPr algn="ctr"/>
            <a:r>
              <a:rPr lang="en-US" sz="3600" dirty="0" smtClean="0"/>
              <a:t>Tootsie Trouble</a:t>
            </a:r>
            <a:endParaRPr lang="en-US" sz="3600" dirty="0"/>
          </a:p>
        </p:txBody>
      </p:sp>
      <p:pic>
        <p:nvPicPr>
          <p:cNvPr id="5"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866900" y="152400"/>
            <a:ext cx="5524500" cy="5638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735250543"/>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0" y="0"/>
            <a:ext cx="8991600" cy="6037404"/>
          </a:xfrm>
          <a:prstGeom prst="rect">
            <a:avLst/>
          </a:prstGeom>
          <a:solidFill>
            <a:schemeClr val="bg1">
              <a:lumMod val="6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itle 3"/>
          <p:cNvSpPr>
            <a:spLocks noGrp="1"/>
          </p:cNvSpPr>
          <p:nvPr>
            <p:ph type="title"/>
          </p:nvPr>
        </p:nvSpPr>
        <p:spPr>
          <a:xfrm>
            <a:off x="419100" y="6172200"/>
            <a:ext cx="8153400" cy="762000"/>
          </a:xfrm>
        </p:spPr>
        <p:txBody>
          <a:bodyPr>
            <a:normAutofit fontScale="90000"/>
          </a:bodyPr>
          <a:lstStyle/>
          <a:p>
            <a:pPr algn="ctr"/>
            <a:r>
              <a:rPr lang="en-US" sz="3600" dirty="0" smtClean="0"/>
              <a:t>See a doctor early if diabetic</a:t>
            </a:r>
            <a:endParaRPr lang="en-US" sz="3600" dirty="0"/>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828800" y="161665"/>
            <a:ext cx="4724400" cy="5627077"/>
          </a:xfrm>
          <a:prstGeom prst="rect">
            <a:avLst/>
          </a:prstGeom>
        </p:spPr>
      </p:pic>
    </p:spTree>
    <p:extLst>
      <p:ext uri="{BB962C8B-B14F-4D97-AF65-F5344CB8AC3E}">
        <p14:creationId xmlns:p14="http://schemas.microsoft.com/office/powerpoint/2010/main" val="4293540705"/>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76400" y="457200"/>
            <a:ext cx="5791200" cy="838200"/>
          </a:xfrm>
        </p:spPr>
        <p:txBody>
          <a:bodyPr>
            <a:normAutofit/>
          </a:bodyPr>
          <a:lstStyle/>
          <a:p>
            <a:pPr algn="ctr"/>
            <a:r>
              <a:rPr lang="en-US" dirty="0" smtClean="0"/>
              <a:t>Foot Funk</a:t>
            </a:r>
            <a:endParaRPr lang="en-US" dirty="0"/>
          </a:p>
        </p:txBody>
      </p:sp>
      <p:pic>
        <p:nvPicPr>
          <p:cNvPr id="5122" name="Picture 2"/>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bwMode="auto">
          <a:xfrm>
            <a:off x="1524000" y="1295400"/>
            <a:ext cx="6096000" cy="462211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TextBox 3"/>
          <p:cNvSpPr txBox="1"/>
          <p:nvPr/>
        </p:nvSpPr>
        <p:spPr>
          <a:xfrm>
            <a:off x="1600200" y="6248400"/>
            <a:ext cx="6019800" cy="584775"/>
          </a:xfrm>
          <a:prstGeom prst="rect">
            <a:avLst/>
          </a:prstGeom>
          <a:noFill/>
        </p:spPr>
        <p:txBody>
          <a:bodyPr wrap="square" rtlCol="0">
            <a:spAutoFit/>
          </a:bodyPr>
          <a:lstStyle/>
          <a:p>
            <a:pPr algn="ctr"/>
            <a:r>
              <a:rPr lang="en-US" sz="3200" dirty="0" err="1" smtClean="0"/>
              <a:t>Brainstuff</a:t>
            </a:r>
            <a:r>
              <a:rPr lang="en-US" sz="3200" dirty="0" smtClean="0"/>
              <a:t> – Why do feet stink?</a:t>
            </a:r>
            <a:endParaRPr lang="en-US" sz="3200" dirty="0"/>
          </a:p>
        </p:txBody>
      </p:sp>
    </p:spTree>
    <p:extLst>
      <p:ext uri="{BB962C8B-B14F-4D97-AF65-F5344CB8AC3E}">
        <p14:creationId xmlns:p14="http://schemas.microsoft.com/office/powerpoint/2010/main" val="4239340146"/>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p:cNvSpPr>
            <a:spLocks noGrp="1"/>
          </p:cNvSpPr>
          <p:nvPr>
            <p:ph type="title"/>
          </p:nvPr>
        </p:nvSpPr>
        <p:spPr>
          <a:xfrm>
            <a:off x="1524000" y="228600"/>
            <a:ext cx="5791200" cy="686118"/>
          </a:xfrm>
        </p:spPr>
        <p:txBody>
          <a:bodyPr/>
          <a:lstStyle/>
          <a:p>
            <a:pPr algn="ctr"/>
            <a:r>
              <a:rPr lang="en-US" dirty="0" smtClean="0"/>
              <a:t>Taming the funk</a:t>
            </a:r>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905000" y="1342330"/>
            <a:ext cx="5105399" cy="482987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245584070"/>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81000" y="228600"/>
            <a:ext cx="8382000" cy="686118"/>
          </a:xfrm>
        </p:spPr>
        <p:txBody>
          <a:bodyPr/>
          <a:lstStyle/>
          <a:p>
            <a:pPr algn="ctr"/>
            <a:r>
              <a:rPr lang="en-US" dirty="0" smtClean="0"/>
              <a:t>Pretend they’re the pits</a:t>
            </a:r>
            <a:endParaRPr lang="en-US" dirty="0"/>
          </a:p>
        </p:txBody>
      </p:sp>
      <p:pic>
        <p:nvPicPr>
          <p:cNvPr id="2050"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14400" y="1467599"/>
            <a:ext cx="6810375" cy="365208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86071230"/>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524000" y="228600"/>
            <a:ext cx="5791200" cy="686118"/>
          </a:xfrm>
        </p:spPr>
        <p:txBody>
          <a:bodyPr/>
          <a:lstStyle/>
          <a:p>
            <a:pPr algn="ctr"/>
            <a:r>
              <a:rPr lang="en-US" dirty="0" smtClean="0"/>
              <a:t>Let ‘</a:t>
            </a:r>
            <a:r>
              <a:rPr lang="en-US" dirty="0" err="1" smtClean="0"/>
              <a:t>em</a:t>
            </a:r>
            <a:r>
              <a:rPr lang="en-US" dirty="0" smtClean="0"/>
              <a:t> breathe</a:t>
            </a:r>
            <a:endParaRPr lang="en-US" dirty="0"/>
          </a:p>
        </p:txBody>
      </p:sp>
      <p:pic>
        <p:nvPicPr>
          <p:cNvPr id="3074"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14400" y="990600"/>
            <a:ext cx="6553200" cy="473357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2209327929"/>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76400" y="304800"/>
            <a:ext cx="5791200" cy="686118"/>
          </a:xfrm>
        </p:spPr>
        <p:txBody>
          <a:bodyPr/>
          <a:lstStyle/>
          <a:p>
            <a:pPr algn="ctr"/>
            <a:r>
              <a:rPr lang="en-US" dirty="0" smtClean="0"/>
              <a:t>Break</a:t>
            </a:r>
            <a:endParaRPr lang="en-US" dirty="0"/>
          </a:p>
        </p:txBody>
      </p:sp>
      <p:pic>
        <p:nvPicPr>
          <p:cNvPr id="4" name="Content Placeholder 3"/>
          <p:cNvPicPr>
            <a:picLocks noGrp="1" noChangeAspect="1"/>
          </p:cNvPicPr>
          <p:nvPr>
            <p:ph idx="1"/>
          </p:nvPr>
        </p:nvPicPr>
        <p:blipFill rotWithShape="1">
          <a:blip r:embed="rId3">
            <a:extLst>
              <a:ext uri="{28A0092B-C50C-407E-A947-70E740481C1C}">
                <a14:useLocalDpi xmlns:a14="http://schemas.microsoft.com/office/drawing/2010/main" val="0"/>
              </a:ext>
            </a:extLst>
          </a:blip>
          <a:srcRect b="14930"/>
          <a:stretch/>
        </p:blipFill>
        <p:spPr>
          <a:xfrm>
            <a:off x="2733692" y="1114191"/>
            <a:ext cx="3514707" cy="4263722"/>
          </a:xfrm>
        </p:spPr>
      </p:pic>
      <p:sp>
        <p:nvSpPr>
          <p:cNvPr id="5" name="TextBox 4"/>
          <p:cNvSpPr txBox="1"/>
          <p:nvPr/>
        </p:nvSpPr>
        <p:spPr>
          <a:xfrm>
            <a:off x="2590800" y="5334000"/>
            <a:ext cx="3733800" cy="369332"/>
          </a:xfrm>
          <a:prstGeom prst="rect">
            <a:avLst/>
          </a:prstGeom>
          <a:noFill/>
        </p:spPr>
        <p:txBody>
          <a:bodyPr wrap="square" rtlCol="0">
            <a:spAutoFit/>
          </a:bodyPr>
          <a:lstStyle/>
          <a:p>
            <a:pPr algn="ctr"/>
            <a:r>
              <a:rPr lang="en-US" dirty="0" smtClean="0"/>
              <a:t>This pun is nothing to sneeze at!</a:t>
            </a:r>
            <a:endParaRPr lang="en-US" dirty="0"/>
          </a:p>
        </p:txBody>
      </p:sp>
    </p:spTree>
    <p:extLst>
      <p:ext uri="{BB962C8B-B14F-4D97-AF65-F5344CB8AC3E}">
        <p14:creationId xmlns:p14="http://schemas.microsoft.com/office/powerpoint/2010/main" val="1159798074"/>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152400"/>
            <a:ext cx="5791200" cy="686118"/>
          </a:xfrm>
        </p:spPr>
        <p:txBody>
          <a:bodyPr/>
          <a:lstStyle/>
          <a:p>
            <a:pPr algn="ctr"/>
            <a:r>
              <a:rPr lang="en-US" dirty="0" smtClean="0"/>
              <a:t>Work it out </a:t>
            </a:r>
            <a:endParaRPr lang="en-US" dirty="0"/>
          </a:p>
        </p:txBody>
      </p:sp>
      <p:sp>
        <p:nvSpPr>
          <p:cNvPr id="4" name="Rectangle 3"/>
          <p:cNvSpPr/>
          <p:nvPr/>
        </p:nvSpPr>
        <p:spPr>
          <a:xfrm>
            <a:off x="0" y="840051"/>
            <a:ext cx="8991600" cy="6037404"/>
          </a:xfrm>
          <a:prstGeom prst="rect">
            <a:avLst/>
          </a:prstGeom>
          <a:solidFill>
            <a:schemeClr val="bg1">
              <a:lumMod val="6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7170"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35173" y="1589479"/>
            <a:ext cx="8780227" cy="458272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0" name="Rectangle 9"/>
          <p:cNvSpPr/>
          <p:nvPr/>
        </p:nvSpPr>
        <p:spPr>
          <a:xfrm>
            <a:off x="4191000" y="5791200"/>
            <a:ext cx="4648200" cy="3048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p:cNvSpPr/>
          <p:nvPr/>
        </p:nvSpPr>
        <p:spPr>
          <a:xfrm>
            <a:off x="7772400" y="5257800"/>
            <a:ext cx="1066800" cy="53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346941859"/>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152400"/>
            <a:ext cx="5791200" cy="686118"/>
          </a:xfrm>
        </p:spPr>
        <p:txBody>
          <a:bodyPr/>
          <a:lstStyle/>
          <a:p>
            <a:pPr algn="ctr"/>
            <a:r>
              <a:rPr lang="en-US" dirty="0" smtClean="0"/>
              <a:t>Climbing the walls</a:t>
            </a:r>
            <a:endParaRPr lang="en-US" dirty="0"/>
          </a:p>
        </p:txBody>
      </p:sp>
      <p:sp>
        <p:nvSpPr>
          <p:cNvPr id="4" name="Rectangle 3"/>
          <p:cNvSpPr/>
          <p:nvPr/>
        </p:nvSpPr>
        <p:spPr>
          <a:xfrm>
            <a:off x="0" y="840051"/>
            <a:ext cx="8991600" cy="6037404"/>
          </a:xfrm>
          <a:prstGeom prst="rect">
            <a:avLst/>
          </a:prstGeom>
          <a:solidFill>
            <a:schemeClr val="bg1">
              <a:lumMod val="6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62000" y="1604266"/>
            <a:ext cx="3733800" cy="4480560"/>
          </a:xfrm>
          <a:prstGeom prst="rect">
            <a:avLst/>
          </a:prstGeom>
        </p:spPr>
      </p:pic>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029200" y="1618473"/>
            <a:ext cx="3464351" cy="4480560"/>
          </a:xfrm>
          <a:prstGeom prst="rect">
            <a:avLst/>
          </a:prstGeom>
        </p:spPr>
      </p:pic>
      <p:cxnSp>
        <p:nvCxnSpPr>
          <p:cNvPr id="7" name="Straight Connector 6"/>
          <p:cNvCxnSpPr/>
          <p:nvPr/>
        </p:nvCxnSpPr>
        <p:spPr>
          <a:xfrm>
            <a:off x="5105400" y="1219200"/>
            <a:ext cx="121403" cy="5334000"/>
          </a:xfrm>
          <a:prstGeom prst="line">
            <a:avLst/>
          </a:prstGeom>
          <a:ln w="76200"/>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22931826"/>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2209800"/>
            <a:ext cx="8991600" cy="4025976"/>
          </a:xfrm>
          <a:prstGeom prst="rect">
            <a:avLst/>
          </a:prstGeom>
          <a:solidFill>
            <a:schemeClr val="bg1">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295400" y="228600"/>
            <a:ext cx="6400800" cy="1828800"/>
          </a:xfrm>
        </p:spPr>
        <p:txBody>
          <a:bodyPr>
            <a:normAutofit/>
          </a:bodyPr>
          <a:lstStyle/>
          <a:p>
            <a:pPr algn="ctr"/>
            <a:r>
              <a:rPr lang="en-US" dirty="0" smtClean="0"/>
              <a:t>What percentage of NBA players get regular pedicures?</a:t>
            </a:r>
            <a:endParaRPr lang="en-US" dirty="0"/>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421610" y="2209800"/>
            <a:ext cx="4100839" cy="4025976"/>
          </a:xfrm>
          <a:prstGeom prst="rect">
            <a:avLst/>
          </a:prstGeom>
        </p:spPr>
      </p:pic>
      <p:sp>
        <p:nvSpPr>
          <p:cNvPr id="4" name="Rounded Rectangular Callout 3"/>
          <p:cNvSpPr/>
          <p:nvPr/>
        </p:nvSpPr>
        <p:spPr>
          <a:xfrm>
            <a:off x="304800" y="2514600"/>
            <a:ext cx="1981200" cy="1708188"/>
          </a:xfrm>
          <a:prstGeom prst="wedgeRoundRectCallout">
            <a:avLst>
              <a:gd name="adj1" fmla="val 71005"/>
              <a:gd name="adj2" fmla="val 39467"/>
              <a:gd name="adj3" fmla="val 16667"/>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Rectangle 4"/>
          <p:cNvSpPr/>
          <p:nvPr/>
        </p:nvSpPr>
        <p:spPr>
          <a:xfrm>
            <a:off x="510569" y="2907029"/>
            <a:ext cx="1569661" cy="923330"/>
          </a:xfrm>
          <a:prstGeom prst="rect">
            <a:avLst/>
          </a:prstGeom>
          <a:noFill/>
        </p:spPr>
        <p:txBody>
          <a:bodyPr wrap="none" lIns="91440" tIns="45720" rIns="91440" bIns="45720">
            <a:spAutoFit/>
          </a:bodyPr>
          <a:lstStyle/>
          <a:p>
            <a:pPr algn="ctr"/>
            <a:r>
              <a:rPr lang="en-US" sz="5400" b="1" dirty="0" smtClean="0">
                <a:ln w="31550" cmpd="sng">
                  <a:gradFill>
                    <a:gsLst>
                      <a:gs pos="70000">
                        <a:schemeClr val="accent6">
                          <a:shade val="50000"/>
                          <a:satMod val="190000"/>
                        </a:schemeClr>
                      </a:gs>
                      <a:gs pos="0">
                        <a:schemeClr val="accent6">
                          <a:tint val="77000"/>
                          <a:satMod val="180000"/>
                        </a:schemeClr>
                      </a:gs>
                    </a:gsLst>
                    <a:lin ang="5400000"/>
                  </a:gradFill>
                  <a:prstDash val="solid"/>
                </a:ln>
                <a:solidFill>
                  <a:schemeClr val="accent3">
                    <a:lumMod val="60000"/>
                    <a:lumOff val="40000"/>
                  </a:schemeClr>
                </a:solidFill>
                <a:effectLst>
                  <a:outerShdw blurRad="50800" dist="40000" dir="5400000" algn="tl" rotWithShape="0">
                    <a:srgbClr val="000000">
                      <a:shade val="5000"/>
                      <a:satMod val="120000"/>
                      <a:alpha val="33000"/>
                    </a:srgbClr>
                  </a:outerShdw>
                </a:effectLst>
              </a:rPr>
              <a:t>90%</a:t>
            </a:r>
            <a:endParaRPr lang="en-US" sz="5400" b="1" dirty="0">
              <a:ln w="31550" cmpd="sng">
                <a:gradFill>
                  <a:gsLst>
                    <a:gs pos="70000">
                      <a:schemeClr val="accent6">
                        <a:shade val="50000"/>
                        <a:satMod val="190000"/>
                      </a:schemeClr>
                    </a:gs>
                    <a:gs pos="0">
                      <a:schemeClr val="accent6">
                        <a:tint val="77000"/>
                        <a:satMod val="180000"/>
                      </a:schemeClr>
                    </a:gs>
                  </a:gsLst>
                  <a:lin ang="5400000"/>
                </a:gradFill>
                <a:prstDash val="solid"/>
              </a:ln>
              <a:solidFill>
                <a:schemeClr val="accent3">
                  <a:lumMod val="60000"/>
                  <a:lumOff val="40000"/>
                </a:schemeClr>
              </a:solidFill>
              <a:effectLst>
                <a:outerShdw blurRad="50800" dist="40000" dir="5400000" algn="tl" rotWithShape="0">
                  <a:srgbClr val="000000">
                    <a:shade val="5000"/>
                    <a:satMod val="120000"/>
                    <a:alpha val="33000"/>
                  </a:srgbClr>
                </a:outerShdw>
              </a:effectLst>
            </a:endParaRPr>
          </a:p>
        </p:txBody>
      </p:sp>
      <p:sp>
        <p:nvSpPr>
          <p:cNvPr id="6" name="TextBox 5"/>
          <p:cNvSpPr txBox="1"/>
          <p:nvPr/>
        </p:nvSpPr>
        <p:spPr>
          <a:xfrm>
            <a:off x="2895600" y="6553200"/>
            <a:ext cx="3352800" cy="369332"/>
          </a:xfrm>
          <a:prstGeom prst="rect">
            <a:avLst/>
          </a:prstGeom>
          <a:noFill/>
        </p:spPr>
        <p:txBody>
          <a:bodyPr wrap="square" rtlCol="0">
            <a:spAutoFit/>
          </a:bodyPr>
          <a:lstStyle/>
          <a:p>
            <a:r>
              <a:rPr lang="en-US" dirty="0" smtClean="0"/>
              <a:t>Source – Freakonomics Radio</a:t>
            </a:r>
            <a:endParaRPr lang="en-US" dirty="0"/>
          </a:p>
        </p:txBody>
      </p:sp>
    </p:spTree>
    <p:extLst>
      <p:ext uri="{BB962C8B-B14F-4D97-AF65-F5344CB8AC3E}">
        <p14:creationId xmlns:p14="http://schemas.microsoft.com/office/powerpoint/2010/main" val="34721320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4"/>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2209800"/>
            <a:ext cx="8991600" cy="4025976"/>
          </a:xfrm>
          <a:prstGeom prst="rect">
            <a:avLst/>
          </a:prstGeom>
          <a:solidFill>
            <a:schemeClr val="bg1">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0" y="609600"/>
            <a:ext cx="8801100" cy="1066800"/>
          </a:xfrm>
        </p:spPr>
        <p:txBody>
          <a:bodyPr>
            <a:normAutofit fontScale="90000"/>
          </a:bodyPr>
          <a:lstStyle/>
          <a:p>
            <a:pPr algn="ctr"/>
            <a:r>
              <a:rPr lang="en-US" dirty="0" smtClean="0"/>
              <a:t>Cheap At home </a:t>
            </a:r>
            <a:r>
              <a:rPr lang="en-US" dirty="0" err="1" smtClean="0"/>
              <a:t>pedi</a:t>
            </a:r>
            <a:r>
              <a:rPr lang="en-US" dirty="0" smtClean="0"/>
              <a:t> for </a:t>
            </a:r>
            <a:br>
              <a:rPr lang="en-US" dirty="0" smtClean="0"/>
            </a:br>
            <a:r>
              <a:rPr lang="en-US" dirty="0" smtClean="0"/>
              <a:t>Anyone and everyone</a:t>
            </a:r>
            <a:endParaRPr lang="en-US" dirty="0"/>
          </a:p>
        </p:txBody>
      </p:sp>
      <p:pic>
        <p:nvPicPr>
          <p:cNvPr id="10242"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491802" y="2209800"/>
            <a:ext cx="6007995" cy="402597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43" name="Picture 3"/>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3381418" y="2209800"/>
            <a:ext cx="1980514" cy="1524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37949167"/>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0" y="2209800"/>
            <a:ext cx="8991600" cy="4025976"/>
          </a:xfrm>
          <a:prstGeom prst="rect">
            <a:avLst/>
          </a:prstGeom>
          <a:solidFill>
            <a:schemeClr val="bg1">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0" y="609600"/>
            <a:ext cx="8801100" cy="1066800"/>
          </a:xfrm>
        </p:spPr>
        <p:txBody>
          <a:bodyPr>
            <a:normAutofit/>
          </a:bodyPr>
          <a:lstStyle/>
          <a:p>
            <a:pPr algn="ctr"/>
            <a:r>
              <a:rPr lang="en-US" dirty="0" smtClean="0"/>
              <a:t>Best practices for diabetes</a:t>
            </a:r>
            <a:endParaRPr lang="en-US" dirty="0"/>
          </a:p>
        </p:txBody>
      </p:sp>
      <p:pic>
        <p:nvPicPr>
          <p:cNvPr id="11267"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5708" y="2286000"/>
            <a:ext cx="8304892" cy="38862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TextBox 3"/>
          <p:cNvSpPr txBox="1"/>
          <p:nvPr/>
        </p:nvSpPr>
        <p:spPr>
          <a:xfrm>
            <a:off x="1981654" y="6440859"/>
            <a:ext cx="4953000" cy="369332"/>
          </a:xfrm>
          <a:prstGeom prst="rect">
            <a:avLst/>
          </a:prstGeom>
          <a:noFill/>
        </p:spPr>
        <p:txBody>
          <a:bodyPr wrap="square" rtlCol="0">
            <a:spAutoFit/>
          </a:bodyPr>
          <a:lstStyle/>
          <a:p>
            <a:pPr algn="ctr"/>
            <a:r>
              <a:rPr lang="en-US" dirty="0" smtClean="0"/>
              <a:t>HEALTH MINUTE: DIABETES FOOT CARE </a:t>
            </a:r>
            <a:endParaRPr lang="en-US" dirty="0"/>
          </a:p>
        </p:txBody>
      </p:sp>
    </p:spTree>
    <p:extLst>
      <p:ext uri="{BB962C8B-B14F-4D97-AF65-F5344CB8AC3E}">
        <p14:creationId xmlns:p14="http://schemas.microsoft.com/office/powerpoint/2010/main" val="996978832"/>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00200" y="228600"/>
            <a:ext cx="5791200" cy="685800"/>
          </a:xfrm>
        </p:spPr>
        <p:txBody>
          <a:bodyPr/>
          <a:lstStyle/>
          <a:p>
            <a:pPr algn="ctr"/>
            <a:r>
              <a:rPr lang="en-US" dirty="0" smtClean="0"/>
              <a:t>Break</a:t>
            </a:r>
            <a:endParaRPr lang="en-US" dirty="0"/>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667000" y="1426490"/>
            <a:ext cx="3810000" cy="5448300"/>
          </a:xfrm>
          <a:prstGeom prst="rect">
            <a:avLst/>
          </a:prstGeom>
        </p:spPr>
      </p:pic>
    </p:spTree>
    <p:extLst>
      <p:ext uri="{BB962C8B-B14F-4D97-AF65-F5344CB8AC3E}">
        <p14:creationId xmlns:p14="http://schemas.microsoft.com/office/powerpoint/2010/main" val="213884789"/>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152400" y="152400"/>
            <a:ext cx="8610600" cy="762318"/>
          </a:xfrm>
        </p:spPr>
        <p:txBody>
          <a:bodyPr/>
          <a:lstStyle/>
          <a:p>
            <a:pPr algn="ctr"/>
            <a:r>
              <a:rPr lang="en-US" dirty="0" smtClean="0"/>
              <a:t>Shoes – start with </a:t>
            </a:r>
            <a:r>
              <a:rPr lang="en-US" u="sng" dirty="0" smtClean="0"/>
              <a:t>your</a:t>
            </a:r>
            <a:r>
              <a:rPr lang="en-US" dirty="0" smtClean="0"/>
              <a:t> feet</a:t>
            </a:r>
            <a:endParaRPr lang="en-US" dirty="0"/>
          </a:p>
        </p:txBody>
      </p:sp>
      <p:pic>
        <p:nvPicPr>
          <p:cNvPr id="8194" name="Picture 2"/>
          <p:cNvPicPr>
            <a:picLocks noGrp="1" noChangeAspect="1" noChangeArrowheads="1"/>
          </p:cNvPicPr>
          <p:nvPr>
            <p:ph idx="1"/>
          </p:nvPr>
        </p:nvPicPr>
        <p:blipFill>
          <a:blip r:embed="rId3">
            <a:duotone>
              <a:schemeClr val="accent2">
                <a:shade val="45000"/>
                <a:satMod val="135000"/>
              </a:schemeClr>
              <a:prstClr val="white"/>
            </a:duotone>
            <a:extLst>
              <a:ext uri="{BEBA8EAE-BF5A-486C-A8C5-ECC9F3942E4B}">
                <a14:imgProps xmlns:a14="http://schemas.microsoft.com/office/drawing/2010/main">
                  <a14:imgLayer r:embed="rId4">
                    <a14:imgEffect>
                      <a14:colorTemperature colorTemp="7200"/>
                    </a14:imgEffect>
                    <a14:imgEffect>
                      <a14:saturation sat="33000"/>
                    </a14:imgEffect>
                  </a14:imgLayer>
                </a14:imgProps>
              </a:ext>
              <a:ext uri="{28A0092B-C50C-407E-A947-70E740481C1C}">
                <a14:useLocalDpi xmlns:a14="http://schemas.microsoft.com/office/drawing/2010/main" val="0"/>
              </a:ext>
            </a:extLst>
          </a:blip>
          <a:srcRect/>
          <a:stretch>
            <a:fillRect/>
          </a:stretch>
        </p:blipFill>
        <p:spPr bwMode="auto">
          <a:xfrm>
            <a:off x="1524000" y="990600"/>
            <a:ext cx="5797550" cy="286298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195" name="Picture 3"/>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600200" y="3995980"/>
            <a:ext cx="5715000" cy="2545855"/>
          </a:xfrm>
          <a:prstGeom prst="rect">
            <a:avLst/>
          </a:prstGeom>
          <a:solidFill>
            <a:srgbClr val="FFFFFF">
              <a:shade val="85000"/>
            </a:srgbClr>
          </a:solidFill>
          <a:ln w="38100">
            <a:solidFill>
              <a:schemeClr val="tx1"/>
            </a:solidFill>
            <a:miter lim="800000"/>
            <a:headEnd/>
            <a:tailEnd/>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spTree>
    <p:extLst>
      <p:ext uri="{BB962C8B-B14F-4D97-AF65-F5344CB8AC3E}">
        <p14:creationId xmlns:p14="http://schemas.microsoft.com/office/powerpoint/2010/main" val="3581407215"/>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295400" y="76200"/>
            <a:ext cx="6248400" cy="762318"/>
          </a:xfrm>
        </p:spPr>
        <p:txBody>
          <a:bodyPr>
            <a:normAutofit fontScale="90000"/>
          </a:bodyPr>
          <a:lstStyle/>
          <a:p>
            <a:pPr algn="ctr"/>
            <a:r>
              <a:rPr lang="en-US" dirty="0" smtClean="0"/>
              <a:t>Buying The right shoes</a:t>
            </a:r>
            <a:endParaRPr lang="en-US" dirty="0"/>
          </a:p>
        </p:txBody>
      </p:sp>
      <p:pic>
        <p:nvPicPr>
          <p:cNvPr id="9218"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399276" y="752475"/>
            <a:ext cx="6220724" cy="61055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 name="Rectangle 3"/>
          <p:cNvSpPr/>
          <p:nvPr/>
        </p:nvSpPr>
        <p:spPr>
          <a:xfrm>
            <a:off x="1143000" y="5105400"/>
            <a:ext cx="1371600" cy="16002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n>
                <a:solidFill>
                  <a:schemeClr val="bg1"/>
                </a:solidFill>
              </a:ln>
            </a:endParaRPr>
          </a:p>
        </p:txBody>
      </p:sp>
    </p:spTree>
    <p:extLst>
      <p:ext uri="{BB962C8B-B14F-4D97-AF65-F5344CB8AC3E}">
        <p14:creationId xmlns:p14="http://schemas.microsoft.com/office/powerpoint/2010/main" val="3133992604"/>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bg1">
            <a:lumMod val="75000"/>
          </a:schemeClr>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1447800" y="228600"/>
            <a:ext cx="5791200" cy="838518"/>
          </a:xfrm>
        </p:spPr>
        <p:txBody>
          <a:bodyPr/>
          <a:lstStyle/>
          <a:p>
            <a:pPr algn="ctr"/>
            <a:r>
              <a:rPr lang="en-US" dirty="0" smtClean="0"/>
              <a:t>What not to wear</a:t>
            </a:r>
            <a:endParaRPr lang="en-US" dirty="0"/>
          </a:p>
        </p:txBody>
      </p:sp>
      <p:pic>
        <p:nvPicPr>
          <p:cNvPr id="12290"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600" y="1505205"/>
            <a:ext cx="2481263" cy="183963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2291" name="Picture 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152089" y="1505205"/>
            <a:ext cx="2481263" cy="193829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2292" name="Picture 4"/>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172200" y="1533619"/>
            <a:ext cx="2473090" cy="193829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2293" name="Picture 5"/>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28600" y="3886200"/>
            <a:ext cx="2481263" cy="192024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2294" name="Picture 6"/>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3152089" y="3886200"/>
            <a:ext cx="2481264" cy="192024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2295" name="Picture 7"/>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172201" y="3886200"/>
            <a:ext cx="2473090" cy="192311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2296" name="Picture 8"/>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28600" y="1"/>
            <a:ext cx="8416690" cy="68580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76843701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2290"/>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2291"/>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2292"/>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2293"/>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2294"/>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2295"/>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9" presetClass="exit" presetSubtype="0" fill="hold" nodeType="clickEffect">
                                  <p:stCondLst>
                                    <p:cond delay="0"/>
                                  </p:stCondLst>
                                  <p:childTnLst>
                                    <p:animEffect transition="out" filter="dissolve">
                                      <p:cBhvr>
                                        <p:cTn id="20" dur="500"/>
                                        <p:tgtEl>
                                          <p:spTgt spid="12296"/>
                                        </p:tgtEl>
                                      </p:cBhvr>
                                    </p:animEffect>
                                    <p:set>
                                      <p:cBhvr>
                                        <p:cTn id="21" dur="1" fill="hold">
                                          <p:stCondLst>
                                            <p:cond delay="499"/>
                                          </p:stCondLst>
                                        </p:cTn>
                                        <p:tgtEl>
                                          <p:spTgt spid="12296"/>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533082"/>
            <a:ext cx="7543800" cy="686118"/>
          </a:xfrm>
        </p:spPr>
        <p:txBody>
          <a:bodyPr/>
          <a:lstStyle/>
          <a:p>
            <a:pPr algn="ctr"/>
            <a:r>
              <a:rPr lang="en-US" dirty="0" smtClean="0"/>
              <a:t>A history of high Heels</a:t>
            </a:r>
            <a:endParaRPr lang="en-US" dirty="0"/>
          </a:p>
        </p:txBody>
      </p:sp>
      <p:pic>
        <p:nvPicPr>
          <p:cNvPr id="6147" name="Picture 3"/>
          <p:cNvPicPr>
            <a:picLocks noChangeAspect="1" noChangeArrowheads="1"/>
          </p:cNvPicPr>
          <p:nvPr/>
        </p:nvPicPr>
        <p:blipFill rotWithShape="1">
          <a:blip r:embed="rId3">
            <a:extLst>
              <a:ext uri="{28A0092B-C50C-407E-A947-70E740481C1C}">
                <a14:useLocalDpi xmlns:a14="http://schemas.microsoft.com/office/drawing/2010/main" val="0"/>
              </a:ext>
            </a:extLst>
          </a:blip>
          <a:srcRect l="5984" r="6545"/>
          <a:stretch/>
        </p:blipFill>
        <p:spPr bwMode="auto">
          <a:xfrm>
            <a:off x="1379453" y="1280160"/>
            <a:ext cx="5935747" cy="466344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167562042"/>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4800" y="228600"/>
            <a:ext cx="5791200" cy="762318"/>
          </a:xfrm>
        </p:spPr>
        <p:txBody>
          <a:bodyPr/>
          <a:lstStyle/>
          <a:p>
            <a:r>
              <a:rPr lang="en-US" dirty="0" smtClean="0"/>
              <a:t>Questions?</a:t>
            </a:r>
            <a:endParaRPr lang="en-US" dirty="0"/>
          </a:p>
        </p:txBody>
      </p:sp>
      <p:pic>
        <p:nvPicPr>
          <p:cNvPr id="13314"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33433" y="762000"/>
            <a:ext cx="4381967" cy="501967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3" name="TextBox 2"/>
          <p:cNvSpPr txBox="1"/>
          <p:nvPr/>
        </p:nvSpPr>
        <p:spPr>
          <a:xfrm>
            <a:off x="990600" y="2438400"/>
            <a:ext cx="2743200" cy="369332"/>
          </a:xfrm>
          <a:prstGeom prst="rect">
            <a:avLst/>
          </a:prstGeom>
          <a:noFill/>
        </p:spPr>
        <p:txBody>
          <a:bodyPr wrap="square" rtlCol="0">
            <a:spAutoFit/>
          </a:bodyPr>
          <a:lstStyle/>
          <a:p>
            <a:endParaRPr lang="en-US" dirty="0"/>
          </a:p>
        </p:txBody>
      </p:sp>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7200" y="1211451"/>
            <a:ext cx="3079376" cy="2057400"/>
          </a:xfrm>
          <a:prstGeom prst="rect">
            <a:avLst/>
          </a:prstGeom>
        </p:spPr>
      </p:pic>
      <p:sp>
        <p:nvSpPr>
          <p:cNvPr id="4" name="Rectangle 3"/>
          <p:cNvSpPr/>
          <p:nvPr/>
        </p:nvSpPr>
        <p:spPr>
          <a:xfrm>
            <a:off x="19373" y="3696027"/>
            <a:ext cx="4555389" cy="2031325"/>
          </a:xfrm>
          <a:prstGeom prst="rect">
            <a:avLst/>
          </a:prstGeom>
        </p:spPr>
        <p:txBody>
          <a:bodyPr wrap="square">
            <a:spAutoFit/>
          </a:bodyPr>
          <a:lstStyle/>
          <a:p>
            <a:pPr>
              <a:buFont typeface="Wingdings" panose="05000000000000000000" pitchFamily="2" charset="2"/>
              <a:buChar char="Ø"/>
            </a:pPr>
            <a:r>
              <a:rPr lang="en-US" b="1" dirty="0" smtClean="0"/>
              <a:t> </a:t>
            </a:r>
            <a:r>
              <a:rPr lang="en-US" b="1" dirty="0" smtClean="0">
                <a:hlinkClick r:id="rId5"/>
              </a:rPr>
              <a:t>www.commonhealth.virginia.gov</a:t>
            </a:r>
            <a:r>
              <a:rPr lang="en-US" b="1" dirty="0" smtClean="0"/>
              <a:t> </a:t>
            </a:r>
          </a:p>
          <a:p>
            <a:r>
              <a:rPr lang="en-US" b="1" dirty="0"/>
              <a:t> </a:t>
            </a:r>
            <a:r>
              <a:rPr lang="en-US" b="1" dirty="0" smtClean="0"/>
              <a:t>    for more information.</a:t>
            </a:r>
          </a:p>
          <a:p>
            <a:pPr>
              <a:buFont typeface="Wingdings" panose="05000000000000000000" pitchFamily="2" charset="2"/>
              <a:buChar char="Ø"/>
            </a:pPr>
            <a:endParaRPr lang="en-US" b="1" dirty="0" smtClean="0"/>
          </a:p>
          <a:p>
            <a:pPr>
              <a:buFont typeface="Wingdings" panose="05000000000000000000" pitchFamily="2" charset="2"/>
              <a:buChar char="Ø"/>
            </a:pPr>
            <a:r>
              <a:rPr lang="en-US" b="1" dirty="0" smtClean="0">
                <a:hlinkClick r:id="rId6"/>
              </a:rPr>
              <a:t>www.dhrm.virginia.gov</a:t>
            </a:r>
            <a:r>
              <a:rPr lang="en-US" b="1" dirty="0" smtClean="0"/>
              <a:t> </a:t>
            </a:r>
          </a:p>
          <a:p>
            <a:r>
              <a:rPr lang="en-US" b="1" dirty="0"/>
              <a:t> </a:t>
            </a:r>
            <a:r>
              <a:rPr lang="en-US" b="1" dirty="0" smtClean="0"/>
              <a:t>    for information on health benefits.  </a:t>
            </a:r>
          </a:p>
          <a:p>
            <a:endParaRPr lang="en-US" b="1" dirty="0" smtClean="0"/>
          </a:p>
          <a:p>
            <a:pPr>
              <a:buFont typeface="Wingdings" panose="05000000000000000000" pitchFamily="2" charset="2"/>
              <a:buChar char="Ø"/>
            </a:pPr>
            <a:r>
              <a:rPr lang="en-US" b="1" dirty="0" smtClean="0">
                <a:hlinkClick r:id="rId7"/>
              </a:rPr>
              <a:t>www.facebook.com/commonhealthva</a:t>
            </a:r>
            <a:endParaRPr lang="en-US" b="1" dirty="0"/>
          </a:p>
        </p:txBody>
      </p:sp>
    </p:spTree>
    <p:extLst>
      <p:ext uri="{BB962C8B-B14F-4D97-AF65-F5344CB8AC3E}">
        <p14:creationId xmlns:p14="http://schemas.microsoft.com/office/powerpoint/2010/main" val="2860031163"/>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Essential">
  <a:themeElements>
    <a:clrScheme name="Austin">
      <a:dk1>
        <a:sysClr val="windowText" lastClr="000000"/>
      </a:dk1>
      <a:lt1>
        <a:sysClr val="window" lastClr="FFFFFF"/>
      </a:lt1>
      <a:dk2>
        <a:srgbClr val="3E3D2D"/>
      </a:dk2>
      <a:lt2>
        <a:srgbClr val="CAF278"/>
      </a:lt2>
      <a:accent1>
        <a:srgbClr val="94C600"/>
      </a:accent1>
      <a:accent2>
        <a:srgbClr val="71685A"/>
      </a:accent2>
      <a:accent3>
        <a:srgbClr val="FF6700"/>
      </a:accent3>
      <a:accent4>
        <a:srgbClr val="909465"/>
      </a:accent4>
      <a:accent5>
        <a:srgbClr val="956B43"/>
      </a:accent5>
      <a:accent6>
        <a:srgbClr val="FEA022"/>
      </a:accent6>
      <a:hlink>
        <a:srgbClr val="E68200"/>
      </a:hlink>
      <a:folHlink>
        <a:srgbClr val="FFA94A"/>
      </a:folHlink>
    </a:clrScheme>
    <a:fontScheme name="Essential">
      <a:majorFont>
        <a:latin typeface="Arial Black"/>
        <a:ea typeface=""/>
        <a:cs typeface=""/>
        <a:font script="Jpan" typeface="ＭＳ Ｐゴシック"/>
        <a:font script="Hang" typeface="HY견고딕"/>
        <a:font script="Hans" typeface="微软雅黑"/>
        <a:font script="Hant" typeface="微軟正黑體"/>
        <a:font script="Arab" typeface="Tahoma"/>
        <a:font script="Hebr" typeface="Tahoma"/>
        <a:font script="Thai" typeface="Tahoma"/>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돋움"/>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Essential">
      <a:fillStyleLst>
        <a:solidFill>
          <a:schemeClr val="phClr"/>
        </a:solidFill>
        <a:gradFill rotWithShape="1">
          <a:gsLst>
            <a:gs pos="0">
              <a:schemeClr val="phClr">
                <a:tint val="60000"/>
                <a:satMod val="250000"/>
              </a:schemeClr>
            </a:gs>
            <a:gs pos="35000">
              <a:schemeClr val="phClr">
                <a:tint val="47000"/>
                <a:satMod val="275000"/>
              </a:schemeClr>
            </a:gs>
            <a:gs pos="100000">
              <a:schemeClr val="phClr">
                <a:tint val="25000"/>
                <a:satMod val="300000"/>
              </a:schemeClr>
            </a:gs>
          </a:gsLst>
          <a:lin ang="16200000" scaled="1"/>
        </a:gradFill>
        <a:solidFill>
          <a:schemeClr val="phClr">
            <a:satMod val="110000"/>
          </a:schemeClr>
        </a:solidFill>
      </a:fillStyleLst>
      <a:lnStyleLst>
        <a:ln w="12700" cap="flat" cmpd="sng" algn="ctr">
          <a:solidFill>
            <a:schemeClr val="phClr">
              <a:shade val="95000"/>
              <a:satMod val="105000"/>
            </a:schemeClr>
          </a:solidFill>
          <a:prstDash val="solid"/>
        </a:ln>
        <a:ln w="28575" cap="flat" cmpd="sng" algn="ctr">
          <a:solidFill>
            <a:schemeClr val="phClr"/>
          </a:solidFill>
          <a:prstDash val="solid"/>
        </a:ln>
        <a:ln w="41275" cap="flat" cmpd="sng" algn="ctr">
          <a:solidFill>
            <a:schemeClr val="phClr"/>
          </a:solidFill>
          <a:prstDash val="solid"/>
        </a:ln>
      </a:lnStyleLst>
      <a:effectStyleLst>
        <a:effectStyle>
          <a:effectLst/>
        </a:effectStyle>
        <a:effectStyle>
          <a:effectLst>
            <a:outerShdw blurRad="39999" dist="23000" algn="bl" rotWithShape="0">
              <a:srgbClr val="000000">
                <a:alpha val="40000"/>
              </a:srgbClr>
            </a:outerShdw>
          </a:effectLst>
        </a:effectStyle>
        <a:effectStyle>
          <a:effectLst>
            <a:outerShdw blurRad="38100" dist="19050" algn="bl" rotWithShape="0">
              <a:srgbClr val="000000">
                <a:alpha val="60000"/>
              </a:srgbClr>
            </a:outerShdw>
          </a:effectLst>
          <a:scene3d>
            <a:camera prst="orthographicFront">
              <a:rot lat="0" lon="0" rev="0"/>
            </a:camera>
            <a:lightRig rig="balanced" dir="l"/>
          </a:scene3d>
          <a:sp3d prstMaterial="plastic">
            <a:bevelT w="38100" h="31750"/>
          </a:sp3d>
        </a:effectStyle>
      </a:effectStyleLst>
      <a:bgFillStyleLst>
        <a:solidFill>
          <a:schemeClr val="phClr"/>
        </a:solidFill>
        <a:blipFill rotWithShape="1">
          <a:blip xmlns:r="http://schemas.openxmlformats.org/officeDocument/2006/relationships" r:embed="rId1">
            <a:duotone>
              <a:schemeClr val="phClr">
                <a:tint val="96000"/>
              </a:schemeClr>
              <a:schemeClr val="phClr">
                <a:shade val="94000"/>
              </a:schemeClr>
            </a:duotone>
          </a:blip>
          <a:tile tx="0" ty="0" sx="100000" sy="100000" flip="none" algn="tl"/>
        </a:blipFill>
        <a:gradFill rotWithShape="1">
          <a:gsLst>
            <a:gs pos="0">
              <a:schemeClr val="phClr">
                <a:tint val="84000"/>
                <a:satMod val="110000"/>
              </a:schemeClr>
            </a:gs>
            <a:gs pos="44000">
              <a:schemeClr val="phClr">
                <a:tint val="93000"/>
                <a:satMod val="115000"/>
              </a:schemeClr>
            </a:gs>
            <a:gs pos="100000">
              <a:schemeClr val="phClr">
                <a:tint val="100000"/>
                <a:shade val="59000"/>
                <a:satMod val="120000"/>
              </a:schemeClr>
            </a:gs>
          </a:gsLst>
          <a:path path="circle">
            <a:fillToRect l="40000" t="60000" r="60000" b="4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Civic</Template>
  <TotalTime>2951</TotalTime>
  <Words>3572</Words>
  <Application>Microsoft Office PowerPoint</Application>
  <PresentationFormat>On-screen Show (4:3)</PresentationFormat>
  <Paragraphs>192</Paragraphs>
  <Slides>23</Slides>
  <Notes>23</Notes>
  <HiddenSlides>0</HiddenSlides>
  <MMClips>0</MMClips>
  <ScaleCrop>false</ScaleCrop>
  <HeadingPairs>
    <vt:vector size="4" baseType="variant">
      <vt:variant>
        <vt:lpstr>Theme</vt:lpstr>
      </vt:variant>
      <vt:variant>
        <vt:i4>1</vt:i4>
      </vt:variant>
      <vt:variant>
        <vt:lpstr>Slide Titles</vt:lpstr>
      </vt:variant>
      <vt:variant>
        <vt:i4>23</vt:i4>
      </vt:variant>
    </vt:vector>
  </HeadingPairs>
  <TitlesOfParts>
    <vt:vector size="24" baseType="lpstr">
      <vt:lpstr>Essential</vt:lpstr>
      <vt:lpstr> </vt:lpstr>
      <vt:lpstr> The anatomy of your foot</vt:lpstr>
      <vt:lpstr>Under pressure</vt:lpstr>
      <vt:lpstr>Foot Foes</vt:lpstr>
      <vt:lpstr>Wear &amp; tear + bad shoes =  </vt:lpstr>
      <vt:lpstr>Tootsie Trouble</vt:lpstr>
      <vt:lpstr>See a doctor early if diabetic</vt:lpstr>
      <vt:lpstr>Foot Funk</vt:lpstr>
      <vt:lpstr>Taming the funk</vt:lpstr>
      <vt:lpstr>Pretend they’re the pits</vt:lpstr>
      <vt:lpstr>Let ‘em breathe</vt:lpstr>
      <vt:lpstr>Break</vt:lpstr>
      <vt:lpstr>Work it out </vt:lpstr>
      <vt:lpstr>Climbing the walls</vt:lpstr>
      <vt:lpstr>What percentage of NBA players get regular pedicures?</vt:lpstr>
      <vt:lpstr>Cheap At home pedi for  Anyone and everyone</vt:lpstr>
      <vt:lpstr>Best practices for diabetes</vt:lpstr>
      <vt:lpstr>Break</vt:lpstr>
      <vt:lpstr>Shoes – start with your feet</vt:lpstr>
      <vt:lpstr>Buying The right shoes</vt:lpstr>
      <vt:lpstr>What not to wear</vt:lpstr>
      <vt:lpstr>A history of high Heels</vt:lpstr>
      <vt:lpstr>Questions?</vt:lpstr>
    </vt:vector>
  </TitlesOfParts>
  <Company>Virginia IT Infrastructure Partnership</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Fischbach, Kristina (DHRM)</dc:creator>
  <cp:lastModifiedBy>hhx53913</cp:lastModifiedBy>
  <cp:revision>56</cp:revision>
  <dcterms:created xsi:type="dcterms:W3CDTF">2017-11-29T14:29:15Z</dcterms:created>
  <dcterms:modified xsi:type="dcterms:W3CDTF">2018-08-10T02:55:38Z</dcterms:modified>
</cp:coreProperties>
</file>