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Default Extension="fntdata" ContentType="application/x-fontdata"/>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autoCompressPictures="0">
  <p:sldMasterIdLst>
    <p:sldMasterId id="2147483648" r:id="rId1"/>
  </p:sldMasterIdLst>
  <p:notesMasterIdLst>
    <p:notesMasterId r:id="rId18"/>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Lst>
  <p:sldSz cx="12192000" cy="6858000"/>
  <p:notesSz cx="6858000" cy="9144000"/>
  <p:embeddedFontLst>
    <p:embeddedFont>
      <p:font typeface="Arial Black" panose="020B0604020202020204" pitchFamily="34" charset="0"/>
      <p:regular r:id="rId19"/>
    </p:embeddedFont>
    <p:embeddedFont>
      <p:font typeface="Century Gothic" panose="020B0502020202020204" pitchFamily="34" charset="0"/>
      <p:regular r:id="rId20"/>
      <p:bold r:id="rId21"/>
      <p:italic r:id="rId22"/>
      <p:boldItalic r:id="rId23"/>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 uri="http://customooxmlschemas.google.com/">
      <go:slidesCustomData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xmlns:go="http://customooxmlschemas.google.com/" r:id="rId27" roundtripDataSignature="AMtx7mhTUomt4HFzUQp0B8jrbD2PUKlRWQ=="/>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4008"/>
    <p:restoredTop sz="94666"/>
  </p:normalViewPr>
  <p:slideViewPr>
    <p:cSldViewPr snapToGrid="0" snapToObjects="1">
      <p:cViewPr varScale="1">
        <p:scale>
          <a:sx n="135" d="100"/>
          <a:sy n="135" d="100"/>
        </p:scale>
        <p:origin x="192" y="1448"/>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font" Target="fonts/font3.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font" Target="fonts/font2.fntdata"/><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font" Target="fonts/font5.fntdata"/><Relationship Id="rId28"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font" Target="fonts/font1.fntdata"/><Relationship Id="rId31"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font" Target="fonts/font4.fntdata"/><Relationship Id="rId27" Type="http://customschemas.google.com/relationships/presentationmetadata" Target="metadata"/><Relationship Id="rId30"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1143225" y="685800"/>
            <a:ext cx="457222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0"/>
        <p:cNvGrpSpPr/>
        <p:nvPr/>
      </p:nvGrpSpPr>
      <p:grpSpPr>
        <a:xfrm>
          <a:off x="0" y="0"/>
          <a:ext cx="0" cy="0"/>
          <a:chOff x="0" y="0"/>
          <a:chExt cx="0" cy="0"/>
        </a:xfrm>
      </p:grpSpPr>
      <p:sp>
        <p:nvSpPr>
          <p:cNvPr id="81" name="Google Shape;81;g95d9e18273_4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82" name="Google Shape;82;g95d9e18273_4_0:notes"/>
          <p:cNvSpPr>
            <a:spLocks noGrp="1" noRot="1" noChangeAspect="1"/>
          </p:cNvSpPr>
          <p:nvPr>
            <p:ph type="sldImg" idx="2"/>
          </p:nvPr>
        </p:nvSpPr>
        <p:spPr>
          <a:xfrm>
            <a:off x="1143225" y="685800"/>
            <a:ext cx="45723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2"/>
        <p:cNvGrpSpPr/>
        <p:nvPr/>
      </p:nvGrpSpPr>
      <p:grpSpPr>
        <a:xfrm>
          <a:off x="0" y="0"/>
          <a:ext cx="0" cy="0"/>
          <a:chOff x="0" y="0"/>
          <a:chExt cx="0" cy="0"/>
        </a:xfrm>
      </p:grpSpPr>
      <p:sp>
        <p:nvSpPr>
          <p:cNvPr id="93" name="Google Shape;93;p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94" name="Google Shape;94;p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3"/>
        <p:cNvGrpSpPr/>
        <p:nvPr/>
      </p:nvGrpSpPr>
      <p:grpSpPr>
        <a:xfrm>
          <a:off x="0" y="0"/>
          <a:ext cx="0" cy="0"/>
          <a:chOff x="0" y="0"/>
          <a:chExt cx="0" cy="0"/>
        </a:xfrm>
      </p:grpSpPr>
      <p:sp>
        <p:nvSpPr>
          <p:cNvPr id="104" name="Google Shape;104;p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05" name="Google Shape;105;p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Google Shape;116;p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17" name="Google Shape;117;p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9"/>
        <p:cNvGrpSpPr/>
        <p:nvPr/>
      </p:nvGrpSpPr>
      <p:grpSpPr>
        <a:xfrm>
          <a:off x="0" y="0"/>
          <a:ext cx="0" cy="0"/>
          <a:chOff x="0" y="0"/>
          <a:chExt cx="0" cy="0"/>
        </a:xfrm>
      </p:grpSpPr>
      <p:sp>
        <p:nvSpPr>
          <p:cNvPr id="130" name="Google Shape;130;p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31" name="Google Shape;131;p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1"/>
        <p:cNvGrpSpPr/>
        <p:nvPr/>
      </p:nvGrpSpPr>
      <p:grpSpPr>
        <a:xfrm>
          <a:off x="0" y="0"/>
          <a:ext cx="0" cy="0"/>
          <a:chOff x="0" y="0"/>
          <a:chExt cx="0" cy="0"/>
        </a:xfrm>
      </p:grpSpPr>
      <p:sp>
        <p:nvSpPr>
          <p:cNvPr id="142" name="Google Shape;142;p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43" name="Google Shape;143;p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3"/>
        <p:cNvGrpSpPr/>
        <p:nvPr/>
      </p:nvGrpSpPr>
      <p:grpSpPr>
        <a:xfrm>
          <a:off x="0" y="0"/>
          <a:ext cx="0" cy="0"/>
          <a:chOff x="0" y="0"/>
          <a:chExt cx="0" cy="0"/>
        </a:xfrm>
      </p:grpSpPr>
      <p:sp>
        <p:nvSpPr>
          <p:cNvPr id="154" name="Google Shape;154;p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55" name="Google Shape;155;p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5"/>
        <p:cNvGrpSpPr/>
        <p:nvPr/>
      </p:nvGrpSpPr>
      <p:grpSpPr>
        <a:xfrm>
          <a:off x="0" y="0"/>
          <a:ext cx="0" cy="0"/>
          <a:chOff x="0" y="0"/>
          <a:chExt cx="0" cy="0"/>
        </a:xfrm>
      </p:grpSpPr>
      <p:sp>
        <p:nvSpPr>
          <p:cNvPr id="166" name="Google Shape;166;p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67" name="Google Shape;167;p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7"/>
        <p:cNvGrpSpPr/>
        <p:nvPr/>
      </p:nvGrpSpPr>
      <p:grpSpPr>
        <a:xfrm>
          <a:off x="0" y="0"/>
          <a:ext cx="0" cy="0"/>
          <a:chOff x="0" y="0"/>
          <a:chExt cx="0" cy="0"/>
        </a:xfrm>
      </p:grpSpPr>
      <p:sp>
        <p:nvSpPr>
          <p:cNvPr id="178" name="Google Shape;178;p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79" name="Google Shape;179;p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9"/>
        <p:cNvGrpSpPr/>
        <p:nvPr/>
      </p:nvGrpSpPr>
      <p:grpSpPr>
        <a:xfrm>
          <a:off x="0" y="0"/>
          <a:ext cx="0" cy="0"/>
          <a:chOff x="0" y="0"/>
          <a:chExt cx="0" cy="0"/>
        </a:xfrm>
      </p:grpSpPr>
      <p:sp>
        <p:nvSpPr>
          <p:cNvPr id="190" name="Google Shape;190;p1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91" name="Google Shape;191;p1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Google Shape;202;p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03" name="Google Shape;203;p1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2"/>
        <p:cNvGrpSpPr/>
        <p:nvPr/>
      </p:nvGrpSpPr>
      <p:grpSpPr>
        <a:xfrm>
          <a:off x="0" y="0"/>
          <a:ext cx="0" cy="0"/>
          <a:chOff x="0" y="0"/>
          <a:chExt cx="0" cy="0"/>
        </a:xfrm>
      </p:grpSpPr>
      <p:sp>
        <p:nvSpPr>
          <p:cNvPr id="223" name="Google Shape;223;p1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24" name="Google Shape;224;p1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7"/>
        <p:cNvGrpSpPr/>
        <p:nvPr/>
      </p:nvGrpSpPr>
      <p:grpSpPr>
        <a:xfrm>
          <a:off x="0" y="0"/>
          <a:ext cx="0" cy="0"/>
          <a:chOff x="0" y="0"/>
          <a:chExt cx="0" cy="0"/>
        </a:xfrm>
      </p:grpSpPr>
      <p:sp>
        <p:nvSpPr>
          <p:cNvPr id="238" name="Google Shape;238;p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39" name="Google Shape;239;p1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2"/>
        <p:cNvGrpSpPr/>
        <p:nvPr/>
      </p:nvGrpSpPr>
      <p:grpSpPr>
        <a:xfrm>
          <a:off x="0" y="0"/>
          <a:ext cx="0" cy="0"/>
          <a:chOff x="0" y="0"/>
          <a:chExt cx="0" cy="0"/>
        </a:xfrm>
      </p:grpSpPr>
      <p:sp>
        <p:nvSpPr>
          <p:cNvPr id="253" name="Google Shape;253;p1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54" name="Google Shape;254;p1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4"/>
        <p:cNvGrpSpPr/>
        <p:nvPr/>
      </p:nvGrpSpPr>
      <p:grpSpPr>
        <a:xfrm>
          <a:off x="0" y="0"/>
          <a:ext cx="0" cy="0"/>
          <a:chOff x="0" y="0"/>
          <a:chExt cx="0" cy="0"/>
        </a:xfrm>
      </p:grpSpPr>
      <p:sp>
        <p:nvSpPr>
          <p:cNvPr id="265" name="Google Shape;265;gaabdaac8c2_0_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66" name="Google Shape;266;gaabdaac8c2_0_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9"/>
        <p:cNvGrpSpPr/>
        <p:nvPr/>
      </p:nvGrpSpPr>
      <p:grpSpPr>
        <a:xfrm>
          <a:off x="0" y="0"/>
          <a:ext cx="0" cy="0"/>
          <a:chOff x="0" y="0"/>
          <a:chExt cx="0" cy="0"/>
        </a:xfrm>
      </p:grpSpPr>
      <p:sp>
        <p:nvSpPr>
          <p:cNvPr id="280" name="Google Shape;280;ga7f8334974_1_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81" name="Google Shape;281;ga7f8334974_1_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11"/>
        <p:cNvGrpSpPr/>
        <p:nvPr/>
      </p:nvGrpSpPr>
      <p:grpSpPr>
        <a:xfrm>
          <a:off x="0" y="0"/>
          <a:ext cx="0" cy="0"/>
          <a:chOff x="0" y="0"/>
          <a:chExt cx="0" cy="0"/>
        </a:xfrm>
      </p:grpSpPr>
      <p:sp>
        <p:nvSpPr>
          <p:cNvPr id="12" name="Google Shape;12;p17"/>
          <p:cNvSpPr txBox="1">
            <a:spLocks noGrp="1"/>
          </p:cNvSpPr>
          <p:nvPr>
            <p:ph type="ctrTitle"/>
          </p:nvPr>
        </p:nvSpPr>
        <p:spPr>
          <a:xfrm>
            <a:off x="1524000" y="1122363"/>
            <a:ext cx="9144000" cy="2387600"/>
          </a:xfrm>
          <a:prstGeom prst="rect">
            <a:avLst/>
          </a:prstGeom>
          <a:noFill/>
          <a:ln>
            <a:noFill/>
          </a:ln>
        </p:spPr>
        <p:txBody>
          <a:bodyPr spcFirstLastPara="1" wrap="square" lIns="91425" tIns="45700" rIns="91425" bIns="45700" anchor="b" anchorCtr="0">
            <a:normAutofit/>
          </a:bodyPr>
          <a:lstStyle>
            <a:lvl1pPr lvl="0" algn="ctr">
              <a:lnSpc>
                <a:spcPct val="90000"/>
              </a:lnSpc>
              <a:spcBef>
                <a:spcPts val="0"/>
              </a:spcBef>
              <a:spcAft>
                <a:spcPts val="0"/>
              </a:spcAft>
              <a:buClr>
                <a:schemeClr val="dk1"/>
              </a:buClr>
              <a:buSzPts val="6000"/>
              <a:buFont typeface="Calibri"/>
              <a:buNone/>
              <a:defRPr sz="60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13" name="Google Shape;13;p17"/>
          <p:cNvSpPr txBox="1">
            <a:spLocks noGrp="1"/>
          </p:cNvSpPr>
          <p:nvPr>
            <p:ph type="subTitle" idx="1"/>
          </p:nvPr>
        </p:nvSpPr>
        <p:spPr>
          <a:xfrm>
            <a:off x="1524000" y="3602038"/>
            <a:ext cx="9144000" cy="1655762"/>
          </a:xfrm>
          <a:prstGeom prst="rect">
            <a:avLst/>
          </a:prstGeom>
          <a:noFill/>
          <a:ln>
            <a:noFill/>
          </a:ln>
        </p:spPr>
        <p:txBody>
          <a:bodyPr spcFirstLastPara="1" wrap="square" lIns="91425" tIns="45700" rIns="91425" bIns="45700" anchor="t" anchorCtr="0">
            <a:norm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a:endParaRPr/>
          </a:p>
        </p:txBody>
      </p:sp>
      <p:sp>
        <p:nvSpPr>
          <p:cNvPr id="14" name="Google Shape;14;p17"/>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15" name="Google Shape;15;p17"/>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16" name="Google Shape;16;p17"/>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17"/>
        <p:cNvGrpSpPr/>
        <p:nvPr/>
      </p:nvGrpSpPr>
      <p:grpSpPr>
        <a:xfrm>
          <a:off x="0" y="0"/>
          <a:ext cx="0" cy="0"/>
          <a:chOff x="0" y="0"/>
          <a:chExt cx="0" cy="0"/>
        </a:xfrm>
      </p:grpSpPr>
      <p:sp>
        <p:nvSpPr>
          <p:cNvPr id="18" name="Google Shape;18;p18"/>
          <p:cNvSpPr txBox="1">
            <a:spLocks noGrp="1"/>
          </p:cNvSpPr>
          <p:nvPr>
            <p:ph type="title"/>
          </p:nvPr>
        </p:nvSpPr>
        <p:spPr>
          <a:xfrm>
            <a:off x="839788"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19" name="Google Shape;19;p18"/>
          <p:cNvSpPr txBox="1">
            <a:spLocks noGrp="1"/>
          </p:cNvSpPr>
          <p:nvPr>
            <p:ph type="body" idx="1"/>
          </p:nvPr>
        </p:nvSpPr>
        <p:spPr>
          <a:xfrm>
            <a:off x="839788" y="1681163"/>
            <a:ext cx="5157787" cy="823912"/>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20" name="Google Shape;20;p18"/>
          <p:cNvSpPr txBox="1">
            <a:spLocks noGrp="1"/>
          </p:cNvSpPr>
          <p:nvPr>
            <p:ph type="body" idx="2"/>
          </p:nvPr>
        </p:nvSpPr>
        <p:spPr>
          <a:xfrm>
            <a:off x="839788" y="2505075"/>
            <a:ext cx="5157787" cy="368458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1" name="Google Shape;21;p18"/>
          <p:cNvSpPr txBox="1">
            <a:spLocks noGrp="1"/>
          </p:cNvSpPr>
          <p:nvPr>
            <p:ph type="body" idx="3"/>
          </p:nvPr>
        </p:nvSpPr>
        <p:spPr>
          <a:xfrm>
            <a:off x="6172200" y="1681163"/>
            <a:ext cx="5183188" cy="823912"/>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22" name="Google Shape;22;p18"/>
          <p:cNvSpPr txBox="1">
            <a:spLocks noGrp="1"/>
          </p:cNvSpPr>
          <p:nvPr>
            <p:ph type="body" idx="4"/>
          </p:nvPr>
        </p:nvSpPr>
        <p:spPr>
          <a:xfrm>
            <a:off x="6172200" y="2505075"/>
            <a:ext cx="5183188" cy="368458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3" name="Google Shape;23;p18"/>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4" name="Google Shape;24;p18"/>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5" name="Google Shape;25;p18"/>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32"/>
        <p:cNvGrpSpPr/>
        <p:nvPr/>
      </p:nvGrpSpPr>
      <p:grpSpPr>
        <a:xfrm>
          <a:off x="0" y="0"/>
          <a:ext cx="0" cy="0"/>
          <a:chOff x="0" y="0"/>
          <a:chExt cx="0" cy="0"/>
        </a:xfrm>
      </p:grpSpPr>
      <p:sp>
        <p:nvSpPr>
          <p:cNvPr id="33" name="Google Shape;33;p20"/>
          <p:cNvSpPr txBox="1">
            <a:spLocks noGrp="1"/>
          </p:cNvSpPr>
          <p:nvPr>
            <p:ph type="title"/>
          </p:nvPr>
        </p:nvSpPr>
        <p:spPr>
          <a:xfrm>
            <a:off x="831850" y="1709738"/>
            <a:ext cx="10515600" cy="2852737"/>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6000"/>
              <a:buFont typeface="Calibri"/>
              <a:buNone/>
              <a:defRPr sz="60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4" name="Google Shape;34;p20"/>
          <p:cNvSpPr txBox="1">
            <a:spLocks noGrp="1"/>
          </p:cNvSpPr>
          <p:nvPr>
            <p:ph type="body" idx="1"/>
          </p:nvPr>
        </p:nvSpPr>
        <p:spPr>
          <a:xfrm>
            <a:off x="831850" y="4589463"/>
            <a:ext cx="10515600" cy="1500187"/>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rgbClr val="888888"/>
              </a:buClr>
              <a:buSzPts val="2400"/>
              <a:buNone/>
              <a:defRPr sz="2400">
                <a:solidFill>
                  <a:srgbClr val="888888"/>
                </a:solidFill>
              </a:defRPr>
            </a:lvl1pPr>
            <a:lvl2pPr marL="914400" lvl="1" indent="-228600" algn="l">
              <a:lnSpc>
                <a:spcPct val="90000"/>
              </a:lnSpc>
              <a:spcBef>
                <a:spcPts val="500"/>
              </a:spcBef>
              <a:spcAft>
                <a:spcPts val="0"/>
              </a:spcAft>
              <a:buClr>
                <a:srgbClr val="888888"/>
              </a:buClr>
              <a:buSzPts val="2000"/>
              <a:buNone/>
              <a:defRPr sz="2000">
                <a:solidFill>
                  <a:srgbClr val="888888"/>
                </a:solidFill>
              </a:defRPr>
            </a:lvl2pPr>
            <a:lvl3pPr marL="1371600" lvl="2" indent="-228600" algn="l">
              <a:lnSpc>
                <a:spcPct val="90000"/>
              </a:lnSpc>
              <a:spcBef>
                <a:spcPts val="500"/>
              </a:spcBef>
              <a:spcAft>
                <a:spcPts val="0"/>
              </a:spcAft>
              <a:buClr>
                <a:srgbClr val="888888"/>
              </a:buClr>
              <a:buSzPts val="1800"/>
              <a:buNone/>
              <a:defRPr sz="1800">
                <a:solidFill>
                  <a:srgbClr val="888888"/>
                </a:solidFill>
              </a:defRPr>
            </a:lvl3pPr>
            <a:lvl4pPr marL="1828800" lvl="3" indent="-228600" algn="l">
              <a:lnSpc>
                <a:spcPct val="90000"/>
              </a:lnSpc>
              <a:spcBef>
                <a:spcPts val="500"/>
              </a:spcBef>
              <a:spcAft>
                <a:spcPts val="0"/>
              </a:spcAft>
              <a:buClr>
                <a:srgbClr val="888888"/>
              </a:buClr>
              <a:buSzPts val="1600"/>
              <a:buNone/>
              <a:defRPr sz="1600">
                <a:solidFill>
                  <a:srgbClr val="888888"/>
                </a:solidFill>
              </a:defRPr>
            </a:lvl4pPr>
            <a:lvl5pPr marL="2286000" lvl="4" indent="-228600" algn="l">
              <a:lnSpc>
                <a:spcPct val="90000"/>
              </a:lnSpc>
              <a:spcBef>
                <a:spcPts val="500"/>
              </a:spcBef>
              <a:spcAft>
                <a:spcPts val="0"/>
              </a:spcAft>
              <a:buClr>
                <a:srgbClr val="888888"/>
              </a:buClr>
              <a:buSzPts val="1600"/>
              <a:buNone/>
              <a:defRPr sz="1600">
                <a:solidFill>
                  <a:srgbClr val="888888"/>
                </a:solidFill>
              </a:defRPr>
            </a:lvl5pPr>
            <a:lvl6pPr marL="2743200" lvl="5" indent="-228600" algn="l">
              <a:lnSpc>
                <a:spcPct val="90000"/>
              </a:lnSpc>
              <a:spcBef>
                <a:spcPts val="500"/>
              </a:spcBef>
              <a:spcAft>
                <a:spcPts val="0"/>
              </a:spcAft>
              <a:buClr>
                <a:srgbClr val="888888"/>
              </a:buClr>
              <a:buSzPts val="1600"/>
              <a:buNone/>
              <a:defRPr sz="1600">
                <a:solidFill>
                  <a:srgbClr val="888888"/>
                </a:solidFill>
              </a:defRPr>
            </a:lvl6pPr>
            <a:lvl7pPr marL="3200400" lvl="6" indent="-228600" algn="l">
              <a:lnSpc>
                <a:spcPct val="90000"/>
              </a:lnSpc>
              <a:spcBef>
                <a:spcPts val="500"/>
              </a:spcBef>
              <a:spcAft>
                <a:spcPts val="0"/>
              </a:spcAft>
              <a:buClr>
                <a:srgbClr val="888888"/>
              </a:buClr>
              <a:buSzPts val="1600"/>
              <a:buNone/>
              <a:defRPr sz="1600">
                <a:solidFill>
                  <a:srgbClr val="888888"/>
                </a:solidFill>
              </a:defRPr>
            </a:lvl7pPr>
            <a:lvl8pPr marL="3657600" lvl="7" indent="-228600" algn="l">
              <a:lnSpc>
                <a:spcPct val="90000"/>
              </a:lnSpc>
              <a:spcBef>
                <a:spcPts val="500"/>
              </a:spcBef>
              <a:spcAft>
                <a:spcPts val="0"/>
              </a:spcAft>
              <a:buClr>
                <a:srgbClr val="888888"/>
              </a:buClr>
              <a:buSzPts val="1600"/>
              <a:buNone/>
              <a:defRPr sz="1600">
                <a:solidFill>
                  <a:srgbClr val="888888"/>
                </a:solidFill>
              </a:defRPr>
            </a:lvl8pPr>
            <a:lvl9pPr marL="4114800" lvl="8" indent="-228600" algn="l">
              <a:lnSpc>
                <a:spcPct val="90000"/>
              </a:lnSpc>
              <a:spcBef>
                <a:spcPts val="500"/>
              </a:spcBef>
              <a:spcAft>
                <a:spcPts val="0"/>
              </a:spcAft>
              <a:buClr>
                <a:srgbClr val="888888"/>
              </a:buClr>
              <a:buSzPts val="1600"/>
              <a:buNone/>
              <a:defRPr sz="1600">
                <a:solidFill>
                  <a:srgbClr val="888888"/>
                </a:solidFill>
              </a:defRPr>
            </a:lvl9pPr>
          </a:lstStyle>
          <a:p>
            <a:endParaRPr/>
          </a:p>
        </p:txBody>
      </p:sp>
      <p:sp>
        <p:nvSpPr>
          <p:cNvPr id="35" name="Google Shape;35;p20"/>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6" name="Google Shape;36;p20"/>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7" name="Google Shape;37;p20"/>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38"/>
        <p:cNvGrpSpPr/>
        <p:nvPr/>
      </p:nvGrpSpPr>
      <p:grpSpPr>
        <a:xfrm>
          <a:off x="0" y="0"/>
          <a:ext cx="0" cy="0"/>
          <a:chOff x="0" y="0"/>
          <a:chExt cx="0" cy="0"/>
        </a:xfrm>
      </p:grpSpPr>
      <p:sp>
        <p:nvSpPr>
          <p:cNvPr id="39" name="Google Shape;39;p21"/>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0" name="Google Shape;40;p21"/>
          <p:cNvSpPr txBox="1">
            <a:spLocks noGrp="1"/>
          </p:cNvSpPr>
          <p:nvPr>
            <p:ph type="body" idx="1"/>
          </p:nvPr>
        </p:nvSpPr>
        <p:spPr>
          <a:xfrm>
            <a:off x="838200" y="1825625"/>
            <a:ext cx="5181600" cy="435133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1" name="Google Shape;41;p21"/>
          <p:cNvSpPr txBox="1">
            <a:spLocks noGrp="1"/>
          </p:cNvSpPr>
          <p:nvPr>
            <p:ph type="body" idx="2"/>
          </p:nvPr>
        </p:nvSpPr>
        <p:spPr>
          <a:xfrm>
            <a:off x="6172200" y="1825625"/>
            <a:ext cx="5181600" cy="435133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2" name="Google Shape;42;p21"/>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3" name="Google Shape;43;p21"/>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4" name="Google Shape;44;p21"/>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45"/>
        <p:cNvGrpSpPr/>
        <p:nvPr/>
      </p:nvGrpSpPr>
      <p:grpSpPr>
        <a:xfrm>
          <a:off x="0" y="0"/>
          <a:ext cx="0" cy="0"/>
          <a:chOff x="0" y="0"/>
          <a:chExt cx="0" cy="0"/>
        </a:xfrm>
      </p:grpSpPr>
      <p:sp>
        <p:nvSpPr>
          <p:cNvPr id="46" name="Google Shape;46;p22"/>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7" name="Google Shape;47;p22"/>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8" name="Google Shape;48;p22"/>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9" name="Google Shape;49;p22"/>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0"/>
        <p:cNvGrpSpPr/>
        <p:nvPr/>
      </p:nvGrpSpPr>
      <p:grpSpPr>
        <a:xfrm>
          <a:off x="0" y="0"/>
          <a:ext cx="0" cy="0"/>
          <a:chOff x="0" y="0"/>
          <a:chExt cx="0" cy="0"/>
        </a:xfrm>
      </p:grpSpPr>
      <p:sp>
        <p:nvSpPr>
          <p:cNvPr id="51" name="Google Shape;51;p23"/>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2" name="Google Shape;52;p23"/>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3" name="Google Shape;53;p23"/>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54"/>
        <p:cNvGrpSpPr/>
        <p:nvPr/>
      </p:nvGrpSpPr>
      <p:grpSpPr>
        <a:xfrm>
          <a:off x="0" y="0"/>
          <a:ext cx="0" cy="0"/>
          <a:chOff x="0" y="0"/>
          <a:chExt cx="0" cy="0"/>
        </a:xfrm>
      </p:grpSpPr>
      <p:sp>
        <p:nvSpPr>
          <p:cNvPr id="55" name="Google Shape;55;p24"/>
          <p:cNvSpPr txBox="1">
            <a:spLocks noGrp="1"/>
          </p:cNvSpPr>
          <p:nvPr>
            <p:ph type="title"/>
          </p:nvPr>
        </p:nvSpPr>
        <p:spPr>
          <a:xfrm>
            <a:off x="839788" y="457200"/>
            <a:ext cx="3932237" cy="16002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3200"/>
              <a:buFont typeface="Calibri"/>
              <a:buNone/>
              <a:defRPr sz="3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6" name="Google Shape;56;p24"/>
          <p:cNvSpPr txBox="1">
            <a:spLocks noGrp="1"/>
          </p:cNvSpPr>
          <p:nvPr>
            <p:ph type="body" idx="1"/>
          </p:nvPr>
        </p:nvSpPr>
        <p:spPr>
          <a:xfrm>
            <a:off x="5183188" y="987425"/>
            <a:ext cx="6172200" cy="4873625"/>
          </a:xfrm>
          <a:prstGeom prst="rect">
            <a:avLst/>
          </a:prstGeom>
          <a:noFill/>
          <a:ln>
            <a:noFill/>
          </a:ln>
        </p:spPr>
        <p:txBody>
          <a:bodyPr spcFirstLastPara="1" wrap="square" lIns="91425" tIns="45700" rIns="91425" bIns="45700" anchor="t" anchorCtr="0">
            <a:normAutofit/>
          </a:bodyPr>
          <a:lstStyle>
            <a:lvl1pPr marL="457200" lvl="0" indent="-431800" algn="l">
              <a:lnSpc>
                <a:spcPct val="90000"/>
              </a:lnSpc>
              <a:spcBef>
                <a:spcPts val="1000"/>
              </a:spcBef>
              <a:spcAft>
                <a:spcPts val="0"/>
              </a:spcAft>
              <a:buClr>
                <a:schemeClr val="dk1"/>
              </a:buClr>
              <a:buSzPts val="3200"/>
              <a:buChar char="•"/>
              <a:defRPr sz="3200"/>
            </a:lvl1pPr>
            <a:lvl2pPr marL="914400" lvl="1" indent="-406400" algn="l">
              <a:lnSpc>
                <a:spcPct val="90000"/>
              </a:lnSpc>
              <a:spcBef>
                <a:spcPts val="500"/>
              </a:spcBef>
              <a:spcAft>
                <a:spcPts val="0"/>
              </a:spcAft>
              <a:buClr>
                <a:schemeClr val="dk1"/>
              </a:buClr>
              <a:buSzPts val="2800"/>
              <a:buChar char="•"/>
              <a:defRPr sz="2800"/>
            </a:lvl2pPr>
            <a:lvl3pPr marL="1371600" lvl="2" indent="-381000" algn="l">
              <a:lnSpc>
                <a:spcPct val="90000"/>
              </a:lnSpc>
              <a:spcBef>
                <a:spcPts val="500"/>
              </a:spcBef>
              <a:spcAft>
                <a:spcPts val="0"/>
              </a:spcAft>
              <a:buClr>
                <a:schemeClr val="dk1"/>
              </a:buClr>
              <a:buSzPts val="2400"/>
              <a:buChar char="•"/>
              <a:defRPr sz="2400"/>
            </a:lvl3pPr>
            <a:lvl4pPr marL="1828800" lvl="3" indent="-355600" algn="l">
              <a:lnSpc>
                <a:spcPct val="90000"/>
              </a:lnSpc>
              <a:spcBef>
                <a:spcPts val="500"/>
              </a:spcBef>
              <a:spcAft>
                <a:spcPts val="0"/>
              </a:spcAft>
              <a:buClr>
                <a:schemeClr val="dk1"/>
              </a:buClr>
              <a:buSzPts val="2000"/>
              <a:buChar char="•"/>
              <a:defRPr sz="2000"/>
            </a:lvl4pPr>
            <a:lvl5pPr marL="2286000" lvl="4" indent="-355600" algn="l">
              <a:lnSpc>
                <a:spcPct val="90000"/>
              </a:lnSpc>
              <a:spcBef>
                <a:spcPts val="500"/>
              </a:spcBef>
              <a:spcAft>
                <a:spcPts val="0"/>
              </a:spcAft>
              <a:buClr>
                <a:schemeClr val="dk1"/>
              </a:buClr>
              <a:buSzPts val="2000"/>
              <a:buChar char="•"/>
              <a:defRPr sz="2000"/>
            </a:lvl5pPr>
            <a:lvl6pPr marL="2743200" lvl="5" indent="-355600" algn="l">
              <a:lnSpc>
                <a:spcPct val="90000"/>
              </a:lnSpc>
              <a:spcBef>
                <a:spcPts val="500"/>
              </a:spcBef>
              <a:spcAft>
                <a:spcPts val="0"/>
              </a:spcAft>
              <a:buClr>
                <a:schemeClr val="dk1"/>
              </a:buClr>
              <a:buSzPts val="2000"/>
              <a:buChar char="•"/>
              <a:defRPr sz="2000"/>
            </a:lvl6pPr>
            <a:lvl7pPr marL="3200400" lvl="6" indent="-355600" algn="l">
              <a:lnSpc>
                <a:spcPct val="90000"/>
              </a:lnSpc>
              <a:spcBef>
                <a:spcPts val="500"/>
              </a:spcBef>
              <a:spcAft>
                <a:spcPts val="0"/>
              </a:spcAft>
              <a:buClr>
                <a:schemeClr val="dk1"/>
              </a:buClr>
              <a:buSzPts val="2000"/>
              <a:buChar char="•"/>
              <a:defRPr sz="2000"/>
            </a:lvl7pPr>
            <a:lvl8pPr marL="3657600" lvl="7" indent="-355600" algn="l">
              <a:lnSpc>
                <a:spcPct val="90000"/>
              </a:lnSpc>
              <a:spcBef>
                <a:spcPts val="500"/>
              </a:spcBef>
              <a:spcAft>
                <a:spcPts val="0"/>
              </a:spcAft>
              <a:buClr>
                <a:schemeClr val="dk1"/>
              </a:buClr>
              <a:buSzPts val="2000"/>
              <a:buChar char="•"/>
              <a:defRPr sz="2000"/>
            </a:lvl8pPr>
            <a:lvl9pPr marL="4114800" lvl="8" indent="-355600" algn="l">
              <a:lnSpc>
                <a:spcPct val="90000"/>
              </a:lnSpc>
              <a:spcBef>
                <a:spcPts val="500"/>
              </a:spcBef>
              <a:spcAft>
                <a:spcPts val="0"/>
              </a:spcAft>
              <a:buClr>
                <a:schemeClr val="dk1"/>
              </a:buClr>
              <a:buSzPts val="2000"/>
              <a:buChar char="•"/>
              <a:defRPr sz="2000"/>
            </a:lvl9pPr>
          </a:lstStyle>
          <a:p>
            <a:endParaRPr/>
          </a:p>
        </p:txBody>
      </p:sp>
      <p:sp>
        <p:nvSpPr>
          <p:cNvPr id="57" name="Google Shape;57;p24"/>
          <p:cNvSpPr txBox="1">
            <a:spLocks noGrp="1"/>
          </p:cNvSpPr>
          <p:nvPr>
            <p:ph type="body" idx="2"/>
          </p:nvPr>
        </p:nvSpPr>
        <p:spPr>
          <a:xfrm>
            <a:off x="839788" y="2057400"/>
            <a:ext cx="3932237" cy="3811588"/>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58" name="Google Shape;58;p24"/>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9" name="Google Shape;59;p24"/>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0" name="Google Shape;60;p24"/>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61"/>
        <p:cNvGrpSpPr/>
        <p:nvPr/>
      </p:nvGrpSpPr>
      <p:grpSpPr>
        <a:xfrm>
          <a:off x="0" y="0"/>
          <a:ext cx="0" cy="0"/>
          <a:chOff x="0" y="0"/>
          <a:chExt cx="0" cy="0"/>
        </a:xfrm>
      </p:grpSpPr>
      <p:sp>
        <p:nvSpPr>
          <p:cNvPr id="62" name="Google Shape;62;p25"/>
          <p:cNvSpPr txBox="1">
            <a:spLocks noGrp="1"/>
          </p:cNvSpPr>
          <p:nvPr>
            <p:ph type="title"/>
          </p:nvPr>
        </p:nvSpPr>
        <p:spPr>
          <a:xfrm>
            <a:off x="839788" y="457200"/>
            <a:ext cx="3932237" cy="16002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3200"/>
              <a:buFont typeface="Calibri"/>
              <a:buNone/>
              <a:defRPr sz="3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63" name="Google Shape;63;p25"/>
          <p:cNvSpPr>
            <a:spLocks noGrp="1"/>
          </p:cNvSpPr>
          <p:nvPr>
            <p:ph type="pic" idx="2"/>
          </p:nvPr>
        </p:nvSpPr>
        <p:spPr>
          <a:xfrm>
            <a:off x="5183188" y="987425"/>
            <a:ext cx="6172200" cy="4873625"/>
          </a:xfrm>
          <a:prstGeom prst="rect">
            <a:avLst/>
          </a:prstGeom>
          <a:noFill/>
          <a:ln>
            <a:noFill/>
          </a:ln>
        </p:spPr>
        <p:txBody>
          <a:bodyPr spcFirstLastPara="1" wrap="square" lIns="91425" tIns="45700" rIns="91425" bIns="45700" anchor="t" anchorCtr="0">
            <a:normAutofit/>
          </a:bodyPr>
          <a:lstStyle>
            <a:lvl1pPr marR="0" lvl="0" algn="l" rtl="0">
              <a:lnSpc>
                <a:spcPct val="90000"/>
              </a:lnSpc>
              <a:spcBef>
                <a:spcPts val="1000"/>
              </a:spcBef>
              <a:spcAft>
                <a:spcPts val="0"/>
              </a:spcAft>
              <a:buClr>
                <a:schemeClr val="dk1"/>
              </a:buClr>
              <a:buSzPts val="3200"/>
              <a:buFont typeface="Arial"/>
              <a:buNone/>
              <a:defRPr sz="3200" b="0" i="0" u="none" strike="noStrike" cap="none">
                <a:solidFill>
                  <a:schemeClr val="dk1"/>
                </a:solidFill>
                <a:latin typeface="Calibri"/>
                <a:ea typeface="Calibri"/>
                <a:cs typeface="Calibri"/>
                <a:sym typeface="Calibri"/>
              </a:defRPr>
            </a:lvl1pPr>
            <a:lvl2pPr marR="0" lvl="1" algn="l" rtl="0">
              <a:lnSpc>
                <a:spcPct val="90000"/>
              </a:lnSpc>
              <a:spcBef>
                <a:spcPts val="500"/>
              </a:spcBef>
              <a:spcAft>
                <a:spcPts val="0"/>
              </a:spcAft>
              <a:buClr>
                <a:schemeClr val="dk1"/>
              </a:buClr>
              <a:buSzPts val="2800"/>
              <a:buFont typeface="Arial"/>
              <a:buNone/>
              <a:defRPr sz="2800" b="0" i="0" u="none" strike="noStrike" cap="none">
                <a:solidFill>
                  <a:schemeClr val="dk1"/>
                </a:solidFill>
                <a:latin typeface="Calibri"/>
                <a:ea typeface="Calibri"/>
                <a:cs typeface="Calibri"/>
                <a:sym typeface="Calibri"/>
              </a:defRPr>
            </a:lvl2pPr>
            <a:lvl3pPr marR="0" lvl="2" algn="l" rtl="0">
              <a:lnSpc>
                <a:spcPct val="90000"/>
              </a:lnSpc>
              <a:spcBef>
                <a:spcPts val="500"/>
              </a:spcBef>
              <a:spcAft>
                <a:spcPts val="0"/>
              </a:spcAft>
              <a:buClr>
                <a:schemeClr val="dk1"/>
              </a:buClr>
              <a:buSzPts val="2400"/>
              <a:buFont typeface="Arial"/>
              <a:buNone/>
              <a:defRPr sz="2400" b="0" i="0" u="none" strike="noStrike" cap="none">
                <a:solidFill>
                  <a:schemeClr val="dk1"/>
                </a:solidFill>
                <a:latin typeface="Calibri"/>
                <a:ea typeface="Calibri"/>
                <a:cs typeface="Calibri"/>
                <a:sym typeface="Calibri"/>
              </a:defRPr>
            </a:lvl3pPr>
            <a:lvl4pPr marR="0" lvl="3"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4pPr>
            <a:lvl5pPr marR="0" lvl="4"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5pPr>
            <a:lvl6pPr marR="0" lvl="5"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6pPr>
            <a:lvl7pPr marR="0" lvl="6"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7pPr>
            <a:lvl8pPr marR="0" lvl="7"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8pPr>
            <a:lvl9pPr marR="0" lvl="8"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9pPr>
          </a:lstStyle>
          <a:p>
            <a:endParaRPr/>
          </a:p>
        </p:txBody>
      </p:sp>
      <p:sp>
        <p:nvSpPr>
          <p:cNvPr id="64" name="Google Shape;64;p25"/>
          <p:cNvSpPr txBox="1">
            <a:spLocks noGrp="1"/>
          </p:cNvSpPr>
          <p:nvPr>
            <p:ph type="body" idx="1"/>
          </p:nvPr>
        </p:nvSpPr>
        <p:spPr>
          <a:xfrm>
            <a:off x="839788" y="2057400"/>
            <a:ext cx="3932237" cy="3811588"/>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65" name="Google Shape;65;p25"/>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6" name="Google Shape;66;p25"/>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7" name="Google Shape;67;p25"/>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68"/>
        <p:cNvGrpSpPr/>
        <p:nvPr/>
      </p:nvGrpSpPr>
      <p:grpSpPr>
        <a:xfrm>
          <a:off x="0" y="0"/>
          <a:ext cx="0" cy="0"/>
          <a:chOff x="0" y="0"/>
          <a:chExt cx="0" cy="0"/>
        </a:xfrm>
      </p:grpSpPr>
      <p:sp>
        <p:nvSpPr>
          <p:cNvPr id="69" name="Google Shape;69;p26"/>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0" name="Google Shape;70;p26"/>
          <p:cNvSpPr txBox="1">
            <a:spLocks noGrp="1"/>
          </p:cNvSpPr>
          <p:nvPr>
            <p:ph type="body" idx="1"/>
          </p:nvPr>
        </p:nvSpPr>
        <p:spPr>
          <a:xfrm rot="5400000">
            <a:off x="3920331" y="-1256506"/>
            <a:ext cx="4351338" cy="105156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1" name="Google Shape;71;p26"/>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2" name="Google Shape;72;p26"/>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3" name="Google Shape;73;p26"/>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74"/>
        <p:cNvGrpSpPr/>
        <p:nvPr/>
      </p:nvGrpSpPr>
      <p:grpSpPr>
        <a:xfrm>
          <a:off x="0" y="0"/>
          <a:ext cx="0" cy="0"/>
          <a:chOff x="0" y="0"/>
          <a:chExt cx="0" cy="0"/>
        </a:xfrm>
      </p:grpSpPr>
      <p:sp>
        <p:nvSpPr>
          <p:cNvPr id="75" name="Google Shape;75;p27"/>
          <p:cNvSpPr txBox="1">
            <a:spLocks noGrp="1"/>
          </p:cNvSpPr>
          <p:nvPr>
            <p:ph type="title"/>
          </p:nvPr>
        </p:nvSpPr>
        <p:spPr>
          <a:xfrm rot="5400000">
            <a:off x="7133431" y="1956594"/>
            <a:ext cx="5811838" cy="26289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6" name="Google Shape;76;p27"/>
          <p:cNvSpPr txBox="1">
            <a:spLocks noGrp="1"/>
          </p:cNvSpPr>
          <p:nvPr>
            <p:ph type="body" idx="1"/>
          </p:nvPr>
        </p:nvSpPr>
        <p:spPr>
          <a:xfrm rot="5400000">
            <a:off x="1799431" y="-596106"/>
            <a:ext cx="5811838" cy="77343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7" name="Google Shape;77;p27"/>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8" name="Google Shape;78;p27"/>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9" name="Google Shape;79;p27"/>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6"/>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marR="0" lvl="0" algn="l" rtl="0">
              <a:lnSpc>
                <a:spcPct val="90000"/>
              </a:lnSpc>
              <a:spcBef>
                <a:spcPts val="0"/>
              </a:spcBef>
              <a:spcAft>
                <a:spcPts val="0"/>
              </a:spcAft>
              <a:buClr>
                <a:schemeClr val="dk1"/>
              </a:buClr>
              <a:buSzPts val="4400"/>
              <a:buFont typeface="Calibri"/>
              <a:buNone/>
              <a:defRPr sz="4400" b="0" i="0" u="none" strike="noStrike" cap="none">
                <a:solidFill>
                  <a:schemeClr val="dk1"/>
                </a:solidFill>
                <a:latin typeface="Calibri"/>
                <a:ea typeface="Calibri"/>
                <a:cs typeface="Calibri"/>
                <a:sym typeface="Calibri"/>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7" name="Google Shape;7;p16"/>
          <p:cNvSpPr txBox="1">
            <a:spLocks noGrp="1"/>
          </p:cNvSpPr>
          <p:nvPr>
            <p:ph type="body" idx="1"/>
          </p:nvPr>
        </p:nvSpPr>
        <p:spPr>
          <a:xfrm>
            <a:off x="838200" y="1825625"/>
            <a:ext cx="10515600" cy="4351338"/>
          </a:xfrm>
          <a:prstGeom prst="rect">
            <a:avLst/>
          </a:prstGeom>
          <a:noFill/>
          <a:ln>
            <a:noFill/>
          </a:ln>
        </p:spPr>
        <p:txBody>
          <a:bodyPr spcFirstLastPara="1" wrap="square" lIns="91425" tIns="45700" rIns="91425" bIns="45700" anchor="t" anchorCtr="0">
            <a:norm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 name="Google Shape;8;p16"/>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SzPts val="1400"/>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9" name="Google Shape;9;p16"/>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marR="0" lvl="0" algn="ctr" rtl="0">
              <a:spcBef>
                <a:spcPts val="0"/>
              </a:spcBef>
              <a:spcAft>
                <a:spcPts val="0"/>
              </a:spcAft>
              <a:buSzPts val="1400"/>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10" name="Google Shape;10;p16"/>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1200" b="0" i="0" u="none" strike="noStrike" cap="none">
                <a:solidFill>
                  <a:srgbClr val="888888"/>
                </a:solidFill>
                <a:latin typeface="Calibri"/>
                <a:ea typeface="Calibri"/>
                <a:cs typeface="Calibri"/>
                <a:sym typeface="Calibri"/>
              </a:defRPr>
            </a:lvl1pPr>
            <a:lvl2pPr marL="0" marR="0" lvl="1" indent="0" algn="r" rtl="0">
              <a:spcBef>
                <a:spcPts val="0"/>
              </a:spcBef>
              <a:buNone/>
              <a:defRPr sz="1200" b="0" i="0" u="none" strike="noStrike" cap="none">
                <a:solidFill>
                  <a:srgbClr val="888888"/>
                </a:solidFill>
                <a:latin typeface="Calibri"/>
                <a:ea typeface="Calibri"/>
                <a:cs typeface="Calibri"/>
                <a:sym typeface="Calibri"/>
              </a:defRPr>
            </a:lvl2pPr>
            <a:lvl3pPr marL="0" marR="0" lvl="2" indent="0" algn="r" rtl="0">
              <a:spcBef>
                <a:spcPts val="0"/>
              </a:spcBef>
              <a:buNone/>
              <a:defRPr sz="1200" b="0" i="0" u="none" strike="noStrike" cap="none">
                <a:solidFill>
                  <a:srgbClr val="888888"/>
                </a:solidFill>
                <a:latin typeface="Calibri"/>
                <a:ea typeface="Calibri"/>
                <a:cs typeface="Calibri"/>
                <a:sym typeface="Calibri"/>
              </a:defRPr>
            </a:lvl3pPr>
            <a:lvl4pPr marL="0" marR="0" lvl="3" indent="0" algn="r" rtl="0">
              <a:spcBef>
                <a:spcPts val="0"/>
              </a:spcBef>
              <a:buNone/>
              <a:defRPr sz="1200" b="0" i="0" u="none" strike="noStrike" cap="none">
                <a:solidFill>
                  <a:srgbClr val="888888"/>
                </a:solidFill>
                <a:latin typeface="Calibri"/>
                <a:ea typeface="Calibri"/>
                <a:cs typeface="Calibri"/>
                <a:sym typeface="Calibri"/>
              </a:defRPr>
            </a:lvl4pPr>
            <a:lvl5pPr marL="0" marR="0" lvl="4" indent="0" algn="r" rtl="0">
              <a:spcBef>
                <a:spcPts val="0"/>
              </a:spcBef>
              <a:buNone/>
              <a:defRPr sz="1200" b="0" i="0" u="none" strike="noStrike" cap="none">
                <a:solidFill>
                  <a:srgbClr val="888888"/>
                </a:solidFill>
                <a:latin typeface="Calibri"/>
                <a:ea typeface="Calibri"/>
                <a:cs typeface="Calibri"/>
                <a:sym typeface="Calibri"/>
              </a:defRPr>
            </a:lvl5pPr>
            <a:lvl6pPr marL="0" marR="0" lvl="5" indent="0" algn="r" rtl="0">
              <a:spcBef>
                <a:spcPts val="0"/>
              </a:spcBef>
              <a:buNone/>
              <a:defRPr sz="1200" b="0" i="0" u="none" strike="noStrike" cap="none">
                <a:solidFill>
                  <a:srgbClr val="888888"/>
                </a:solidFill>
                <a:latin typeface="Calibri"/>
                <a:ea typeface="Calibri"/>
                <a:cs typeface="Calibri"/>
                <a:sym typeface="Calibri"/>
              </a:defRPr>
            </a:lvl6pPr>
            <a:lvl7pPr marL="0" marR="0" lvl="6" indent="0" algn="r" rtl="0">
              <a:spcBef>
                <a:spcPts val="0"/>
              </a:spcBef>
              <a:buNone/>
              <a:defRPr sz="1200" b="0" i="0" u="none" strike="noStrike" cap="none">
                <a:solidFill>
                  <a:srgbClr val="888888"/>
                </a:solidFill>
                <a:latin typeface="Calibri"/>
                <a:ea typeface="Calibri"/>
                <a:cs typeface="Calibri"/>
                <a:sym typeface="Calibri"/>
              </a:defRPr>
            </a:lvl7pPr>
            <a:lvl8pPr marL="0" marR="0" lvl="7" indent="0" algn="r" rtl="0">
              <a:spcBef>
                <a:spcPts val="0"/>
              </a:spcBef>
              <a:buNone/>
              <a:defRPr sz="1200" b="0" i="0" u="none" strike="noStrike" cap="none">
                <a:solidFill>
                  <a:srgbClr val="888888"/>
                </a:solidFill>
                <a:latin typeface="Calibri"/>
                <a:ea typeface="Calibri"/>
                <a:cs typeface="Calibri"/>
                <a:sym typeface="Calibri"/>
              </a:defRPr>
            </a:lvl8pPr>
            <a:lvl9pPr marL="0" marR="0" lvl="8" indent="0" algn="r" rtl="0">
              <a:spcBef>
                <a:spcPts val="0"/>
              </a:spcBef>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 id="2147483654" r:id="rId5"/>
    <p:sldLayoutId id="2147483655" r:id="rId6"/>
    <p:sldLayoutId id="2147483656" r:id="rId7"/>
    <p:sldLayoutId id="2147483657" r:id="rId8"/>
    <p:sldLayoutId id="2147483658" r:id="rId9"/>
    <p:sldLayoutId id="2147483659" r:id="rId1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3.png"/><Relationship Id="rId4" Type="http://schemas.openxmlformats.org/officeDocument/2006/relationships/image" Target="../media/image2.jpg"/></Relationships>
</file>

<file path=ppt/slides/_rels/slide2.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3.xml"/><Relationship Id="rId1" Type="http://schemas.openxmlformats.org/officeDocument/2006/relationships/slideLayout" Target="../slideLayouts/slideLayout1.xml"/><Relationship Id="rId4" Type="http://schemas.openxmlformats.org/officeDocument/2006/relationships/image" Target="../media/image4.jpg"/></Relationships>
</file>

<file path=ppt/slides/_rels/slide4.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4.xml"/><Relationship Id="rId1" Type="http://schemas.openxmlformats.org/officeDocument/2006/relationships/slideLayout" Target="../slideLayouts/slideLayout1.xml"/><Relationship Id="rId6" Type="http://schemas.openxmlformats.org/officeDocument/2006/relationships/image" Target="../media/image7.jpg"/><Relationship Id="rId5" Type="http://schemas.openxmlformats.org/officeDocument/2006/relationships/image" Target="../media/image6.jpg"/><Relationship Id="rId4" Type="http://schemas.openxmlformats.org/officeDocument/2006/relationships/image" Target="../media/image5.jpg"/></Relationships>
</file>

<file path=ppt/slides/_rels/slide5.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5.xml"/><Relationship Id="rId1" Type="http://schemas.openxmlformats.org/officeDocument/2006/relationships/slideLayout" Target="../slideLayouts/slideLayout1.xml"/><Relationship Id="rId4" Type="http://schemas.openxmlformats.org/officeDocument/2006/relationships/image" Target="../media/image8.jpg"/></Relationships>
</file>

<file path=ppt/slides/_rels/slide6.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6.xml"/><Relationship Id="rId1" Type="http://schemas.openxmlformats.org/officeDocument/2006/relationships/slideLayout" Target="../slideLayouts/slideLayout1.xml"/><Relationship Id="rId4" Type="http://schemas.openxmlformats.org/officeDocument/2006/relationships/image" Target="../media/image9.jpg"/></Relationships>
</file>

<file path=ppt/slides/_rels/slide7.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7.xml"/><Relationship Id="rId1" Type="http://schemas.openxmlformats.org/officeDocument/2006/relationships/slideLayout" Target="../slideLayouts/slideLayout1.xml"/><Relationship Id="rId4" Type="http://schemas.openxmlformats.org/officeDocument/2006/relationships/image" Target="../media/image10.jpg"/></Relationships>
</file>

<file path=ppt/slides/_rels/slide8.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8.xml"/><Relationship Id="rId1" Type="http://schemas.openxmlformats.org/officeDocument/2006/relationships/slideLayout" Target="../slideLayouts/slideLayout1.xml"/><Relationship Id="rId4" Type="http://schemas.openxmlformats.org/officeDocument/2006/relationships/image" Target="../media/image11.jpg"/></Relationships>
</file>

<file path=ppt/slides/_rels/slide9.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9.xml"/><Relationship Id="rId1" Type="http://schemas.openxmlformats.org/officeDocument/2006/relationships/slideLayout" Target="../slideLayouts/slideLayout1.xml"/><Relationship Id="rId4" Type="http://schemas.openxmlformats.org/officeDocument/2006/relationships/image" Target="../media/image12.jpg"/></Relationships>
</file>

<file path=ppt/slides/_rels/slide10.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0.xml"/><Relationship Id="rId1" Type="http://schemas.openxmlformats.org/officeDocument/2006/relationships/slideLayout" Target="../slideLayouts/slideLayout1.xml"/><Relationship Id="rId4" Type="http://schemas.openxmlformats.org/officeDocument/2006/relationships/image" Target="../media/image13.png"/></Relationships>
</file>

<file path=ppt/slides/_rels/slide11.xml.rels><?xml version="1.0" encoding="UTF-8" standalone="yes"?>
<Relationships xmlns="http://schemas.openxmlformats.org/package/2006/relationships"><Relationship Id="rId8" Type="http://schemas.openxmlformats.org/officeDocument/2006/relationships/image" Target="../media/image18.jpg"/><Relationship Id="rId3" Type="http://schemas.openxmlformats.org/officeDocument/2006/relationships/image" Target="../media/image2.jpg"/><Relationship Id="rId7" Type="http://schemas.openxmlformats.org/officeDocument/2006/relationships/image" Target="../media/image17.jpg"/><Relationship Id="rId2" Type="http://schemas.openxmlformats.org/officeDocument/2006/relationships/notesSlide" Target="../notesSlides/notesSlide11.xml"/><Relationship Id="rId1" Type="http://schemas.openxmlformats.org/officeDocument/2006/relationships/slideLayout" Target="../slideLayouts/slideLayout1.xml"/><Relationship Id="rId6" Type="http://schemas.openxmlformats.org/officeDocument/2006/relationships/image" Target="../media/image16.jpg"/><Relationship Id="rId5" Type="http://schemas.openxmlformats.org/officeDocument/2006/relationships/image" Target="../media/image15.jpg"/><Relationship Id="rId4" Type="http://schemas.openxmlformats.org/officeDocument/2006/relationships/image" Target="../media/image14.jpg"/></Relationships>
</file>

<file path=ppt/slides/_rels/slide12.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image" Target="../media/image19.jpg"/></Relationships>
</file>

<file path=ppt/slides/_rels/slide13.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image" Target="../media/image20.jpg"/></Relationships>
</file>

<file path=ppt/slides/_rels/slide14.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21.jpg"/></Relationships>
</file>

<file path=ppt/slides/_rels/slide15.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21.jpg"/></Relationships>
</file>

<file path=ppt/slides/_rels/slide16.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6.xml"/><Relationship Id="rId1" Type="http://schemas.openxmlformats.org/officeDocument/2006/relationships/slideLayout" Target="../slideLayouts/slideLayout1.xml"/><Relationship Id="rId5" Type="http://schemas.openxmlformats.org/officeDocument/2006/relationships/hyperlink" Target="http://www.commonhealth.virginia.gov" TargetMode="External"/><Relationship Id="rId4" Type="http://schemas.openxmlformats.org/officeDocument/2006/relationships/image" Target="../media/image2.jpg"/></Relationships>
</file>

<file path=ppt/slides/slide1.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122" scaled="0"/>
        </a:gradFill>
        <a:effectLst/>
      </p:bgPr>
    </p:bg>
    <p:spTree>
      <p:nvGrpSpPr>
        <p:cNvPr id="1" name="Shape 83"/>
        <p:cNvGrpSpPr/>
        <p:nvPr/>
      </p:nvGrpSpPr>
      <p:grpSpPr>
        <a:xfrm>
          <a:off x="0" y="0"/>
          <a:ext cx="0" cy="0"/>
          <a:chOff x="0" y="0"/>
          <a:chExt cx="0" cy="0"/>
        </a:xfrm>
      </p:grpSpPr>
      <p:pic>
        <p:nvPicPr>
          <p:cNvPr id="84" name="Google Shape;84;g95d9e18273_4_0"/>
          <p:cNvPicPr preferRelativeResize="0"/>
          <p:nvPr/>
        </p:nvPicPr>
        <p:blipFill>
          <a:blip r:embed="rId3">
            <a:alphaModFix/>
          </a:blip>
          <a:stretch>
            <a:fillRect/>
          </a:stretch>
        </p:blipFill>
        <p:spPr>
          <a:xfrm>
            <a:off x="3732738" y="600925"/>
            <a:ext cx="5243588" cy="3932691"/>
          </a:xfrm>
          <a:prstGeom prst="rect">
            <a:avLst/>
          </a:prstGeom>
          <a:noFill/>
          <a:ln>
            <a:noFill/>
          </a:ln>
        </p:spPr>
      </p:pic>
      <p:sp>
        <p:nvSpPr>
          <p:cNvPr id="85" name="Google Shape;85;g95d9e18273_4_0"/>
          <p:cNvSpPr txBox="1"/>
          <p:nvPr/>
        </p:nvSpPr>
        <p:spPr>
          <a:xfrm>
            <a:off x="4599434" y="1116435"/>
            <a:ext cx="1262400" cy="15696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9600" b="0" i="0" u="none" strike="noStrike" cap="none">
                <a:solidFill>
                  <a:srgbClr val="FF0000"/>
                </a:solidFill>
                <a:latin typeface="Arial Black"/>
                <a:ea typeface="Arial Black"/>
                <a:cs typeface="Arial Black"/>
                <a:sym typeface="Arial Black"/>
              </a:rPr>
              <a:t>R</a:t>
            </a:r>
            <a:endParaRPr/>
          </a:p>
        </p:txBody>
      </p:sp>
      <p:sp>
        <p:nvSpPr>
          <p:cNvPr id="86" name="Google Shape;86;g95d9e18273_4_0"/>
          <p:cNvSpPr txBox="1"/>
          <p:nvPr/>
        </p:nvSpPr>
        <p:spPr>
          <a:xfrm>
            <a:off x="5484738" y="1716569"/>
            <a:ext cx="1222500" cy="15696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87" name="Google Shape;87;g95d9e18273_4_0"/>
          <p:cNvSpPr txBox="1"/>
          <p:nvPr/>
        </p:nvSpPr>
        <p:spPr>
          <a:xfrm>
            <a:off x="5474838" y="1716577"/>
            <a:ext cx="1242300" cy="3693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88" name="Google Shape;88;g95d9e18273_4_0"/>
          <p:cNvSpPr/>
          <p:nvPr/>
        </p:nvSpPr>
        <p:spPr>
          <a:xfrm>
            <a:off x="0" y="6237027"/>
            <a:ext cx="12192000" cy="518700"/>
          </a:xfrm>
          <a:prstGeom prst="rect">
            <a:avLst/>
          </a:prstGeom>
          <a:gradFill>
            <a:gsLst>
              <a:gs pos="0">
                <a:schemeClr val="lt1"/>
              </a:gs>
              <a:gs pos="8000">
                <a:schemeClr val="lt1"/>
              </a:gs>
              <a:gs pos="64000">
                <a:srgbClr val="10827B"/>
              </a:gs>
              <a:gs pos="100000">
                <a:srgbClr val="10827B"/>
              </a:gs>
            </a:gsLst>
            <a:lin ang="3000122"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89" name="Google Shape;89;g95d9e18273_4_0"/>
          <p:cNvPicPr preferRelativeResize="0"/>
          <p:nvPr/>
        </p:nvPicPr>
        <p:blipFill rotWithShape="1">
          <a:blip r:embed="rId4">
            <a:alphaModFix/>
          </a:blip>
          <a:srcRect/>
          <a:stretch/>
        </p:blipFill>
        <p:spPr>
          <a:xfrm>
            <a:off x="136383" y="6270508"/>
            <a:ext cx="678312" cy="451652"/>
          </a:xfrm>
          <a:prstGeom prst="rect">
            <a:avLst/>
          </a:prstGeom>
          <a:noFill/>
          <a:ln>
            <a:noFill/>
          </a:ln>
        </p:spPr>
      </p:pic>
      <p:sp>
        <p:nvSpPr>
          <p:cNvPr id="90" name="Google Shape;90;g95d9e18273_4_0"/>
          <p:cNvSpPr txBox="1"/>
          <p:nvPr/>
        </p:nvSpPr>
        <p:spPr>
          <a:xfrm>
            <a:off x="3015388" y="4745475"/>
            <a:ext cx="6678300" cy="18462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2200">
                <a:solidFill>
                  <a:schemeClr val="lt1"/>
                </a:solidFill>
                <a:latin typeface="Calibri"/>
                <a:ea typeface="Calibri"/>
                <a:cs typeface="Calibri"/>
                <a:sym typeface="Calibri"/>
              </a:rPr>
              <a:t>COMMONHEALTH	</a:t>
            </a:r>
            <a:endParaRPr sz="2200">
              <a:solidFill>
                <a:schemeClr val="lt1"/>
              </a:solidFill>
              <a:latin typeface="Calibri"/>
              <a:ea typeface="Calibri"/>
              <a:cs typeface="Calibri"/>
              <a:sym typeface="Calibri"/>
            </a:endParaRPr>
          </a:p>
          <a:p>
            <a:pPr marL="0" lvl="0" indent="0" algn="ctr" rtl="0">
              <a:spcBef>
                <a:spcPts val="0"/>
              </a:spcBef>
              <a:spcAft>
                <a:spcPts val="0"/>
              </a:spcAft>
              <a:buNone/>
            </a:pPr>
            <a:r>
              <a:rPr lang="en-US" sz="2200">
                <a:solidFill>
                  <a:schemeClr val="lt1"/>
                </a:solidFill>
                <a:latin typeface="Calibri"/>
                <a:ea typeface="Calibri"/>
                <a:cs typeface="Calibri"/>
                <a:sym typeface="Calibri"/>
              </a:rPr>
              <a:t>THE OFFICE OF WORKFORCE ENGAGEMENT</a:t>
            </a:r>
            <a:endParaRPr sz="2200">
              <a:solidFill>
                <a:schemeClr val="lt1"/>
              </a:solidFill>
              <a:latin typeface="Calibri"/>
              <a:ea typeface="Calibri"/>
              <a:cs typeface="Calibri"/>
              <a:sym typeface="Calibri"/>
            </a:endParaRPr>
          </a:p>
          <a:p>
            <a:pPr marL="0" lvl="0" indent="0" algn="ctr" rtl="0">
              <a:spcBef>
                <a:spcPts val="0"/>
              </a:spcBef>
              <a:spcAft>
                <a:spcPts val="0"/>
              </a:spcAft>
              <a:buNone/>
            </a:pPr>
            <a:r>
              <a:rPr lang="en-US" sz="2200">
                <a:solidFill>
                  <a:schemeClr val="lt1"/>
                </a:solidFill>
                <a:latin typeface="Calibri"/>
                <a:ea typeface="Calibri"/>
                <a:cs typeface="Calibri"/>
                <a:sym typeface="Calibri"/>
              </a:rPr>
              <a:t>VIRGINIA DEPARTMENT OF HUMAN RESOURCE MANAGEMENT</a:t>
            </a:r>
            <a:endParaRPr/>
          </a:p>
        </p:txBody>
      </p:sp>
      <p:pic>
        <p:nvPicPr>
          <p:cNvPr id="91" name="Google Shape;91;g95d9e18273_4_0"/>
          <p:cNvPicPr preferRelativeResize="0"/>
          <p:nvPr/>
        </p:nvPicPr>
        <p:blipFill>
          <a:blip r:embed="rId5">
            <a:alphaModFix/>
          </a:blip>
          <a:stretch>
            <a:fillRect/>
          </a:stretch>
        </p:blipFill>
        <p:spPr>
          <a:xfrm>
            <a:off x="0" y="0"/>
            <a:ext cx="2181225" cy="1457325"/>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95"/>
        <p:cNvGrpSpPr/>
        <p:nvPr/>
      </p:nvGrpSpPr>
      <p:grpSpPr>
        <a:xfrm>
          <a:off x="0" y="0"/>
          <a:ext cx="0" cy="0"/>
          <a:chOff x="0" y="0"/>
          <a:chExt cx="0" cy="0"/>
        </a:xfrm>
      </p:grpSpPr>
      <p:sp>
        <p:nvSpPr>
          <p:cNvPr id="96" name="Google Shape;96;p2"/>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97" name="Google Shape;97;p2"/>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98" name="Google Shape;98;p2"/>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99" name="Google Shape;99;p2"/>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00" name="Google Shape;100;p2"/>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01" name="Google Shape;101;p2"/>
          <p:cNvSpPr/>
          <p:nvPr/>
        </p:nvSpPr>
        <p:spPr>
          <a:xfrm>
            <a:off x="475539" y="466777"/>
            <a:ext cx="3121500" cy="738600"/>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EBEBEB"/>
              </a:buClr>
              <a:buSzPts val="4200"/>
              <a:buFont typeface="Century Gothic"/>
              <a:buNone/>
            </a:pPr>
            <a:r>
              <a:rPr lang="en-US" sz="4200" b="0" i="0" u="none" strike="noStrike" cap="none" dirty="0">
                <a:solidFill>
                  <a:srgbClr val="EBEBEB"/>
                </a:solidFill>
                <a:latin typeface="Century Gothic"/>
                <a:ea typeface="Century Gothic"/>
                <a:cs typeface="Century Gothic"/>
                <a:sym typeface="Century Gothic"/>
              </a:rPr>
              <a:t>Objectives:</a:t>
            </a:r>
            <a:endParaRPr sz="1800" b="0" i="0" u="none" strike="noStrike" cap="none" dirty="0">
              <a:solidFill>
                <a:srgbClr val="000000"/>
              </a:solidFill>
              <a:latin typeface="Calibri"/>
              <a:ea typeface="Calibri"/>
              <a:cs typeface="Calibri"/>
              <a:sym typeface="Calibri"/>
            </a:endParaRPr>
          </a:p>
        </p:txBody>
      </p:sp>
      <p:sp>
        <p:nvSpPr>
          <p:cNvPr id="102" name="Google Shape;102;p2"/>
          <p:cNvSpPr txBox="1"/>
          <p:nvPr/>
        </p:nvSpPr>
        <p:spPr>
          <a:xfrm>
            <a:off x="672770" y="1468820"/>
            <a:ext cx="10222800" cy="4832052"/>
          </a:xfrm>
          <a:prstGeom prst="rect">
            <a:avLst/>
          </a:prstGeom>
          <a:noFill/>
          <a:ln>
            <a:noFill/>
          </a:ln>
        </p:spPr>
        <p:txBody>
          <a:bodyPr spcFirstLastPara="1" wrap="square" lIns="91425" tIns="45700" rIns="91425" bIns="45700" anchor="t" anchorCtr="0">
            <a:spAutoFit/>
          </a:bodyPr>
          <a:lstStyle/>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General Pre-exposure Education</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Youth</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Workers/Adult</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Older Populations</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Mental Illness</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Talking to Your Physician</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Genetic Effects</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Side Effects (Short and Long Term)</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Tapering (Pain Management)</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Proper Disposal</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Resources </a:t>
            </a:r>
            <a:endParaRPr sz="2800" dirty="0">
              <a:latin typeface="+mn-lt"/>
              <a:ea typeface="Century Gothic"/>
              <a:cs typeface="Century Gothic"/>
              <a:sym typeface="Century Gothic"/>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06"/>
        <p:cNvGrpSpPr/>
        <p:nvPr/>
      </p:nvGrpSpPr>
      <p:grpSpPr>
        <a:xfrm>
          <a:off x="0" y="0"/>
          <a:ext cx="0" cy="0"/>
          <a:chOff x="0" y="0"/>
          <a:chExt cx="0" cy="0"/>
        </a:xfrm>
      </p:grpSpPr>
      <p:sp>
        <p:nvSpPr>
          <p:cNvPr id="107" name="Google Shape;107;p3"/>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08" name="Google Shape;108;p3"/>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09" name="Google Shape;109;p3"/>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10" name="Google Shape;110;p3"/>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11" name="Google Shape;111;p3"/>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12" name="Google Shape;112;p3"/>
          <p:cNvSpPr/>
          <p:nvPr/>
        </p:nvSpPr>
        <p:spPr>
          <a:xfrm>
            <a:off x="243908" y="365946"/>
            <a:ext cx="6389891" cy="738664"/>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EBEBEB"/>
              </a:buClr>
              <a:buSzPts val="4200"/>
              <a:buFont typeface="Century Gothic"/>
              <a:buNone/>
            </a:pPr>
            <a:r>
              <a:rPr lang="en-US" sz="4200">
                <a:solidFill>
                  <a:srgbClr val="EBEBEB"/>
                </a:solidFill>
                <a:latin typeface="Century Gothic"/>
                <a:ea typeface="Century Gothic"/>
                <a:cs typeface="Century Gothic"/>
                <a:sym typeface="Century Gothic"/>
              </a:rPr>
              <a:t>Pre-exposure Education</a:t>
            </a:r>
            <a:endParaRPr sz="1800" b="0" i="0" u="none" strike="noStrike" cap="none">
              <a:solidFill>
                <a:srgbClr val="000000"/>
              </a:solidFill>
              <a:latin typeface="Calibri"/>
              <a:ea typeface="Calibri"/>
              <a:cs typeface="Calibri"/>
              <a:sym typeface="Calibri"/>
            </a:endParaRPr>
          </a:p>
        </p:txBody>
      </p:sp>
      <p:sp>
        <p:nvSpPr>
          <p:cNvPr id="113" name="Google Shape;113;p3"/>
          <p:cNvSpPr/>
          <p:nvPr/>
        </p:nvSpPr>
        <p:spPr>
          <a:xfrm>
            <a:off x="136383" y="1502301"/>
            <a:ext cx="10254600" cy="2677616"/>
          </a:xfrm>
          <a:prstGeom prst="rect">
            <a:avLst/>
          </a:prstGeom>
          <a:noFill/>
          <a:ln>
            <a:noFill/>
          </a:ln>
        </p:spPr>
        <p:txBody>
          <a:bodyPr spcFirstLastPara="1" wrap="square" lIns="91425" tIns="45700" rIns="91425" bIns="45700" anchor="t" anchorCtr="0">
            <a:spAutoFit/>
          </a:bodyPr>
          <a:lstStyle/>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Health Literacy</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Pre-exposure education has become more popular in the public school sector, campus wide, and professional organizations</a:t>
            </a:r>
            <a:endParaRPr sz="2800" dirty="0">
              <a:latin typeface="+mn-lt"/>
              <a:ea typeface="Century Gothic"/>
              <a:cs typeface="Century Gothic"/>
              <a:sym typeface="Century Gothic"/>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Creating a culture where patients can make an informed decision about their health outcomes</a:t>
            </a:r>
            <a:endParaRPr sz="2800" dirty="0">
              <a:latin typeface="+mn-lt"/>
              <a:ea typeface="Century Gothic"/>
              <a:cs typeface="Century Gothic"/>
              <a:sym typeface="Century Gothic"/>
            </a:endParaRPr>
          </a:p>
        </p:txBody>
      </p:sp>
      <p:pic>
        <p:nvPicPr>
          <p:cNvPr id="114" name="Google Shape;114;p3"/>
          <p:cNvPicPr preferRelativeResize="0"/>
          <p:nvPr/>
        </p:nvPicPr>
        <p:blipFill>
          <a:blip r:embed="rId4">
            <a:alphaModFix/>
          </a:blip>
          <a:stretch>
            <a:fillRect/>
          </a:stretch>
        </p:blipFill>
        <p:spPr>
          <a:xfrm>
            <a:off x="7995749" y="3692750"/>
            <a:ext cx="3606423" cy="2404022"/>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18"/>
        <p:cNvGrpSpPr/>
        <p:nvPr/>
      </p:nvGrpSpPr>
      <p:grpSpPr>
        <a:xfrm>
          <a:off x="0" y="0"/>
          <a:ext cx="0" cy="0"/>
          <a:chOff x="0" y="0"/>
          <a:chExt cx="0" cy="0"/>
        </a:xfrm>
      </p:grpSpPr>
      <p:sp>
        <p:nvSpPr>
          <p:cNvPr id="119" name="Google Shape;119;p4"/>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20" name="Google Shape;120;p4"/>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21" name="Google Shape;121;p4"/>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22" name="Google Shape;122;p4"/>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23" name="Google Shape;123;p4"/>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24" name="Google Shape;124;p4"/>
          <p:cNvSpPr/>
          <p:nvPr/>
        </p:nvSpPr>
        <p:spPr>
          <a:xfrm>
            <a:off x="256285" y="383256"/>
            <a:ext cx="3313728" cy="738664"/>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EBEBEB"/>
              </a:buClr>
              <a:buSzPts val="4200"/>
              <a:buFont typeface="Century Gothic"/>
              <a:buNone/>
            </a:pPr>
            <a:r>
              <a:rPr lang="en-US" sz="4200" b="0" i="0" u="none" strike="noStrike" cap="none">
                <a:solidFill>
                  <a:srgbClr val="EBEBEB"/>
                </a:solidFill>
                <a:latin typeface="Century Gothic"/>
                <a:ea typeface="Century Gothic"/>
                <a:cs typeface="Century Gothic"/>
                <a:sym typeface="Century Gothic"/>
              </a:rPr>
              <a:t>Prevalence </a:t>
            </a:r>
            <a:endParaRPr sz="1800" b="0" i="0" u="none" strike="noStrike" cap="none">
              <a:solidFill>
                <a:srgbClr val="000000"/>
              </a:solidFill>
              <a:latin typeface="Calibri"/>
              <a:ea typeface="Calibri"/>
              <a:cs typeface="Calibri"/>
              <a:sym typeface="Calibri"/>
            </a:endParaRPr>
          </a:p>
        </p:txBody>
      </p:sp>
      <p:sp>
        <p:nvSpPr>
          <p:cNvPr id="125" name="Google Shape;125;p4"/>
          <p:cNvSpPr/>
          <p:nvPr/>
        </p:nvSpPr>
        <p:spPr>
          <a:xfrm>
            <a:off x="475539" y="1468820"/>
            <a:ext cx="10196700" cy="3672760"/>
          </a:xfrm>
          <a:prstGeom prst="rect">
            <a:avLst/>
          </a:prstGeom>
          <a:noFill/>
          <a:ln>
            <a:noFill/>
          </a:ln>
        </p:spPr>
        <p:txBody>
          <a:bodyPr spcFirstLastPara="1" wrap="square" lIns="91425" tIns="45700" rIns="91425" bIns="45700" anchor="t" anchorCtr="0">
            <a:spAutoFit/>
          </a:bodyPr>
          <a:lstStyle/>
          <a:p>
            <a:pPr marL="457200" marR="0" lvl="0" indent="-368300" algn="l" rtl="0">
              <a:spcBef>
                <a:spcPts val="0"/>
              </a:spcBef>
              <a:spcAft>
                <a:spcPts val="0"/>
              </a:spcAft>
              <a:buClr>
                <a:srgbClr val="FFFFFF"/>
              </a:buClr>
              <a:buSzPts val="2200"/>
              <a:buFont typeface="Century Gothic"/>
              <a:buChar char="●"/>
            </a:pPr>
            <a:r>
              <a:rPr lang="en-US" sz="2800" dirty="0">
                <a:solidFill>
                  <a:srgbClr val="FFFFFF"/>
                </a:solidFill>
                <a:latin typeface="+mn-lt"/>
                <a:ea typeface="Century Gothic"/>
                <a:cs typeface="Century Gothic"/>
                <a:sym typeface="Century Gothic"/>
              </a:rPr>
              <a:t>Mismanagement or misunderstanding of the effects that opioids have on adolescents and adults</a:t>
            </a:r>
            <a:endParaRPr sz="2800" dirty="0">
              <a:latin typeface="+mn-lt"/>
              <a:ea typeface="Century Gothic"/>
              <a:cs typeface="Century Gothic"/>
              <a:sym typeface="Century Gothic"/>
            </a:endParaRPr>
          </a:p>
          <a:p>
            <a:pPr marL="457200" marR="0" lvl="0" indent="-368300" algn="l" rtl="0">
              <a:spcBef>
                <a:spcPts val="0"/>
              </a:spcBef>
              <a:spcAft>
                <a:spcPts val="0"/>
              </a:spcAft>
              <a:buClr>
                <a:srgbClr val="FFFFFF"/>
              </a:buClr>
              <a:buSzPts val="2200"/>
              <a:buFont typeface="Century Gothic"/>
              <a:buChar char="●"/>
            </a:pPr>
            <a:r>
              <a:rPr lang="en-US" sz="2800" dirty="0">
                <a:solidFill>
                  <a:srgbClr val="FFFFFF"/>
                </a:solidFill>
                <a:latin typeface="+mn-lt"/>
                <a:ea typeface="Century Gothic"/>
                <a:cs typeface="Century Gothic"/>
                <a:sym typeface="Century Gothic"/>
              </a:rPr>
              <a:t>As we age, surgeries, illnesses, arthritis, etc. are likely to be things that we experience.</a:t>
            </a:r>
            <a:endParaRPr sz="2800" dirty="0">
              <a:latin typeface="+mn-lt"/>
              <a:ea typeface="Century Gothic"/>
              <a:cs typeface="Century Gothic"/>
              <a:sym typeface="Century Gothic"/>
            </a:endParaRPr>
          </a:p>
          <a:p>
            <a:pPr marL="457200" marR="0" lvl="0" indent="-368300" algn="l" rtl="0">
              <a:spcBef>
                <a:spcPts val="0"/>
              </a:spcBef>
              <a:spcAft>
                <a:spcPts val="0"/>
              </a:spcAft>
              <a:buClr>
                <a:srgbClr val="FFFFFF"/>
              </a:buClr>
              <a:buSzPts val="2200"/>
              <a:buFont typeface="Century Gothic"/>
              <a:buChar char="●"/>
            </a:pPr>
            <a:r>
              <a:rPr lang="en-US" sz="2800" dirty="0">
                <a:solidFill>
                  <a:srgbClr val="FFFFFF"/>
                </a:solidFill>
                <a:latin typeface="+mn-lt"/>
                <a:ea typeface="Century Gothic"/>
                <a:cs typeface="Century Gothic"/>
                <a:sym typeface="Century Gothic"/>
              </a:rPr>
              <a:t>However, it does not mean that one must fall victim to the epidemic of opioid abuse. </a:t>
            </a:r>
            <a:endParaRPr sz="2800" dirty="0">
              <a:latin typeface="+mn-lt"/>
              <a:ea typeface="Century Gothic"/>
              <a:cs typeface="Century Gothic"/>
              <a:sym typeface="Century Gothic"/>
            </a:endParaRPr>
          </a:p>
          <a:p>
            <a:pPr marL="342900" marR="0" lvl="0" indent="-220980" algn="l" rtl="0">
              <a:spcBef>
                <a:spcPts val="1000"/>
              </a:spcBef>
              <a:spcAft>
                <a:spcPts val="0"/>
              </a:spcAft>
              <a:buClr>
                <a:srgbClr val="86D1D8"/>
              </a:buClr>
              <a:buSzPts val="1920"/>
              <a:buFont typeface="Noto Sans Symbols"/>
              <a:buNone/>
            </a:pPr>
            <a:endParaRPr sz="2400" dirty="0">
              <a:solidFill>
                <a:srgbClr val="FFFFFF"/>
              </a:solidFill>
              <a:latin typeface="Century Gothic"/>
              <a:ea typeface="Century Gothic"/>
              <a:cs typeface="Century Gothic"/>
              <a:sym typeface="Century Gothic"/>
            </a:endParaRPr>
          </a:p>
          <a:p>
            <a:pPr marL="342900" marR="0" lvl="0" indent="-220980" algn="l" rtl="0">
              <a:spcBef>
                <a:spcPts val="1000"/>
              </a:spcBef>
              <a:spcAft>
                <a:spcPts val="0"/>
              </a:spcAft>
              <a:buClr>
                <a:srgbClr val="86D1D8"/>
              </a:buClr>
              <a:buSzPts val="1920"/>
              <a:buFont typeface="Noto Sans Symbols"/>
              <a:buNone/>
            </a:pPr>
            <a:endParaRPr sz="2400" dirty="0">
              <a:solidFill>
                <a:srgbClr val="FFFFFF"/>
              </a:solidFill>
              <a:latin typeface="Century Gothic"/>
              <a:ea typeface="Century Gothic"/>
              <a:cs typeface="Century Gothic"/>
              <a:sym typeface="Century Gothic"/>
            </a:endParaRPr>
          </a:p>
        </p:txBody>
      </p:sp>
      <p:pic>
        <p:nvPicPr>
          <p:cNvPr id="126" name="Google Shape;126;p4"/>
          <p:cNvPicPr preferRelativeResize="0"/>
          <p:nvPr/>
        </p:nvPicPr>
        <p:blipFill>
          <a:blip r:embed="rId4">
            <a:alphaModFix/>
          </a:blip>
          <a:stretch>
            <a:fillRect/>
          </a:stretch>
        </p:blipFill>
        <p:spPr>
          <a:xfrm flipH="1">
            <a:off x="4811140" y="4158176"/>
            <a:ext cx="2569723" cy="1713446"/>
          </a:xfrm>
          <a:prstGeom prst="rect">
            <a:avLst/>
          </a:prstGeom>
          <a:noFill/>
          <a:ln>
            <a:noFill/>
          </a:ln>
        </p:spPr>
      </p:pic>
      <p:pic>
        <p:nvPicPr>
          <p:cNvPr id="127" name="Google Shape;127;p4"/>
          <p:cNvPicPr preferRelativeResize="0"/>
          <p:nvPr/>
        </p:nvPicPr>
        <p:blipFill>
          <a:blip r:embed="rId5">
            <a:alphaModFix/>
          </a:blip>
          <a:stretch>
            <a:fillRect/>
          </a:stretch>
        </p:blipFill>
        <p:spPr>
          <a:xfrm>
            <a:off x="1344675" y="4158175"/>
            <a:ext cx="2452205" cy="1713446"/>
          </a:xfrm>
          <a:prstGeom prst="rect">
            <a:avLst/>
          </a:prstGeom>
          <a:noFill/>
          <a:ln>
            <a:noFill/>
          </a:ln>
        </p:spPr>
      </p:pic>
      <p:pic>
        <p:nvPicPr>
          <p:cNvPr id="128" name="Google Shape;128;p4"/>
          <p:cNvPicPr preferRelativeResize="0"/>
          <p:nvPr/>
        </p:nvPicPr>
        <p:blipFill>
          <a:blip r:embed="rId6">
            <a:alphaModFix/>
          </a:blip>
          <a:stretch>
            <a:fillRect/>
          </a:stretch>
        </p:blipFill>
        <p:spPr>
          <a:xfrm>
            <a:off x="8395150" y="4158175"/>
            <a:ext cx="2574350" cy="1713447"/>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32"/>
        <p:cNvGrpSpPr/>
        <p:nvPr/>
      </p:nvGrpSpPr>
      <p:grpSpPr>
        <a:xfrm>
          <a:off x="0" y="0"/>
          <a:ext cx="0" cy="0"/>
          <a:chOff x="0" y="0"/>
          <a:chExt cx="0" cy="0"/>
        </a:xfrm>
      </p:grpSpPr>
      <p:sp>
        <p:nvSpPr>
          <p:cNvPr id="133" name="Google Shape;133;p5"/>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34" name="Google Shape;134;p5"/>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35" name="Google Shape;135;p5"/>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36" name="Google Shape;136;p5"/>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37" name="Google Shape;137;p5"/>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38" name="Google Shape;138;p5"/>
          <p:cNvSpPr/>
          <p:nvPr/>
        </p:nvSpPr>
        <p:spPr>
          <a:xfrm>
            <a:off x="304788" y="1068710"/>
            <a:ext cx="10664700" cy="4416553"/>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2000" dirty="0">
                <a:solidFill>
                  <a:srgbClr val="FFFFFF"/>
                </a:solidFill>
                <a:latin typeface="Century Gothic"/>
                <a:ea typeface="Century Gothic"/>
                <a:cs typeface="Century Gothic"/>
                <a:sym typeface="Century Gothic"/>
              </a:rPr>
              <a:t> </a:t>
            </a:r>
            <a:endParaRPr dirty="0"/>
          </a:p>
          <a:p>
            <a:pPr marL="457200" marR="0" lvl="0" indent="-368300" algn="l" rtl="0">
              <a:spcBef>
                <a:spcPts val="1000"/>
              </a:spcBef>
              <a:spcAft>
                <a:spcPts val="0"/>
              </a:spcAft>
              <a:buClr>
                <a:srgbClr val="FFFFFF"/>
              </a:buClr>
              <a:buSzPts val="2200"/>
              <a:buFont typeface="Century Gothic"/>
              <a:buChar char="●"/>
            </a:pPr>
            <a:r>
              <a:rPr lang="en-US" sz="2800" dirty="0">
                <a:solidFill>
                  <a:srgbClr val="FFFFFF"/>
                </a:solidFill>
                <a:latin typeface="+mn-lt"/>
                <a:ea typeface="Century Gothic"/>
                <a:cs typeface="Century Gothic"/>
                <a:sym typeface="Century Gothic"/>
              </a:rPr>
              <a:t>Adolescents are more likely to be exposed to opiates due to a variety of procedures and injuries that are more common occurrences in adolescents such as: wisdom teeth extraction, sports injuries, and other injuries.</a:t>
            </a:r>
            <a:endParaRPr sz="2800" dirty="0">
              <a:latin typeface="+mn-lt"/>
            </a:endParaRPr>
          </a:p>
          <a:p>
            <a:pPr marL="457200" marR="0" lvl="0" indent="-368300" algn="l" rtl="0">
              <a:spcBef>
                <a:spcPts val="0"/>
              </a:spcBef>
              <a:spcAft>
                <a:spcPts val="0"/>
              </a:spcAft>
              <a:buClr>
                <a:srgbClr val="FFFFFF"/>
              </a:buClr>
              <a:buSzPts val="2200"/>
              <a:buFont typeface="Century Gothic"/>
              <a:buChar char="●"/>
            </a:pPr>
            <a:r>
              <a:rPr lang="en-US" sz="2800" dirty="0">
                <a:solidFill>
                  <a:srgbClr val="FFFFFF"/>
                </a:solidFill>
                <a:latin typeface="+mn-lt"/>
                <a:ea typeface="Century Gothic"/>
                <a:cs typeface="Century Gothic"/>
                <a:sym typeface="Century Gothic"/>
              </a:rPr>
              <a:t>Opioid exposure can also occur when teens have access to medicine cabinets of family or friends who have had pain management medications. </a:t>
            </a:r>
            <a:endParaRPr sz="2800" dirty="0">
              <a:latin typeface="+mn-lt"/>
            </a:endParaRPr>
          </a:p>
          <a:p>
            <a:pPr marL="342900" marR="0" lvl="0" indent="-241300" algn="l" rtl="0">
              <a:spcBef>
                <a:spcPts val="1000"/>
              </a:spcBef>
              <a:spcAft>
                <a:spcPts val="0"/>
              </a:spcAft>
              <a:buClr>
                <a:srgbClr val="86D1D8"/>
              </a:buClr>
              <a:buSzPts val="1600"/>
              <a:buFont typeface="Noto Sans Symbols"/>
              <a:buNone/>
            </a:pPr>
            <a:endParaRPr sz="2000" dirty="0">
              <a:solidFill>
                <a:srgbClr val="FFFFFF"/>
              </a:solidFill>
              <a:latin typeface="Century Gothic"/>
              <a:ea typeface="Century Gothic"/>
              <a:cs typeface="Century Gothic"/>
              <a:sym typeface="Century Gothic"/>
            </a:endParaRPr>
          </a:p>
          <a:p>
            <a:pPr marL="342900" marR="0" lvl="0" indent="-241300" algn="l" rtl="0">
              <a:spcBef>
                <a:spcPts val="1000"/>
              </a:spcBef>
              <a:spcAft>
                <a:spcPts val="0"/>
              </a:spcAft>
              <a:buClr>
                <a:srgbClr val="86D1D8"/>
              </a:buClr>
              <a:buSzPts val="1600"/>
              <a:buFont typeface="Noto Sans Symbols"/>
              <a:buNone/>
            </a:pPr>
            <a:endParaRPr sz="2000" dirty="0">
              <a:solidFill>
                <a:srgbClr val="FFFFFF"/>
              </a:solidFill>
              <a:latin typeface="Century Gothic"/>
              <a:ea typeface="Century Gothic"/>
              <a:cs typeface="Century Gothic"/>
              <a:sym typeface="Century Gothic"/>
            </a:endParaRPr>
          </a:p>
        </p:txBody>
      </p:sp>
      <p:sp>
        <p:nvSpPr>
          <p:cNvPr id="139" name="Google Shape;139;p5"/>
          <p:cNvSpPr txBox="1"/>
          <p:nvPr/>
        </p:nvSpPr>
        <p:spPr>
          <a:xfrm>
            <a:off x="145619" y="299269"/>
            <a:ext cx="10298546" cy="769441"/>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4400">
                <a:solidFill>
                  <a:schemeClr val="lt1"/>
                </a:solidFill>
                <a:latin typeface="Century Gothic"/>
                <a:ea typeface="Century Gothic"/>
                <a:cs typeface="Century Gothic"/>
                <a:sym typeface="Century Gothic"/>
              </a:rPr>
              <a:t>Youth Exposure</a:t>
            </a:r>
            <a:endParaRPr/>
          </a:p>
        </p:txBody>
      </p:sp>
      <p:pic>
        <p:nvPicPr>
          <p:cNvPr id="140" name="Google Shape;140;p5"/>
          <p:cNvPicPr preferRelativeResize="0"/>
          <p:nvPr/>
        </p:nvPicPr>
        <p:blipFill>
          <a:blip r:embed="rId4">
            <a:alphaModFix/>
          </a:blip>
          <a:stretch>
            <a:fillRect/>
          </a:stretch>
        </p:blipFill>
        <p:spPr>
          <a:xfrm>
            <a:off x="8197977" y="4133800"/>
            <a:ext cx="3570529" cy="2136704"/>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44"/>
        <p:cNvGrpSpPr/>
        <p:nvPr/>
      </p:nvGrpSpPr>
      <p:grpSpPr>
        <a:xfrm>
          <a:off x="0" y="0"/>
          <a:ext cx="0" cy="0"/>
          <a:chOff x="0" y="0"/>
          <a:chExt cx="0" cy="0"/>
        </a:xfrm>
      </p:grpSpPr>
      <p:sp>
        <p:nvSpPr>
          <p:cNvPr id="145" name="Google Shape;145;p6"/>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46" name="Google Shape;146;p6"/>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47" name="Google Shape;147;p6"/>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48" name="Google Shape;148;p6"/>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49" name="Google Shape;149;p6"/>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50" name="Google Shape;150;p6"/>
          <p:cNvSpPr txBox="1"/>
          <p:nvPr/>
        </p:nvSpPr>
        <p:spPr>
          <a:xfrm>
            <a:off x="304800" y="466777"/>
            <a:ext cx="8331200" cy="646331"/>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3600">
                <a:solidFill>
                  <a:schemeClr val="lt1"/>
                </a:solidFill>
                <a:latin typeface="Century Gothic"/>
                <a:ea typeface="Century Gothic"/>
                <a:cs typeface="Century Gothic"/>
                <a:sym typeface="Century Gothic"/>
              </a:rPr>
              <a:t>Adults and Workplace</a:t>
            </a:r>
            <a:endParaRPr/>
          </a:p>
        </p:txBody>
      </p:sp>
      <p:sp>
        <p:nvSpPr>
          <p:cNvPr id="151" name="Google Shape;151;p6"/>
          <p:cNvSpPr txBox="1"/>
          <p:nvPr/>
        </p:nvSpPr>
        <p:spPr>
          <a:xfrm>
            <a:off x="136364" y="1549974"/>
            <a:ext cx="11379300" cy="2554505"/>
          </a:xfrm>
          <a:prstGeom prst="rect">
            <a:avLst/>
          </a:prstGeom>
          <a:noFill/>
          <a:ln>
            <a:noFill/>
          </a:ln>
        </p:spPr>
        <p:txBody>
          <a:bodyPr spcFirstLastPara="1" wrap="square" lIns="91425" tIns="45700" rIns="91425" bIns="45700" anchor="t" anchorCtr="0">
            <a:spAutoFit/>
          </a:bodyPr>
          <a:lstStyle/>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Prescription medication misuse or abuse has been a hot topic in health care and among workforce leaders as it affects the workforce in a multitude of ways: increased absenteeism, turnover, impaired job performance / increased accident rates, and increased health care costs (</a:t>
            </a:r>
            <a:r>
              <a:rPr lang="en-US" sz="2800" dirty="0" err="1">
                <a:solidFill>
                  <a:schemeClr val="lt1"/>
                </a:solidFill>
                <a:latin typeface="+mn-lt"/>
                <a:ea typeface="Century Gothic"/>
                <a:cs typeface="Century Gothic"/>
                <a:sym typeface="Century Gothic"/>
              </a:rPr>
              <a:t>Goplerud</a:t>
            </a:r>
            <a:r>
              <a:rPr lang="en-US" sz="2800" dirty="0">
                <a:solidFill>
                  <a:schemeClr val="lt1"/>
                </a:solidFill>
                <a:latin typeface="+mn-lt"/>
                <a:ea typeface="Century Gothic"/>
                <a:cs typeface="Century Gothic"/>
                <a:sym typeface="Century Gothic"/>
              </a:rPr>
              <a:t>, Hodge &amp; Benham, 2017).</a:t>
            </a:r>
            <a:endParaRPr sz="2800" dirty="0">
              <a:latin typeface="+mn-lt"/>
            </a:endParaRPr>
          </a:p>
          <a:p>
            <a:pPr marL="0" marR="0" lvl="0" indent="0" algn="l" rtl="0">
              <a:spcBef>
                <a:spcPts val="0"/>
              </a:spcBef>
              <a:spcAft>
                <a:spcPts val="0"/>
              </a:spcAft>
              <a:buNone/>
            </a:pPr>
            <a:endParaRPr sz="2000" dirty="0">
              <a:solidFill>
                <a:schemeClr val="lt1"/>
              </a:solidFill>
              <a:latin typeface="Century Gothic"/>
              <a:ea typeface="Century Gothic"/>
              <a:cs typeface="Century Gothic"/>
              <a:sym typeface="Century Gothic"/>
            </a:endParaRPr>
          </a:p>
        </p:txBody>
      </p:sp>
      <p:pic>
        <p:nvPicPr>
          <p:cNvPr id="152" name="Google Shape;152;p6"/>
          <p:cNvPicPr preferRelativeResize="0"/>
          <p:nvPr/>
        </p:nvPicPr>
        <p:blipFill>
          <a:blip r:embed="rId4">
            <a:alphaModFix/>
          </a:blip>
          <a:stretch>
            <a:fillRect/>
          </a:stretch>
        </p:blipFill>
        <p:spPr>
          <a:xfrm>
            <a:off x="8349521" y="3402767"/>
            <a:ext cx="3333550" cy="2768182"/>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56"/>
        <p:cNvGrpSpPr/>
        <p:nvPr/>
      </p:nvGrpSpPr>
      <p:grpSpPr>
        <a:xfrm>
          <a:off x="0" y="0"/>
          <a:ext cx="0" cy="0"/>
          <a:chOff x="0" y="0"/>
          <a:chExt cx="0" cy="0"/>
        </a:xfrm>
      </p:grpSpPr>
      <p:sp>
        <p:nvSpPr>
          <p:cNvPr id="157" name="Google Shape;157;p7"/>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58" name="Google Shape;158;p7"/>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59" name="Google Shape;159;p7"/>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60" name="Google Shape;160;p7"/>
          <p:cNvSpPr/>
          <p:nvPr/>
        </p:nvSpPr>
        <p:spPr>
          <a:xfrm>
            <a:off x="0" y="6268943"/>
            <a:ext cx="12192000" cy="492000"/>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61" name="Google Shape;161;p7"/>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62" name="Google Shape;162;p7"/>
          <p:cNvSpPr txBox="1"/>
          <p:nvPr/>
        </p:nvSpPr>
        <p:spPr>
          <a:xfrm>
            <a:off x="136381" y="266692"/>
            <a:ext cx="7721700" cy="76950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4400">
                <a:solidFill>
                  <a:schemeClr val="lt1"/>
                </a:solidFill>
                <a:latin typeface="Century Gothic"/>
                <a:ea typeface="Century Gothic"/>
                <a:cs typeface="Century Gothic"/>
                <a:sym typeface="Century Gothic"/>
              </a:rPr>
              <a:t>Older Population</a:t>
            </a:r>
            <a:endParaRPr/>
          </a:p>
        </p:txBody>
      </p:sp>
      <p:sp>
        <p:nvSpPr>
          <p:cNvPr id="163" name="Google Shape;163;p7"/>
          <p:cNvSpPr txBox="1"/>
          <p:nvPr/>
        </p:nvSpPr>
        <p:spPr>
          <a:xfrm>
            <a:off x="263102" y="1468837"/>
            <a:ext cx="10937100" cy="2677616"/>
          </a:xfrm>
          <a:prstGeom prst="rect">
            <a:avLst/>
          </a:prstGeom>
          <a:noFill/>
          <a:ln>
            <a:noFill/>
          </a:ln>
        </p:spPr>
        <p:txBody>
          <a:bodyPr spcFirstLastPara="1" wrap="square" lIns="91425" tIns="45700" rIns="91425" bIns="45700" anchor="t" anchorCtr="0">
            <a:spAutoFit/>
          </a:bodyPr>
          <a:lstStyle/>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Over 80% of adults age 57-85 use at least one prescription medication (</a:t>
            </a:r>
            <a:r>
              <a:rPr lang="en-US" sz="2800" dirty="0" err="1">
                <a:solidFill>
                  <a:schemeClr val="lt1"/>
                </a:solidFill>
                <a:latin typeface="+mn-lt"/>
                <a:ea typeface="Century Gothic"/>
                <a:cs typeface="Century Gothic"/>
                <a:sym typeface="Century Gothic"/>
              </a:rPr>
              <a:t>NIH.gov</a:t>
            </a:r>
            <a:r>
              <a:rPr lang="en-US" sz="2800" dirty="0">
                <a:solidFill>
                  <a:schemeClr val="lt1"/>
                </a:solidFill>
                <a:latin typeface="+mn-lt"/>
                <a:ea typeface="Century Gothic"/>
                <a:cs typeface="Century Gothic"/>
                <a:sym typeface="Century Gothic"/>
              </a:rPr>
              <a:t>).  The elderly are more sensitive to medications as their body may not clear the medication from their system as fast, causing doses to overlap and build up in their system (Chang et al., 2014).  </a:t>
            </a:r>
            <a:endParaRPr sz="2800" dirty="0">
              <a:latin typeface="+mn-lt"/>
            </a:endParaRPr>
          </a:p>
          <a:p>
            <a:pPr marL="546100" marR="0" lvl="1" algn="l" rtl="0">
              <a:spcBef>
                <a:spcPts val="0"/>
              </a:spcBef>
              <a:spcAft>
                <a:spcPts val="0"/>
              </a:spcAft>
              <a:buClr>
                <a:schemeClr val="lt1"/>
              </a:buClr>
              <a:buSzPts val="2200"/>
            </a:pPr>
            <a:endParaRPr sz="2800" dirty="0">
              <a:solidFill>
                <a:schemeClr val="lt1"/>
              </a:solidFill>
              <a:latin typeface="+mn-lt"/>
              <a:ea typeface="Century Gothic"/>
              <a:cs typeface="Century Gothic"/>
              <a:sym typeface="Century Gothic"/>
            </a:endParaRPr>
          </a:p>
        </p:txBody>
      </p:sp>
      <p:pic>
        <p:nvPicPr>
          <p:cNvPr id="164" name="Google Shape;164;p7"/>
          <p:cNvPicPr preferRelativeResize="0"/>
          <p:nvPr/>
        </p:nvPicPr>
        <p:blipFill>
          <a:blip r:embed="rId4">
            <a:alphaModFix/>
          </a:blip>
          <a:stretch>
            <a:fillRect/>
          </a:stretch>
        </p:blipFill>
        <p:spPr>
          <a:xfrm flipH="1">
            <a:off x="7760675" y="3741200"/>
            <a:ext cx="3864750" cy="2444075"/>
          </a:xfrm>
          <a:prstGeom prst="rect">
            <a:avLst/>
          </a:prstGeom>
          <a:noFill/>
          <a:ln>
            <a:noFill/>
          </a:ln>
        </p:spPr>
      </p:pic>
      <p:sp>
        <p:nvSpPr>
          <p:cNvPr id="2" name="TextBox 1">
            <a:extLst>
              <a:ext uri="{FF2B5EF4-FFF2-40B4-BE49-F238E27FC236}">
                <a16:creationId xmlns:a16="http://schemas.microsoft.com/office/drawing/2014/main" id="{CFE09630-AD48-A547-88BA-015F4E451DE9}"/>
              </a:ext>
            </a:extLst>
          </p:cNvPr>
          <p:cNvSpPr txBox="1"/>
          <p:nvPr/>
        </p:nvSpPr>
        <p:spPr>
          <a:xfrm>
            <a:off x="368033" y="3947574"/>
            <a:ext cx="6752296" cy="2031325"/>
          </a:xfrm>
          <a:prstGeom prst="rect">
            <a:avLst/>
          </a:prstGeom>
          <a:noFill/>
        </p:spPr>
        <p:txBody>
          <a:bodyPr wrap="square" rtlCol="0">
            <a:spAutoFit/>
          </a:bodyPr>
          <a:lstStyle/>
          <a:p>
            <a:pPr marL="457200" indent="-457200">
              <a:buClr>
                <a:schemeClr val="bg1"/>
              </a:buClr>
              <a:buSzPct val="122000"/>
              <a:buFont typeface="Arial" panose="020B0604020202020204" pitchFamily="34" charset="0"/>
              <a:buChar char="•"/>
            </a:pPr>
            <a:r>
              <a:rPr lang="en-US" sz="2800" dirty="0">
                <a:solidFill>
                  <a:schemeClr val="lt1"/>
                </a:solidFill>
                <a:ea typeface="Century Gothic"/>
                <a:cs typeface="Century Gothic"/>
                <a:sym typeface="Century Gothic"/>
              </a:rPr>
              <a:t>Older adults are also more likely to turn to substance abuse due to the loss of family members or friends (Chang et al., 2014). </a:t>
            </a:r>
            <a:endParaRPr lang="en-US" sz="2800" dirty="0"/>
          </a:p>
          <a:p>
            <a:endParaRPr lang="en-US"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68"/>
        <p:cNvGrpSpPr/>
        <p:nvPr/>
      </p:nvGrpSpPr>
      <p:grpSpPr>
        <a:xfrm>
          <a:off x="0" y="0"/>
          <a:ext cx="0" cy="0"/>
          <a:chOff x="0" y="0"/>
          <a:chExt cx="0" cy="0"/>
        </a:xfrm>
      </p:grpSpPr>
      <p:sp>
        <p:nvSpPr>
          <p:cNvPr id="169" name="Google Shape;169;p8"/>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70" name="Google Shape;170;p8"/>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71" name="Google Shape;171;p8"/>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72" name="Google Shape;172;p8"/>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73" name="Google Shape;173;p8"/>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74" name="Google Shape;174;p8"/>
          <p:cNvSpPr txBox="1"/>
          <p:nvPr/>
        </p:nvSpPr>
        <p:spPr>
          <a:xfrm>
            <a:off x="148333" y="414034"/>
            <a:ext cx="7758546" cy="707886"/>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4000">
                <a:solidFill>
                  <a:schemeClr val="lt1"/>
                </a:solidFill>
                <a:latin typeface="Century Gothic"/>
                <a:ea typeface="Century Gothic"/>
                <a:cs typeface="Century Gothic"/>
                <a:sym typeface="Century Gothic"/>
              </a:rPr>
              <a:t>Mental Illness </a:t>
            </a:r>
            <a:endParaRPr/>
          </a:p>
        </p:txBody>
      </p:sp>
      <p:sp>
        <p:nvSpPr>
          <p:cNvPr id="175" name="Google Shape;175;p8"/>
          <p:cNvSpPr txBox="1"/>
          <p:nvPr/>
        </p:nvSpPr>
        <p:spPr>
          <a:xfrm>
            <a:off x="148333" y="1327279"/>
            <a:ext cx="11325900" cy="4832052"/>
          </a:xfrm>
          <a:prstGeom prst="rect">
            <a:avLst/>
          </a:prstGeom>
          <a:noFill/>
          <a:ln>
            <a:noFill/>
          </a:ln>
        </p:spPr>
        <p:txBody>
          <a:bodyPr spcFirstLastPara="1" wrap="square" lIns="91425" tIns="45700" rIns="91425" bIns="45700" anchor="t" anchorCtr="0">
            <a:spAutoFit/>
          </a:bodyPr>
          <a:lstStyle/>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Some people may develop mental illnesses due to their  compulsive drug use </a:t>
            </a:r>
            <a:endParaRPr sz="2800" dirty="0">
              <a:latin typeface="+mn-lt"/>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Some people may abuse medications to alleviate symptoms of existing mental illness</a:t>
            </a:r>
            <a:endParaRPr sz="2800" dirty="0">
              <a:latin typeface="+mn-lt"/>
            </a:endParaRPr>
          </a:p>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Drug abuse is highly abused among people suffering from:</a:t>
            </a:r>
            <a:endParaRPr lang="en-US" sz="2800" b="1" dirty="0">
              <a:latin typeface="+mn-lt"/>
            </a:endParaRPr>
          </a:p>
          <a:p>
            <a:pPr marL="914400" marR="0" lvl="1" indent="-368300" algn="l" rtl="0">
              <a:spcBef>
                <a:spcPts val="0"/>
              </a:spcBef>
              <a:spcAft>
                <a:spcPts val="0"/>
              </a:spcAft>
              <a:buClr>
                <a:schemeClr val="lt1"/>
              </a:buClr>
              <a:buSzPts val="2200"/>
              <a:buFont typeface="Century Gothic"/>
              <a:buChar char="○"/>
            </a:pPr>
            <a:r>
              <a:rPr lang="en-US" sz="2800" i="0" u="none" strike="noStrike" cap="none" dirty="0">
                <a:solidFill>
                  <a:schemeClr val="lt1"/>
                </a:solidFill>
                <a:latin typeface="+mn-lt"/>
                <a:ea typeface="Century Gothic"/>
                <a:cs typeface="Century Gothic"/>
                <a:sym typeface="Century Gothic"/>
              </a:rPr>
              <a:t>Anxiety disorder</a:t>
            </a:r>
            <a:endParaRPr lang="en-US" sz="2800" dirty="0">
              <a:latin typeface="+mn-lt"/>
            </a:endParaRPr>
          </a:p>
          <a:p>
            <a:pPr marL="914400" marR="0" lvl="1" indent="-368300" algn="l" rtl="0">
              <a:spcBef>
                <a:spcPts val="0"/>
              </a:spcBef>
              <a:spcAft>
                <a:spcPts val="0"/>
              </a:spcAft>
              <a:buClr>
                <a:schemeClr val="lt1"/>
              </a:buClr>
              <a:buSzPts val="2200"/>
              <a:buFont typeface="Century Gothic"/>
              <a:buChar char="○"/>
            </a:pPr>
            <a:r>
              <a:rPr lang="en-US" sz="2800" b="0" i="0" u="none" strike="noStrike" cap="none" dirty="0">
                <a:solidFill>
                  <a:schemeClr val="lt1"/>
                </a:solidFill>
                <a:latin typeface="+mn-lt"/>
                <a:ea typeface="Century Gothic"/>
                <a:cs typeface="Century Gothic"/>
                <a:sym typeface="Century Gothic"/>
              </a:rPr>
              <a:t>PTSD</a:t>
            </a:r>
            <a:endParaRPr sz="2800" dirty="0">
              <a:latin typeface="+mn-lt"/>
            </a:endParaRPr>
          </a:p>
          <a:p>
            <a:pPr marL="914400" marR="0" lvl="1" indent="-368300" algn="l" rtl="0">
              <a:spcBef>
                <a:spcPts val="0"/>
              </a:spcBef>
              <a:spcAft>
                <a:spcPts val="0"/>
              </a:spcAft>
              <a:buClr>
                <a:schemeClr val="lt1"/>
              </a:buClr>
              <a:buSzPts val="2200"/>
              <a:buFont typeface="Century Gothic"/>
              <a:buChar char="○"/>
            </a:pPr>
            <a:r>
              <a:rPr lang="en-US" sz="2800" b="0" i="0" u="none" strike="noStrike" cap="none" dirty="0">
                <a:solidFill>
                  <a:schemeClr val="lt1"/>
                </a:solidFill>
                <a:latin typeface="+mn-lt"/>
                <a:ea typeface="Century Gothic"/>
                <a:cs typeface="Century Gothic"/>
                <a:sym typeface="Century Gothic"/>
              </a:rPr>
              <a:t>Panic disorders</a:t>
            </a:r>
            <a:endParaRPr sz="2800" dirty="0">
              <a:latin typeface="+mn-lt"/>
            </a:endParaRPr>
          </a:p>
          <a:p>
            <a:pPr marL="914400" marR="0" lvl="1" indent="-368300" algn="l" rtl="0">
              <a:spcBef>
                <a:spcPts val="0"/>
              </a:spcBef>
              <a:spcAft>
                <a:spcPts val="0"/>
              </a:spcAft>
              <a:buClr>
                <a:schemeClr val="lt1"/>
              </a:buClr>
              <a:buSzPts val="2200"/>
              <a:buFont typeface="Century Gothic"/>
              <a:buChar char="○"/>
            </a:pPr>
            <a:r>
              <a:rPr lang="en-US" sz="2800" b="0" i="0" u="none" strike="noStrike" cap="none" dirty="0">
                <a:solidFill>
                  <a:schemeClr val="lt1"/>
                </a:solidFill>
                <a:latin typeface="+mn-lt"/>
                <a:ea typeface="Century Gothic"/>
                <a:cs typeface="Century Gothic"/>
                <a:sym typeface="Century Gothic"/>
              </a:rPr>
              <a:t>Depression</a:t>
            </a:r>
            <a:endParaRPr sz="2800" dirty="0">
              <a:latin typeface="+mn-lt"/>
            </a:endParaRPr>
          </a:p>
          <a:p>
            <a:pPr marL="914400" marR="0" lvl="1" indent="-368300" algn="l" rtl="0">
              <a:spcBef>
                <a:spcPts val="0"/>
              </a:spcBef>
              <a:spcAft>
                <a:spcPts val="0"/>
              </a:spcAft>
              <a:buClr>
                <a:schemeClr val="lt1"/>
              </a:buClr>
              <a:buSzPts val="2200"/>
              <a:buFont typeface="Century Gothic"/>
              <a:buChar char="○"/>
            </a:pPr>
            <a:r>
              <a:rPr lang="en-US" sz="2800" b="0" i="0" u="none" strike="noStrike" cap="none" dirty="0">
                <a:solidFill>
                  <a:schemeClr val="lt1"/>
                </a:solidFill>
                <a:latin typeface="+mn-lt"/>
                <a:ea typeface="Century Gothic"/>
                <a:cs typeface="Century Gothic"/>
                <a:sym typeface="Century Gothic"/>
              </a:rPr>
              <a:t>Bi-polar disorder</a:t>
            </a:r>
            <a:endParaRPr sz="2800" dirty="0">
              <a:latin typeface="+mn-lt"/>
            </a:endParaRPr>
          </a:p>
          <a:p>
            <a:pPr marL="914400" marR="0" lvl="1" indent="-368300" algn="l" rtl="0">
              <a:spcBef>
                <a:spcPts val="0"/>
              </a:spcBef>
              <a:spcAft>
                <a:spcPts val="0"/>
              </a:spcAft>
              <a:buClr>
                <a:schemeClr val="lt1"/>
              </a:buClr>
              <a:buSzPts val="2200"/>
              <a:buFont typeface="Century Gothic"/>
              <a:buChar char="○"/>
            </a:pPr>
            <a:r>
              <a:rPr lang="en-US" sz="2800" b="0" i="0" u="none" strike="noStrike" cap="none" dirty="0">
                <a:solidFill>
                  <a:schemeClr val="lt1"/>
                </a:solidFill>
                <a:latin typeface="+mn-lt"/>
                <a:ea typeface="Century Gothic"/>
                <a:cs typeface="Century Gothic"/>
                <a:sym typeface="Century Gothic"/>
              </a:rPr>
              <a:t>Schizophrenia</a:t>
            </a:r>
            <a:endParaRPr sz="2800" dirty="0">
              <a:latin typeface="+mn-lt"/>
            </a:endParaRPr>
          </a:p>
        </p:txBody>
      </p:sp>
      <p:pic>
        <p:nvPicPr>
          <p:cNvPr id="176" name="Google Shape;176;p8"/>
          <p:cNvPicPr preferRelativeResize="0"/>
          <p:nvPr/>
        </p:nvPicPr>
        <p:blipFill>
          <a:blip r:embed="rId4">
            <a:alphaModFix/>
          </a:blip>
          <a:stretch>
            <a:fillRect/>
          </a:stretch>
        </p:blipFill>
        <p:spPr>
          <a:xfrm>
            <a:off x="8000800" y="3541625"/>
            <a:ext cx="3473423" cy="2602740"/>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80"/>
        <p:cNvGrpSpPr/>
        <p:nvPr/>
      </p:nvGrpSpPr>
      <p:grpSpPr>
        <a:xfrm>
          <a:off x="0" y="0"/>
          <a:ext cx="0" cy="0"/>
          <a:chOff x="0" y="0"/>
          <a:chExt cx="0" cy="0"/>
        </a:xfrm>
      </p:grpSpPr>
      <p:sp>
        <p:nvSpPr>
          <p:cNvPr id="181" name="Google Shape;181;p9"/>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82" name="Google Shape;182;p9"/>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83" name="Google Shape;183;p9"/>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84" name="Google Shape;184;p9"/>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85" name="Google Shape;185;p9"/>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86" name="Google Shape;186;p9"/>
          <p:cNvSpPr/>
          <p:nvPr/>
        </p:nvSpPr>
        <p:spPr>
          <a:xfrm>
            <a:off x="318521" y="299157"/>
            <a:ext cx="7015062" cy="738664"/>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EBEBEB"/>
              </a:buClr>
              <a:buSzPts val="4200"/>
              <a:buFont typeface="Century Gothic"/>
              <a:buNone/>
            </a:pPr>
            <a:r>
              <a:rPr lang="en-US" sz="4200">
                <a:solidFill>
                  <a:srgbClr val="EBEBEB"/>
                </a:solidFill>
                <a:latin typeface="Century Gothic"/>
                <a:ea typeface="Century Gothic"/>
                <a:cs typeface="Century Gothic"/>
                <a:sym typeface="Century Gothic"/>
              </a:rPr>
              <a:t>Talking to Your Physician</a:t>
            </a:r>
            <a:r>
              <a:rPr lang="en-US" sz="4200" b="0" i="0" u="none" strike="noStrike" cap="none">
                <a:solidFill>
                  <a:srgbClr val="EBEBEB"/>
                </a:solidFill>
                <a:latin typeface="Century Gothic"/>
                <a:ea typeface="Century Gothic"/>
                <a:cs typeface="Century Gothic"/>
                <a:sym typeface="Century Gothic"/>
              </a:rPr>
              <a:t>…</a:t>
            </a:r>
            <a:endParaRPr sz="1800" b="0" i="0" u="none" strike="noStrike" cap="none">
              <a:solidFill>
                <a:srgbClr val="000000"/>
              </a:solidFill>
              <a:latin typeface="Calibri"/>
              <a:ea typeface="Calibri"/>
              <a:cs typeface="Calibri"/>
              <a:sym typeface="Calibri"/>
            </a:endParaRPr>
          </a:p>
        </p:txBody>
      </p:sp>
      <p:sp>
        <p:nvSpPr>
          <p:cNvPr id="187" name="Google Shape;187;p9"/>
          <p:cNvSpPr/>
          <p:nvPr/>
        </p:nvSpPr>
        <p:spPr>
          <a:xfrm>
            <a:off x="416875" y="1428175"/>
            <a:ext cx="8053800" cy="4662775"/>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2800" dirty="0">
                <a:solidFill>
                  <a:srgbClr val="FFFFFF"/>
                </a:solidFill>
                <a:latin typeface="+mj-lt"/>
                <a:ea typeface="Century Gothic"/>
                <a:cs typeface="Century Gothic"/>
                <a:sym typeface="Century Gothic"/>
              </a:rPr>
              <a:t>It’s very common for patients to simply accept the recommendations of a healthcare professional. Ask questions when prescribed new medications. </a:t>
            </a:r>
            <a:endParaRPr sz="2800" dirty="0">
              <a:latin typeface="+mj-lt"/>
            </a:endParaRPr>
          </a:p>
          <a:p>
            <a:pPr marL="457200" marR="0" lvl="0" indent="-368300" algn="l" rtl="0">
              <a:spcBef>
                <a:spcPts val="1000"/>
              </a:spcBef>
              <a:spcAft>
                <a:spcPts val="0"/>
              </a:spcAft>
              <a:buClr>
                <a:srgbClr val="FFFFFF"/>
              </a:buClr>
              <a:buSzPts val="2200"/>
              <a:buFont typeface="Century Gothic"/>
              <a:buChar char="●"/>
            </a:pPr>
            <a:r>
              <a:rPr lang="en-US" sz="2800" b="0" i="0" u="none" strike="noStrike" cap="none" dirty="0">
                <a:solidFill>
                  <a:srgbClr val="FFFFFF"/>
                </a:solidFill>
                <a:latin typeface="+mj-lt"/>
                <a:ea typeface="Century Gothic"/>
                <a:cs typeface="Century Gothic"/>
                <a:sym typeface="Century Gothic"/>
              </a:rPr>
              <a:t>Hydrocodone</a:t>
            </a:r>
            <a:endParaRPr sz="2800" dirty="0">
              <a:latin typeface="+mj-lt"/>
            </a:endParaRPr>
          </a:p>
          <a:p>
            <a:pPr marL="457200" marR="0" lvl="0" indent="-368300" algn="l" rtl="0">
              <a:spcBef>
                <a:spcPts val="0"/>
              </a:spcBef>
              <a:spcAft>
                <a:spcPts val="0"/>
              </a:spcAft>
              <a:buClr>
                <a:srgbClr val="FFFFFF"/>
              </a:buClr>
              <a:buSzPts val="2200"/>
              <a:buFont typeface="Century Gothic"/>
              <a:buChar char="●"/>
            </a:pPr>
            <a:r>
              <a:rPr lang="en-US" sz="2800" b="0" i="0" u="none" strike="noStrike" cap="none" dirty="0">
                <a:solidFill>
                  <a:srgbClr val="FFFFFF"/>
                </a:solidFill>
                <a:latin typeface="+mj-lt"/>
                <a:ea typeface="Century Gothic"/>
                <a:cs typeface="Century Gothic"/>
                <a:sym typeface="Century Gothic"/>
              </a:rPr>
              <a:t>Oxycodone</a:t>
            </a:r>
            <a:endParaRPr sz="2800" dirty="0">
              <a:latin typeface="+mj-lt"/>
            </a:endParaRPr>
          </a:p>
          <a:p>
            <a:pPr marL="457200" marR="0" lvl="0" indent="-368300" algn="l" rtl="0">
              <a:spcBef>
                <a:spcPts val="0"/>
              </a:spcBef>
              <a:spcAft>
                <a:spcPts val="0"/>
              </a:spcAft>
              <a:buClr>
                <a:srgbClr val="FFFFFF"/>
              </a:buClr>
              <a:buSzPts val="2200"/>
              <a:buFont typeface="Century Gothic"/>
              <a:buChar char="●"/>
            </a:pPr>
            <a:r>
              <a:rPr lang="en-US" sz="2800" b="0" i="0" u="none" strike="noStrike" cap="none" dirty="0">
                <a:solidFill>
                  <a:srgbClr val="FFFFFF"/>
                </a:solidFill>
                <a:latin typeface="+mj-lt"/>
                <a:ea typeface="Century Gothic"/>
                <a:cs typeface="Century Gothic"/>
                <a:sym typeface="Century Gothic"/>
              </a:rPr>
              <a:t>Codeine</a:t>
            </a:r>
            <a:endParaRPr sz="2800" dirty="0">
              <a:latin typeface="+mj-lt"/>
            </a:endParaRPr>
          </a:p>
          <a:p>
            <a:pPr marL="457200" marR="0" lvl="0" indent="-368300" algn="l" rtl="0">
              <a:spcBef>
                <a:spcPts val="0"/>
              </a:spcBef>
              <a:spcAft>
                <a:spcPts val="0"/>
              </a:spcAft>
              <a:buClr>
                <a:srgbClr val="FFFFFF"/>
              </a:buClr>
              <a:buSzPts val="2200"/>
              <a:buFont typeface="Century Gothic"/>
              <a:buChar char="●"/>
            </a:pPr>
            <a:r>
              <a:rPr lang="en-US" sz="2800" b="0" i="0" u="none" strike="noStrike" cap="none" dirty="0">
                <a:solidFill>
                  <a:srgbClr val="FFFFFF"/>
                </a:solidFill>
                <a:latin typeface="+mj-lt"/>
                <a:ea typeface="Century Gothic"/>
                <a:cs typeface="Century Gothic"/>
                <a:sym typeface="Century Gothic"/>
              </a:rPr>
              <a:t>Morphine</a:t>
            </a:r>
            <a:endParaRPr sz="2800" dirty="0">
              <a:solidFill>
                <a:srgbClr val="FFFFFF"/>
              </a:solidFill>
              <a:latin typeface="+mj-lt"/>
              <a:ea typeface="Century Gothic"/>
              <a:cs typeface="Century Gothic"/>
              <a:sym typeface="Century Gothic"/>
            </a:endParaRPr>
          </a:p>
          <a:p>
            <a:pPr marL="0" marR="0" lvl="0" indent="0" algn="l" rtl="0">
              <a:spcBef>
                <a:spcPts val="1000"/>
              </a:spcBef>
              <a:spcAft>
                <a:spcPts val="0"/>
              </a:spcAft>
              <a:buNone/>
            </a:pPr>
            <a:r>
              <a:rPr lang="en-US" sz="2800" b="0" i="0" u="none" strike="noStrike" cap="none" dirty="0">
                <a:solidFill>
                  <a:srgbClr val="FFFFFF"/>
                </a:solidFill>
                <a:latin typeface="+mj-lt"/>
                <a:ea typeface="Century Gothic"/>
                <a:cs typeface="Century Gothic"/>
                <a:sym typeface="Century Gothic"/>
              </a:rPr>
              <a:t>When talking to your docto</a:t>
            </a:r>
            <a:r>
              <a:rPr lang="en-US" sz="2800" dirty="0">
                <a:solidFill>
                  <a:srgbClr val="FFFFFF"/>
                </a:solidFill>
                <a:latin typeface="+mj-lt"/>
                <a:ea typeface="Century Gothic"/>
                <a:cs typeface="Century Gothic"/>
                <a:sym typeface="Century Gothic"/>
              </a:rPr>
              <a:t>r,</a:t>
            </a:r>
            <a:r>
              <a:rPr lang="en-US" sz="2800" b="0" i="0" u="none" strike="noStrike" cap="none" dirty="0">
                <a:solidFill>
                  <a:srgbClr val="FFFFFF"/>
                </a:solidFill>
                <a:latin typeface="+mj-lt"/>
                <a:ea typeface="Century Gothic"/>
                <a:cs typeface="Century Gothic"/>
                <a:sym typeface="Century Gothic"/>
              </a:rPr>
              <a:t> ask about opioid</a:t>
            </a:r>
            <a:r>
              <a:rPr lang="en-US" sz="2800" dirty="0">
                <a:solidFill>
                  <a:srgbClr val="FFFFFF"/>
                </a:solidFill>
                <a:latin typeface="+mj-lt"/>
                <a:ea typeface="Century Gothic"/>
                <a:cs typeface="Century Gothic"/>
                <a:sym typeface="Century Gothic"/>
              </a:rPr>
              <a:t> </a:t>
            </a:r>
            <a:r>
              <a:rPr lang="en-US" sz="2800" b="0" i="0" u="none" strike="noStrike" cap="none" dirty="0">
                <a:solidFill>
                  <a:srgbClr val="FFFFFF"/>
                </a:solidFill>
                <a:latin typeface="+mj-lt"/>
                <a:ea typeface="Century Gothic"/>
                <a:cs typeface="Century Gothic"/>
                <a:sym typeface="Century Gothic"/>
              </a:rPr>
              <a:t>alternative</a:t>
            </a:r>
            <a:r>
              <a:rPr lang="en-US" sz="2800" dirty="0">
                <a:solidFill>
                  <a:srgbClr val="FFFFFF"/>
                </a:solidFill>
                <a:latin typeface="+mj-lt"/>
                <a:ea typeface="Century Gothic"/>
                <a:cs typeface="Century Gothic"/>
                <a:sym typeface="Century Gothic"/>
              </a:rPr>
              <a:t>s, such as c</a:t>
            </a:r>
            <a:r>
              <a:rPr lang="en-US" sz="2800" b="0" i="0" u="none" strike="noStrike" cap="none" dirty="0">
                <a:solidFill>
                  <a:srgbClr val="FFFFFF"/>
                </a:solidFill>
                <a:latin typeface="+mj-lt"/>
                <a:ea typeface="Century Gothic"/>
                <a:cs typeface="Century Gothic"/>
                <a:sym typeface="Century Gothic"/>
              </a:rPr>
              <a:t>ompl</a:t>
            </a:r>
            <a:r>
              <a:rPr lang="en-US" sz="2800" dirty="0">
                <a:solidFill>
                  <a:srgbClr val="FFFFFF"/>
                </a:solidFill>
                <a:latin typeface="+mj-lt"/>
                <a:ea typeface="Century Gothic"/>
                <a:cs typeface="Century Gothic"/>
                <a:sym typeface="Century Gothic"/>
              </a:rPr>
              <a:t>e</a:t>
            </a:r>
            <a:r>
              <a:rPr lang="en-US" sz="2800" b="0" i="0" u="none" strike="noStrike" cap="none" dirty="0">
                <a:solidFill>
                  <a:srgbClr val="FFFFFF"/>
                </a:solidFill>
                <a:latin typeface="+mj-lt"/>
                <a:ea typeface="Century Gothic"/>
                <a:cs typeface="Century Gothic"/>
                <a:sym typeface="Century Gothic"/>
              </a:rPr>
              <a:t>mentary medicine. </a:t>
            </a:r>
            <a:endParaRPr sz="2800" dirty="0">
              <a:latin typeface="+mj-lt"/>
            </a:endParaRPr>
          </a:p>
          <a:p>
            <a:pPr marL="457200" marR="0" lvl="1" indent="0" algn="l" rtl="0">
              <a:spcBef>
                <a:spcPts val="1000"/>
              </a:spcBef>
              <a:spcAft>
                <a:spcPts val="0"/>
              </a:spcAft>
              <a:buNone/>
            </a:pPr>
            <a:r>
              <a:rPr lang="en-US" sz="2000" b="0" i="0" u="none" strike="noStrike" cap="none" dirty="0">
                <a:solidFill>
                  <a:srgbClr val="FFFFFF"/>
                </a:solidFill>
                <a:latin typeface="Century Gothic"/>
                <a:ea typeface="Century Gothic"/>
                <a:cs typeface="Century Gothic"/>
                <a:sym typeface="Century Gothic"/>
              </a:rPr>
              <a:t>	</a:t>
            </a:r>
            <a:endParaRPr dirty="0"/>
          </a:p>
        </p:txBody>
      </p:sp>
      <p:pic>
        <p:nvPicPr>
          <p:cNvPr id="188" name="Google Shape;188;p9"/>
          <p:cNvPicPr preferRelativeResize="0"/>
          <p:nvPr/>
        </p:nvPicPr>
        <p:blipFill>
          <a:blip r:embed="rId4">
            <a:alphaModFix/>
          </a:blip>
          <a:stretch>
            <a:fillRect/>
          </a:stretch>
        </p:blipFill>
        <p:spPr>
          <a:xfrm>
            <a:off x="8282025" y="3901050"/>
            <a:ext cx="3197396" cy="2127378"/>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192"/>
        <p:cNvGrpSpPr/>
        <p:nvPr/>
      </p:nvGrpSpPr>
      <p:grpSpPr>
        <a:xfrm>
          <a:off x="0" y="0"/>
          <a:ext cx="0" cy="0"/>
          <a:chOff x="0" y="0"/>
          <a:chExt cx="0" cy="0"/>
        </a:xfrm>
      </p:grpSpPr>
      <p:sp>
        <p:nvSpPr>
          <p:cNvPr id="193" name="Google Shape;193;p10"/>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194" name="Google Shape;194;p10"/>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195" name="Google Shape;195;p10"/>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196" name="Google Shape;196;p10"/>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197" name="Google Shape;197;p10"/>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198" name="Google Shape;198;p10"/>
          <p:cNvSpPr txBox="1"/>
          <p:nvPr/>
        </p:nvSpPr>
        <p:spPr>
          <a:xfrm>
            <a:off x="0" y="285120"/>
            <a:ext cx="9975273" cy="769441"/>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4400">
                <a:solidFill>
                  <a:schemeClr val="lt1"/>
                </a:solidFill>
                <a:latin typeface="Century Gothic"/>
                <a:ea typeface="Century Gothic"/>
                <a:cs typeface="Century Gothic"/>
                <a:sym typeface="Century Gothic"/>
              </a:rPr>
              <a:t>Genetic Effects…</a:t>
            </a:r>
            <a:endParaRPr/>
          </a:p>
        </p:txBody>
      </p:sp>
      <p:sp>
        <p:nvSpPr>
          <p:cNvPr id="199" name="Google Shape;199;p10"/>
          <p:cNvSpPr txBox="1"/>
          <p:nvPr/>
        </p:nvSpPr>
        <p:spPr>
          <a:xfrm>
            <a:off x="230909" y="1339681"/>
            <a:ext cx="11149395" cy="3539390"/>
          </a:xfrm>
          <a:prstGeom prst="rect">
            <a:avLst/>
          </a:prstGeom>
          <a:noFill/>
          <a:ln>
            <a:noFill/>
          </a:ln>
        </p:spPr>
        <p:txBody>
          <a:bodyPr spcFirstLastPara="1" wrap="square" lIns="91425" tIns="45700" rIns="91425" bIns="45700" anchor="t" anchorCtr="0">
            <a:spAutoFit/>
          </a:bodyPr>
          <a:lstStyle/>
          <a:p>
            <a:pPr marL="457200" marR="0" lvl="0" indent="-368300" algn="l" rtl="0">
              <a:spcBef>
                <a:spcPts val="0"/>
              </a:spcBef>
              <a:spcAft>
                <a:spcPts val="0"/>
              </a:spcAft>
              <a:buClr>
                <a:schemeClr val="lt1"/>
              </a:buClr>
              <a:buSzPts val="2200"/>
              <a:buFont typeface="Century Gothic"/>
              <a:buChar char="●"/>
            </a:pPr>
            <a:r>
              <a:rPr lang="en-US" sz="2800" dirty="0">
                <a:solidFill>
                  <a:schemeClr val="lt1"/>
                </a:solidFill>
                <a:latin typeface="+mn-lt"/>
                <a:ea typeface="Century Gothic"/>
                <a:cs typeface="Century Gothic"/>
                <a:sym typeface="Century Gothic"/>
              </a:rPr>
              <a:t>There are many factors involved in how someone responds </a:t>
            </a:r>
            <a:endParaRPr sz="2800" dirty="0">
              <a:latin typeface="+mn-lt"/>
              <a:ea typeface="Century Gothic"/>
              <a:cs typeface="Century Gothic"/>
              <a:sym typeface="Century Gothic"/>
            </a:endParaRPr>
          </a:p>
          <a:p>
            <a:pPr marL="914400" marR="0" lvl="1" indent="-368300" algn="l" rtl="0">
              <a:spcBef>
                <a:spcPts val="0"/>
              </a:spcBef>
              <a:spcAft>
                <a:spcPts val="0"/>
              </a:spcAft>
              <a:buClr>
                <a:schemeClr val="lt1"/>
              </a:buClr>
              <a:buSzPts val="2200"/>
              <a:buFont typeface="Century Gothic"/>
              <a:buChar char="○"/>
            </a:pPr>
            <a:r>
              <a:rPr lang="en-US" sz="2800" i="0" u="none" strike="noStrike" cap="none" dirty="0">
                <a:solidFill>
                  <a:schemeClr val="lt1"/>
                </a:solidFill>
                <a:latin typeface="+mn-lt"/>
                <a:ea typeface="Century Gothic"/>
                <a:cs typeface="Century Gothic"/>
                <a:sym typeface="Century Gothic"/>
              </a:rPr>
              <a:t>Lifestyle factors</a:t>
            </a:r>
            <a:endParaRPr sz="2800" dirty="0">
              <a:latin typeface="+mn-lt"/>
              <a:ea typeface="Century Gothic"/>
              <a:cs typeface="Century Gothic"/>
              <a:sym typeface="Century Gothic"/>
            </a:endParaRPr>
          </a:p>
          <a:p>
            <a:pPr marL="914400" marR="0" lvl="1" indent="-368300" algn="l" rtl="0">
              <a:spcBef>
                <a:spcPts val="0"/>
              </a:spcBef>
              <a:spcAft>
                <a:spcPts val="0"/>
              </a:spcAft>
              <a:buClr>
                <a:schemeClr val="lt1"/>
              </a:buClr>
              <a:buSzPts val="2200"/>
              <a:buFont typeface="Century Gothic"/>
              <a:buChar char="○"/>
            </a:pPr>
            <a:r>
              <a:rPr lang="en-US" sz="2800" i="0" u="none" strike="noStrike" cap="none" dirty="0">
                <a:solidFill>
                  <a:schemeClr val="lt1"/>
                </a:solidFill>
                <a:latin typeface="+mn-lt"/>
                <a:ea typeface="Century Gothic"/>
                <a:cs typeface="Century Gothic"/>
                <a:sym typeface="Century Gothic"/>
              </a:rPr>
              <a:t>Environment</a:t>
            </a:r>
            <a:endParaRPr sz="2800" dirty="0">
              <a:latin typeface="+mn-lt"/>
              <a:ea typeface="Century Gothic"/>
              <a:cs typeface="Century Gothic"/>
              <a:sym typeface="Century Gothic"/>
            </a:endParaRPr>
          </a:p>
          <a:p>
            <a:pPr marL="914400" marR="0" lvl="1" indent="-368300" algn="l" rtl="0">
              <a:spcBef>
                <a:spcPts val="0"/>
              </a:spcBef>
              <a:spcAft>
                <a:spcPts val="0"/>
              </a:spcAft>
              <a:buClr>
                <a:schemeClr val="lt1"/>
              </a:buClr>
              <a:buSzPts val="2200"/>
              <a:buFont typeface="Century Gothic"/>
              <a:buChar char="○"/>
            </a:pPr>
            <a:r>
              <a:rPr lang="en-US" sz="2800" i="0" u="none" strike="noStrike" cap="none" dirty="0">
                <a:solidFill>
                  <a:schemeClr val="lt1"/>
                </a:solidFill>
                <a:latin typeface="+mn-lt"/>
                <a:ea typeface="Century Gothic"/>
                <a:cs typeface="Century Gothic"/>
                <a:sym typeface="Century Gothic"/>
              </a:rPr>
              <a:t>Genetics</a:t>
            </a:r>
            <a:endParaRPr sz="2800" dirty="0">
              <a:latin typeface="+mn-lt"/>
              <a:ea typeface="Century Gothic"/>
              <a:cs typeface="Century Gothic"/>
              <a:sym typeface="Century Gothic"/>
            </a:endParaRPr>
          </a:p>
          <a:p>
            <a:pPr marL="914400" marR="0" lvl="1" indent="-368300" algn="l" rtl="0">
              <a:spcBef>
                <a:spcPts val="0"/>
              </a:spcBef>
              <a:spcAft>
                <a:spcPts val="0"/>
              </a:spcAft>
              <a:buClr>
                <a:schemeClr val="lt1"/>
              </a:buClr>
              <a:buSzPts val="2200"/>
              <a:buFont typeface="Century Gothic"/>
              <a:buChar char="○"/>
            </a:pPr>
            <a:r>
              <a:rPr lang="en-US" sz="2800" i="0" u="none" strike="noStrike" cap="none" dirty="0">
                <a:solidFill>
                  <a:schemeClr val="lt1"/>
                </a:solidFill>
                <a:latin typeface="+mn-lt"/>
                <a:ea typeface="Century Gothic"/>
                <a:cs typeface="Century Gothic"/>
                <a:sym typeface="Century Gothic"/>
              </a:rPr>
              <a:t>“Learned Memories” are also called </a:t>
            </a:r>
            <a:endParaRPr sz="2800" i="0" u="none" strike="noStrike" cap="none" dirty="0">
              <a:solidFill>
                <a:schemeClr val="lt1"/>
              </a:solidFill>
              <a:latin typeface="+mn-lt"/>
              <a:ea typeface="Century Gothic"/>
              <a:cs typeface="Century Gothic"/>
              <a:sym typeface="Century Gothic"/>
            </a:endParaRPr>
          </a:p>
          <a:p>
            <a:pPr marL="457200" marR="0" lvl="0" indent="0" algn="l" rtl="0">
              <a:spcBef>
                <a:spcPts val="0"/>
              </a:spcBef>
              <a:spcAft>
                <a:spcPts val="0"/>
              </a:spcAft>
              <a:buNone/>
            </a:pPr>
            <a:r>
              <a:rPr lang="en-US" sz="2800" dirty="0">
                <a:solidFill>
                  <a:schemeClr val="lt1"/>
                </a:solidFill>
                <a:latin typeface="+mn-lt"/>
                <a:ea typeface="Century Gothic"/>
                <a:cs typeface="Century Gothic"/>
                <a:sym typeface="Century Gothic"/>
              </a:rPr>
              <a:t>     </a:t>
            </a:r>
            <a:r>
              <a:rPr lang="en-US" sz="2800" b="1" i="1" dirty="0">
                <a:solidFill>
                  <a:schemeClr val="lt1"/>
                </a:solidFill>
                <a:latin typeface="+mn-lt"/>
                <a:ea typeface="Century Gothic"/>
                <a:cs typeface="Century Gothic"/>
                <a:sym typeface="Century Gothic"/>
              </a:rPr>
              <a:t>t</a:t>
            </a:r>
            <a:r>
              <a:rPr lang="en-US" sz="2800" b="1" i="1" u="none" strike="noStrike" cap="none" dirty="0">
                <a:solidFill>
                  <a:schemeClr val="lt1"/>
                </a:solidFill>
                <a:latin typeface="+mn-lt"/>
                <a:ea typeface="Century Gothic"/>
                <a:cs typeface="Century Gothic"/>
                <a:sym typeface="Century Gothic"/>
              </a:rPr>
              <a:t>riggers</a:t>
            </a:r>
            <a:r>
              <a:rPr lang="en-US" sz="2800" i="0" u="none" strike="noStrike" cap="none" dirty="0">
                <a:solidFill>
                  <a:schemeClr val="lt1"/>
                </a:solidFill>
                <a:latin typeface="+mn-lt"/>
                <a:ea typeface="Century Gothic"/>
                <a:cs typeface="Century Gothic"/>
                <a:sym typeface="Century Gothic"/>
              </a:rPr>
              <a:t> when examining the effects </a:t>
            </a:r>
            <a:endParaRPr sz="2800" i="0" u="none" strike="noStrike" cap="none" dirty="0">
              <a:solidFill>
                <a:schemeClr val="lt1"/>
              </a:solidFill>
              <a:latin typeface="+mn-lt"/>
              <a:ea typeface="Century Gothic"/>
              <a:cs typeface="Century Gothic"/>
              <a:sym typeface="Century Gothic"/>
            </a:endParaRPr>
          </a:p>
          <a:p>
            <a:pPr marL="457200" marR="0" lvl="0" indent="0" algn="l" rtl="0">
              <a:spcBef>
                <a:spcPts val="0"/>
              </a:spcBef>
              <a:spcAft>
                <a:spcPts val="0"/>
              </a:spcAft>
              <a:buNone/>
            </a:pPr>
            <a:r>
              <a:rPr lang="en-US" sz="2800" dirty="0">
                <a:solidFill>
                  <a:schemeClr val="lt1"/>
                </a:solidFill>
                <a:latin typeface="+mn-lt"/>
                <a:ea typeface="Century Gothic"/>
                <a:cs typeface="Century Gothic"/>
                <a:sym typeface="Century Gothic"/>
              </a:rPr>
              <a:t>     </a:t>
            </a:r>
            <a:r>
              <a:rPr lang="en-US" sz="2800" i="0" u="none" strike="noStrike" cap="none" dirty="0">
                <a:solidFill>
                  <a:schemeClr val="lt1"/>
                </a:solidFill>
                <a:latin typeface="+mn-lt"/>
                <a:ea typeface="Century Gothic"/>
                <a:cs typeface="Century Gothic"/>
                <a:sym typeface="Century Gothic"/>
              </a:rPr>
              <a:t>of addiction. More research is </a:t>
            </a:r>
            <a:endParaRPr sz="2800" i="0" u="none" strike="noStrike" cap="none" dirty="0">
              <a:solidFill>
                <a:schemeClr val="lt1"/>
              </a:solidFill>
              <a:latin typeface="+mn-lt"/>
              <a:ea typeface="Century Gothic"/>
              <a:cs typeface="Century Gothic"/>
              <a:sym typeface="Century Gothic"/>
            </a:endParaRPr>
          </a:p>
          <a:p>
            <a:pPr marL="457200" marR="0" lvl="0" indent="0" algn="l" rtl="0">
              <a:spcBef>
                <a:spcPts val="0"/>
              </a:spcBef>
              <a:spcAft>
                <a:spcPts val="0"/>
              </a:spcAft>
              <a:buNone/>
            </a:pPr>
            <a:r>
              <a:rPr lang="en-US" sz="2800" dirty="0">
                <a:solidFill>
                  <a:schemeClr val="lt1"/>
                </a:solidFill>
                <a:latin typeface="+mn-lt"/>
                <a:ea typeface="Century Gothic"/>
                <a:cs typeface="Century Gothic"/>
                <a:sym typeface="Century Gothic"/>
              </a:rPr>
              <a:t>     </a:t>
            </a:r>
            <a:r>
              <a:rPr lang="en-US" sz="2800" i="0" u="none" strike="noStrike" cap="none" dirty="0">
                <a:solidFill>
                  <a:schemeClr val="lt1"/>
                </a:solidFill>
                <a:latin typeface="+mn-lt"/>
                <a:ea typeface="Century Gothic"/>
                <a:cs typeface="Century Gothic"/>
                <a:sym typeface="Century Gothic"/>
              </a:rPr>
              <a:t>being developed around this area.</a:t>
            </a:r>
            <a:endParaRPr sz="2800" dirty="0">
              <a:latin typeface="+mn-lt"/>
              <a:ea typeface="Century Gothic"/>
              <a:cs typeface="Century Gothic"/>
              <a:sym typeface="Century Gothic"/>
            </a:endParaRPr>
          </a:p>
        </p:txBody>
      </p:sp>
      <p:pic>
        <p:nvPicPr>
          <p:cNvPr id="200" name="Google Shape;200;p10"/>
          <p:cNvPicPr preferRelativeResize="0"/>
          <p:nvPr/>
        </p:nvPicPr>
        <p:blipFill>
          <a:blip r:embed="rId4">
            <a:alphaModFix/>
          </a:blip>
          <a:stretch>
            <a:fillRect/>
          </a:stretch>
        </p:blipFill>
        <p:spPr>
          <a:xfrm>
            <a:off x="8393272" y="3065025"/>
            <a:ext cx="3415929" cy="3108550"/>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204"/>
        <p:cNvGrpSpPr/>
        <p:nvPr/>
      </p:nvGrpSpPr>
      <p:grpSpPr>
        <a:xfrm>
          <a:off x="0" y="0"/>
          <a:ext cx="0" cy="0"/>
          <a:chOff x="0" y="0"/>
          <a:chExt cx="0" cy="0"/>
        </a:xfrm>
      </p:grpSpPr>
      <p:sp>
        <p:nvSpPr>
          <p:cNvPr id="205" name="Google Shape;205;p11"/>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206" name="Google Shape;206;p11"/>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207" name="Google Shape;207;p11"/>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208" name="Google Shape;208;p11"/>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209" name="Google Shape;209;p11"/>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210" name="Google Shape;210;p11"/>
          <p:cNvSpPr/>
          <p:nvPr/>
        </p:nvSpPr>
        <p:spPr>
          <a:xfrm>
            <a:off x="358984" y="383256"/>
            <a:ext cx="5772734" cy="738664"/>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EBEBEB"/>
              </a:buClr>
              <a:buSzPts val="4200"/>
              <a:buFont typeface="Century Gothic"/>
              <a:buNone/>
            </a:pPr>
            <a:r>
              <a:rPr lang="en-US" sz="4200" b="0" i="0" u="none" strike="noStrike" cap="none">
                <a:solidFill>
                  <a:srgbClr val="EBEBEB"/>
                </a:solidFill>
                <a:latin typeface="Century Gothic"/>
                <a:ea typeface="Century Gothic"/>
                <a:cs typeface="Century Gothic"/>
                <a:sym typeface="Century Gothic"/>
              </a:rPr>
              <a:t>Ask about Tapering…</a:t>
            </a:r>
            <a:endParaRPr sz="1800" b="0" i="0" u="none" strike="noStrike" cap="none">
              <a:solidFill>
                <a:srgbClr val="000000"/>
              </a:solidFill>
              <a:latin typeface="Calibri"/>
              <a:ea typeface="Calibri"/>
              <a:cs typeface="Calibri"/>
              <a:sym typeface="Calibri"/>
            </a:endParaRPr>
          </a:p>
        </p:txBody>
      </p:sp>
      <p:sp>
        <p:nvSpPr>
          <p:cNvPr id="211" name="Google Shape;211;p11"/>
          <p:cNvSpPr/>
          <p:nvPr/>
        </p:nvSpPr>
        <p:spPr>
          <a:xfrm>
            <a:off x="552954" y="1935597"/>
            <a:ext cx="10758470" cy="2144177"/>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endParaRPr sz="2000">
              <a:solidFill>
                <a:srgbClr val="FFFFFF"/>
              </a:solidFill>
              <a:latin typeface="Century Gothic"/>
              <a:ea typeface="Century Gothic"/>
              <a:cs typeface="Century Gothic"/>
              <a:sym typeface="Century Gothic"/>
            </a:endParaRPr>
          </a:p>
          <a:p>
            <a:pPr marL="0" marR="0" lvl="0" indent="0" algn="l" rtl="0">
              <a:spcBef>
                <a:spcPts val="1000"/>
              </a:spcBef>
              <a:spcAft>
                <a:spcPts val="0"/>
              </a:spcAft>
              <a:buNone/>
            </a:pPr>
            <a:endParaRPr sz="2000">
              <a:solidFill>
                <a:srgbClr val="FFFFFF"/>
              </a:solidFill>
              <a:latin typeface="Century Gothic"/>
              <a:ea typeface="Century Gothic"/>
              <a:cs typeface="Century Gothic"/>
              <a:sym typeface="Century Gothic"/>
            </a:endParaRPr>
          </a:p>
          <a:p>
            <a:pPr marL="342900" marR="0" lvl="0" indent="-241300" algn="l" rtl="0">
              <a:spcBef>
                <a:spcPts val="1000"/>
              </a:spcBef>
              <a:spcAft>
                <a:spcPts val="0"/>
              </a:spcAft>
              <a:buClr>
                <a:srgbClr val="86D1D8"/>
              </a:buClr>
              <a:buSzPts val="1600"/>
              <a:buFont typeface="Noto Sans Symbols"/>
              <a:buNone/>
            </a:pPr>
            <a:endParaRPr sz="2000">
              <a:solidFill>
                <a:srgbClr val="FFFFFF"/>
              </a:solidFill>
              <a:latin typeface="Century Gothic"/>
              <a:ea typeface="Century Gothic"/>
              <a:cs typeface="Century Gothic"/>
              <a:sym typeface="Century Gothic"/>
            </a:endParaRPr>
          </a:p>
          <a:p>
            <a:pPr marL="342900" marR="0" lvl="0" indent="-241300" algn="l" rtl="0">
              <a:spcBef>
                <a:spcPts val="1000"/>
              </a:spcBef>
              <a:spcAft>
                <a:spcPts val="0"/>
              </a:spcAft>
              <a:buClr>
                <a:srgbClr val="86D1D8"/>
              </a:buClr>
              <a:buSzPts val="1600"/>
              <a:buFont typeface="Noto Sans Symbols"/>
              <a:buNone/>
            </a:pPr>
            <a:endParaRPr sz="2000">
              <a:solidFill>
                <a:srgbClr val="FFFFFF"/>
              </a:solidFill>
              <a:latin typeface="Century Gothic"/>
              <a:ea typeface="Century Gothic"/>
              <a:cs typeface="Century Gothic"/>
              <a:sym typeface="Century Gothic"/>
            </a:endParaRPr>
          </a:p>
          <a:p>
            <a:pPr marL="342900" marR="0" lvl="0" indent="-241300" algn="l" rtl="0">
              <a:spcBef>
                <a:spcPts val="1000"/>
              </a:spcBef>
              <a:spcAft>
                <a:spcPts val="0"/>
              </a:spcAft>
              <a:buClr>
                <a:srgbClr val="86D1D8"/>
              </a:buClr>
              <a:buSzPts val="1600"/>
              <a:buFont typeface="Noto Sans Symbols"/>
              <a:buNone/>
            </a:pPr>
            <a:endParaRPr sz="2000">
              <a:solidFill>
                <a:srgbClr val="FFFFFF"/>
              </a:solidFill>
              <a:latin typeface="Century Gothic"/>
              <a:ea typeface="Century Gothic"/>
              <a:cs typeface="Century Gothic"/>
              <a:sym typeface="Century Gothic"/>
            </a:endParaRPr>
          </a:p>
        </p:txBody>
      </p:sp>
      <p:pic>
        <p:nvPicPr>
          <p:cNvPr id="212" name="Google Shape;212;p11"/>
          <p:cNvPicPr preferRelativeResize="0"/>
          <p:nvPr/>
        </p:nvPicPr>
        <p:blipFill>
          <a:blip r:embed="rId4">
            <a:alphaModFix/>
          </a:blip>
          <a:stretch>
            <a:fillRect/>
          </a:stretch>
        </p:blipFill>
        <p:spPr>
          <a:xfrm>
            <a:off x="6512464" y="836103"/>
            <a:ext cx="3224817" cy="2144175"/>
          </a:xfrm>
          <a:prstGeom prst="rect">
            <a:avLst/>
          </a:prstGeom>
          <a:noFill/>
          <a:ln>
            <a:noFill/>
          </a:ln>
        </p:spPr>
      </p:pic>
      <p:sp>
        <p:nvSpPr>
          <p:cNvPr id="213" name="Google Shape;213;p11"/>
          <p:cNvSpPr txBox="1"/>
          <p:nvPr/>
        </p:nvSpPr>
        <p:spPr>
          <a:xfrm>
            <a:off x="358984" y="705461"/>
            <a:ext cx="6129000" cy="230143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dirty="0">
                <a:latin typeface="Calibri"/>
                <a:ea typeface="Calibri"/>
                <a:cs typeface="Calibri"/>
                <a:sym typeface="Calibri"/>
              </a:rPr>
              <a:t>Tapering</a:t>
            </a:r>
            <a:endParaRPr dirty="0">
              <a:latin typeface="Calibri"/>
              <a:ea typeface="Calibri"/>
              <a:cs typeface="Calibri"/>
              <a:sym typeface="Calibri"/>
            </a:endParaRPr>
          </a:p>
          <a:p>
            <a:pPr marL="0" lvl="0" indent="0" algn="l" rtl="0">
              <a:spcBef>
                <a:spcPts val="0"/>
              </a:spcBef>
              <a:spcAft>
                <a:spcPts val="0"/>
              </a:spcAft>
              <a:buNone/>
            </a:pPr>
            <a:endParaRPr sz="2400" dirty="0">
              <a:solidFill>
                <a:schemeClr val="lt1"/>
              </a:solidFill>
              <a:latin typeface="Calibri"/>
              <a:ea typeface="Calibri"/>
              <a:cs typeface="Calibri"/>
              <a:sym typeface="Calibri"/>
            </a:endParaRPr>
          </a:p>
          <a:p>
            <a:pPr marL="0" lvl="0" indent="0" algn="l" rtl="0">
              <a:spcBef>
                <a:spcPts val="0"/>
              </a:spcBef>
              <a:spcAft>
                <a:spcPts val="0"/>
              </a:spcAft>
              <a:buNone/>
            </a:pPr>
            <a:r>
              <a:rPr lang="en-US" sz="2800" dirty="0">
                <a:solidFill>
                  <a:schemeClr val="lt1"/>
                </a:solidFill>
                <a:latin typeface="+mn-lt"/>
                <a:ea typeface="Calibri"/>
                <a:cs typeface="Calibri"/>
                <a:sym typeface="Calibri"/>
              </a:rPr>
              <a:t>Gradually reducing the dose of a prescribed drug required over a period of time allowing the body to adjust to the gradual change. </a:t>
            </a:r>
            <a:endParaRPr sz="2800" dirty="0">
              <a:solidFill>
                <a:schemeClr val="lt1"/>
              </a:solidFill>
              <a:latin typeface="+mn-lt"/>
              <a:ea typeface="Calibri"/>
              <a:cs typeface="Calibri"/>
              <a:sym typeface="Calibri"/>
            </a:endParaRPr>
          </a:p>
        </p:txBody>
      </p:sp>
      <p:pic>
        <p:nvPicPr>
          <p:cNvPr id="214" name="Google Shape;214;p11"/>
          <p:cNvPicPr preferRelativeResize="0"/>
          <p:nvPr/>
        </p:nvPicPr>
        <p:blipFill>
          <a:blip r:embed="rId5">
            <a:alphaModFix/>
          </a:blip>
          <a:stretch>
            <a:fillRect/>
          </a:stretch>
        </p:blipFill>
        <p:spPr>
          <a:xfrm>
            <a:off x="834400" y="3612624"/>
            <a:ext cx="1049576" cy="1342628"/>
          </a:xfrm>
          <a:prstGeom prst="rect">
            <a:avLst/>
          </a:prstGeom>
          <a:noFill/>
          <a:ln>
            <a:noFill/>
          </a:ln>
        </p:spPr>
      </p:pic>
      <p:pic>
        <p:nvPicPr>
          <p:cNvPr id="215" name="Google Shape;215;p11"/>
          <p:cNvPicPr preferRelativeResize="0"/>
          <p:nvPr/>
        </p:nvPicPr>
        <p:blipFill>
          <a:blip r:embed="rId6">
            <a:alphaModFix/>
          </a:blip>
          <a:stretch>
            <a:fillRect/>
          </a:stretch>
        </p:blipFill>
        <p:spPr>
          <a:xfrm>
            <a:off x="3340850" y="3612638"/>
            <a:ext cx="1391550" cy="1293678"/>
          </a:xfrm>
          <a:prstGeom prst="rect">
            <a:avLst/>
          </a:prstGeom>
          <a:noFill/>
          <a:ln>
            <a:noFill/>
          </a:ln>
        </p:spPr>
      </p:pic>
      <p:pic>
        <p:nvPicPr>
          <p:cNvPr id="216" name="Google Shape;216;p11"/>
          <p:cNvPicPr preferRelativeResize="0"/>
          <p:nvPr/>
        </p:nvPicPr>
        <p:blipFill>
          <a:blip r:embed="rId7">
            <a:alphaModFix/>
          </a:blip>
          <a:stretch>
            <a:fillRect/>
          </a:stretch>
        </p:blipFill>
        <p:spPr>
          <a:xfrm>
            <a:off x="6490826" y="3563700"/>
            <a:ext cx="1391550" cy="1391550"/>
          </a:xfrm>
          <a:prstGeom prst="rect">
            <a:avLst/>
          </a:prstGeom>
          <a:noFill/>
          <a:ln>
            <a:noFill/>
          </a:ln>
        </p:spPr>
      </p:pic>
      <p:pic>
        <p:nvPicPr>
          <p:cNvPr id="217" name="Google Shape;217;p11"/>
          <p:cNvPicPr preferRelativeResize="0"/>
          <p:nvPr/>
        </p:nvPicPr>
        <p:blipFill>
          <a:blip r:embed="rId8">
            <a:alphaModFix/>
          </a:blip>
          <a:stretch>
            <a:fillRect/>
          </a:stretch>
        </p:blipFill>
        <p:spPr>
          <a:xfrm>
            <a:off x="9710675" y="3559743"/>
            <a:ext cx="1391547" cy="1399485"/>
          </a:xfrm>
          <a:prstGeom prst="rect">
            <a:avLst/>
          </a:prstGeom>
          <a:noFill/>
          <a:ln>
            <a:noFill/>
          </a:ln>
        </p:spPr>
      </p:pic>
      <p:sp>
        <p:nvSpPr>
          <p:cNvPr id="218" name="Google Shape;218;p11"/>
          <p:cNvSpPr txBox="1"/>
          <p:nvPr/>
        </p:nvSpPr>
        <p:spPr>
          <a:xfrm>
            <a:off x="552950" y="5075299"/>
            <a:ext cx="1612500" cy="830825"/>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2400" dirty="0">
                <a:solidFill>
                  <a:srgbClr val="FFFFFF"/>
                </a:solidFill>
                <a:latin typeface="Calibri"/>
                <a:ea typeface="Calibri"/>
                <a:cs typeface="Calibri"/>
                <a:sym typeface="Calibri"/>
              </a:rPr>
              <a:t>Take it slow</a:t>
            </a:r>
            <a:endParaRPr sz="2400" dirty="0">
              <a:solidFill>
                <a:srgbClr val="FFFFFF"/>
              </a:solidFill>
              <a:latin typeface="Calibri"/>
              <a:ea typeface="Calibri"/>
              <a:cs typeface="Calibri"/>
              <a:sym typeface="Calibri"/>
            </a:endParaRPr>
          </a:p>
        </p:txBody>
      </p:sp>
      <p:sp>
        <p:nvSpPr>
          <p:cNvPr id="219" name="Google Shape;219;p11"/>
          <p:cNvSpPr txBox="1"/>
          <p:nvPr/>
        </p:nvSpPr>
        <p:spPr>
          <a:xfrm>
            <a:off x="3468275" y="5075300"/>
            <a:ext cx="1136700" cy="5712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a:solidFill>
                  <a:srgbClr val="FFFFFF"/>
                </a:solidFill>
                <a:latin typeface="Calibri"/>
                <a:ea typeface="Calibri"/>
                <a:cs typeface="Calibri"/>
                <a:sym typeface="Calibri"/>
              </a:rPr>
              <a:t>Consult</a:t>
            </a:r>
            <a:endParaRPr sz="2400">
              <a:solidFill>
                <a:srgbClr val="FFFFFF"/>
              </a:solidFill>
              <a:latin typeface="Calibri"/>
              <a:ea typeface="Calibri"/>
              <a:cs typeface="Calibri"/>
              <a:sym typeface="Calibri"/>
            </a:endParaRPr>
          </a:p>
        </p:txBody>
      </p:sp>
      <p:sp>
        <p:nvSpPr>
          <p:cNvPr id="220" name="Google Shape;220;p11"/>
          <p:cNvSpPr txBox="1"/>
          <p:nvPr/>
        </p:nvSpPr>
        <p:spPr>
          <a:xfrm>
            <a:off x="6566863" y="5112950"/>
            <a:ext cx="1242300" cy="5712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a:solidFill>
                  <a:srgbClr val="FFFFFF"/>
                </a:solidFill>
                <a:latin typeface="Calibri"/>
                <a:ea typeface="Calibri"/>
                <a:cs typeface="Calibri"/>
                <a:sym typeface="Calibri"/>
              </a:rPr>
              <a:t>Support</a:t>
            </a:r>
            <a:endParaRPr sz="2400">
              <a:solidFill>
                <a:srgbClr val="FFFFFF"/>
              </a:solidFill>
              <a:latin typeface="Calibri"/>
              <a:ea typeface="Calibri"/>
              <a:cs typeface="Calibri"/>
              <a:sym typeface="Calibri"/>
            </a:endParaRPr>
          </a:p>
        </p:txBody>
      </p:sp>
      <p:sp>
        <p:nvSpPr>
          <p:cNvPr id="221" name="Google Shape;221;p11"/>
          <p:cNvSpPr txBox="1"/>
          <p:nvPr/>
        </p:nvSpPr>
        <p:spPr>
          <a:xfrm>
            <a:off x="9643700" y="5112950"/>
            <a:ext cx="1525500" cy="5712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a:solidFill>
                  <a:srgbClr val="FFFFFF"/>
                </a:solidFill>
                <a:latin typeface="Calibri"/>
                <a:ea typeface="Calibri"/>
                <a:cs typeface="Calibri"/>
                <a:sym typeface="Calibri"/>
              </a:rPr>
              <a:t>Encourage</a:t>
            </a:r>
            <a:endParaRPr sz="2400">
              <a:solidFill>
                <a:srgbClr val="FFFFFF"/>
              </a:solidFill>
              <a:latin typeface="Calibri"/>
              <a:ea typeface="Calibri"/>
              <a:cs typeface="Calibri"/>
              <a:sym typeface="Calibri"/>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225"/>
        <p:cNvGrpSpPr/>
        <p:nvPr/>
      </p:nvGrpSpPr>
      <p:grpSpPr>
        <a:xfrm>
          <a:off x="0" y="0"/>
          <a:ext cx="0" cy="0"/>
          <a:chOff x="0" y="0"/>
          <a:chExt cx="0" cy="0"/>
        </a:xfrm>
      </p:grpSpPr>
      <p:sp>
        <p:nvSpPr>
          <p:cNvPr id="226" name="Google Shape;226;p13"/>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227" name="Google Shape;227;p13"/>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228" name="Google Shape;228;p13"/>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229" name="Google Shape;229;p13"/>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230" name="Google Shape;230;p13"/>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231" name="Google Shape;231;p13"/>
          <p:cNvSpPr txBox="1">
            <a:spLocks noGrp="1"/>
          </p:cNvSpPr>
          <p:nvPr>
            <p:ph type="title"/>
          </p:nvPr>
        </p:nvSpPr>
        <p:spPr>
          <a:xfrm>
            <a:off x="233569" y="134339"/>
            <a:ext cx="10515600" cy="1325563"/>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4400"/>
              <a:buFont typeface="Calibri"/>
              <a:buNone/>
            </a:pPr>
            <a:r>
              <a:rPr lang="en-US">
                <a:solidFill>
                  <a:schemeClr val="lt1"/>
                </a:solidFill>
              </a:rPr>
              <a:t>Long Term vs. Short Term Effects </a:t>
            </a:r>
            <a:endParaRPr/>
          </a:p>
        </p:txBody>
      </p:sp>
      <p:sp>
        <p:nvSpPr>
          <p:cNvPr id="232" name="Google Shape;232;p13"/>
          <p:cNvSpPr txBox="1">
            <a:spLocks noGrp="1"/>
          </p:cNvSpPr>
          <p:nvPr>
            <p:ph type="body" idx="1"/>
          </p:nvPr>
        </p:nvSpPr>
        <p:spPr>
          <a:xfrm>
            <a:off x="346118" y="1219538"/>
            <a:ext cx="1932600" cy="749700"/>
          </a:xfrm>
          <a:prstGeom prst="rect">
            <a:avLst/>
          </a:prstGeom>
          <a:noFill/>
          <a:ln>
            <a:noFill/>
          </a:ln>
        </p:spPr>
        <p:txBody>
          <a:bodyPr spcFirstLastPara="1" wrap="square" lIns="91425" tIns="45700" rIns="91425" bIns="45700" anchor="b" anchorCtr="0">
            <a:normAutofit/>
          </a:bodyPr>
          <a:lstStyle/>
          <a:p>
            <a:pPr marL="0" lvl="0" indent="0" algn="l" rtl="0">
              <a:lnSpc>
                <a:spcPct val="90000"/>
              </a:lnSpc>
              <a:spcBef>
                <a:spcPts val="0"/>
              </a:spcBef>
              <a:spcAft>
                <a:spcPts val="0"/>
              </a:spcAft>
              <a:buClr>
                <a:schemeClr val="lt1"/>
              </a:buClr>
              <a:buSzPts val="2800"/>
              <a:buNone/>
            </a:pPr>
            <a:r>
              <a:rPr lang="en-US" sz="2800" dirty="0">
                <a:solidFill>
                  <a:schemeClr val="lt1"/>
                </a:solidFill>
              </a:rPr>
              <a:t>Short Term</a:t>
            </a:r>
            <a:endParaRPr dirty="0"/>
          </a:p>
        </p:txBody>
      </p:sp>
      <p:sp>
        <p:nvSpPr>
          <p:cNvPr id="233" name="Google Shape;233;p13"/>
          <p:cNvSpPr txBox="1">
            <a:spLocks noGrp="1"/>
          </p:cNvSpPr>
          <p:nvPr>
            <p:ph type="body" idx="2"/>
          </p:nvPr>
        </p:nvSpPr>
        <p:spPr>
          <a:xfrm>
            <a:off x="197166" y="2123332"/>
            <a:ext cx="5157900" cy="3684600"/>
          </a:xfrm>
          <a:prstGeom prst="rect">
            <a:avLst/>
          </a:prstGeom>
          <a:noFill/>
          <a:ln>
            <a:noFill/>
          </a:ln>
        </p:spPr>
        <p:txBody>
          <a:bodyPr spcFirstLastPara="1" wrap="square" lIns="91425" tIns="45700" rIns="91425" bIns="45700" anchor="t" anchorCtr="0">
            <a:noAutofit/>
          </a:bodyPr>
          <a:lstStyle/>
          <a:p>
            <a:pPr marL="228600" lvl="0" indent="-203834" algn="l" rtl="0">
              <a:lnSpc>
                <a:spcPct val="70000"/>
              </a:lnSpc>
              <a:spcBef>
                <a:spcPts val="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Drowsiness, </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Slowed breathing</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Constipation</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Unconsciousness</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Nausea</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Coma</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Mood swings</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Drowsiness</a:t>
            </a:r>
            <a:endParaRPr dirty="0">
              <a:latin typeface="+mn-lt"/>
            </a:endParaRPr>
          </a:p>
          <a:p>
            <a:pPr marL="228600" lvl="0" indent="-203834" algn="l" rtl="0">
              <a:lnSpc>
                <a:spcPct val="7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Confusion</a:t>
            </a:r>
            <a:endParaRPr dirty="0">
              <a:latin typeface="+mn-lt"/>
            </a:endParaRPr>
          </a:p>
        </p:txBody>
      </p:sp>
      <p:sp>
        <p:nvSpPr>
          <p:cNvPr id="234" name="Google Shape;234;p13"/>
          <p:cNvSpPr txBox="1">
            <a:spLocks noGrp="1"/>
          </p:cNvSpPr>
          <p:nvPr>
            <p:ph type="body" idx="3"/>
          </p:nvPr>
        </p:nvSpPr>
        <p:spPr>
          <a:xfrm>
            <a:off x="7175980" y="1459902"/>
            <a:ext cx="1792500" cy="547200"/>
          </a:xfrm>
          <a:prstGeom prst="rect">
            <a:avLst/>
          </a:prstGeom>
          <a:noFill/>
          <a:ln>
            <a:noFill/>
          </a:ln>
        </p:spPr>
        <p:txBody>
          <a:bodyPr spcFirstLastPara="1" wrap="square" lIns="91425" tIns="45700" rIns="91425" bIns="45700" anchor="b" anchorCtr="0">
            <a:normAutofit/>
          </a:bodyPr>
          <a:lstStyle/>
          <a:p>
            <a:pPr marL="0" lvl="0" indent="0" algn="l" rtl="0">
              <a:lnSpc>
                <a:spcPct val="90000"/>
              </a:lnSpc>
              <a:spcBef>
                <a:spcPts val="0"/>
              </a:spcBef>
              <a:spcAft>
                <a:spcPts val="0"/>
              </a:spcAft>
              <a:buClr>
                <a:schemeClr val="lt1"/>
              </a:buClr>
              <a:buSzPts val="2800"/>
              <a:buNone/>
            </a:pPr>
            <a:r>
              <a:rPr lang="en-US" sz="2800" dirty="0">
                <a:solidFill>
                  <a:schemeClr val="lt1"/>
                </a:solidFill>
              </a:rPr>
              <a:t>Long Term</a:t>
            </a:r>
            <a:endParaRPr dirty="0"/>
          </a:p>
        </p:txBody>
      </p:sp>
      <p:sp>
        <p:nvSpPr>
          <p:cNvPr id="235" name="Google Shape;235;p13"/>
          <p:cNvSpPr txBox="1">
            <a:spLocks noGrp="1"/>
          </p:cNvSpPr>
          <p:nvPr>
            <p:ph type="body" idx="4"/>
          </p:nvPr>
        </p:nvSpPr>
        <p:spPr>
          <a:xfrm>
            <a:off x="7057068" y="2096070"/>
            <a:ext cx="5183100" cy="3684600"/>
          </a:xfrm>
          <a:prstGeom prst="rect">
            <a:avLst/>
          </a:prstGeom>
          <a:noFill/>
          <a:ln>
            <a:noFill/>
          </a:ln>
        </p:spPr>
        <p:txBody>
          <a:bodyPr spcFirstLastPara="1" wrap="square" lIns="91425" tIns="45700" rIns="91425" bIns="45700" anchor="t" anchorCtr="0">
            <a:noAutofit/>
          </a:bodyPr>
          <a:lstStyle/>
          <a:p>
            <a:pPr marL="228600" lvl="0" indent="-230505" algn="l" rtl="0">
              <a:lnSpc>
                <a:spcPct val="100000"/>
              </a:lnSpc>
              <a:spcBef>
                <a:spcPts val="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Physical dependence/addiction</a:t>
            </a:r>
            <a:endParaRPr dirty="0">
              <a:latin typeface="+mn-lt"/>
            </a:endParaRPr>
          </a:p>
          <a:p>
            <a:pPr marL="228600" lvl="0" indent="-230505" algn="l" rtl="0">
              <a:lnSpc>
                <a:spcPct val="100000"/>
              </a:lnSpc>
              <a:spcBef>
                <a:spcPts val="1000"/>
              </a:spcBef>
              <a:spcAft>
                <a:spcPts val="0"/>
              </a:spcAft>
              <a:buClr>
                <a:srgbClr val="FFFFFF"/>
              </a:buClr>
              <a:buSzPts val="2200"/>
              <a:buChar char="•"/>
            </a:pPr>
            <a:r>
              <a:rPr lang="en-US" dirty="0">
                <a:solidFill>
                  <a:srgbClr val="FFFFFF"/>
                </a:solidFill>
                <a:latin typeface="+mn-lt"/>
                <a:ea typeface="Century Gothic"/>
                <a:cs typeface="Century Gothic"/>
                <a:sym typeface="Century Gothic"/>
              </a:rPr>
              <a:t>Withdraw symptoms when drug is stopped or reduced</a:t>
            </a:r>
          </a:p>
        </p:txBody>
      </p:sp>
      <p:pic>
        <p:nvPicPr>
          <p:cNvPr id="236" name="Google Shape;236;p13"/>
          <p:cNvPicPr preferRelativeResize="0"/>
          <p:nvPr/>
        </p:nvPicPr>
        <p:blipFill>
          <a:blip r:embed="rId4">
            <a:alphaModFix/>
          </a:blip>
          <a:stretch>
            <a:fillRect/>
          </a:stretch>
        </p:blipFill>
        <p:spPr>
          <a:xfrm>
            <a:off x="3373099" y="2478575"/>
            <a:ext cx="3432726" cy="3095022"/>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240"/>
        <p:cNvGrpSpPr/>
        <p:nvPr/>
      </p:nvGrpSpPr>
      <p:grpSpPr>
        <a:xfrm>
          <a:off x="0" y="0"/>
          <a:ext cx="0" cy="0"/>
          <a:chOff x="0" y="0"/>
          <a:chExt cx="0" cy="0"/>
        </a:xfrm>
      </p:grpSpPr>
      <p:sp>
        <p:nvSpPr>
          <p:cNvPr id="241" name="Google Shape;241;p12"/>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242" name="Google Shape;242;p12"/>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243" name="Google Shape;243;p12"/>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244" name="Google Shape;244;p12"/>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245" name="Google Shape;245;p12"/>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246" name="Google Shape;246;p12"/>
          <p:cNvSpPr txBox="1">
            <a:spLocks noGrp="1"/>
          </p:cNvSpPr>
          <p:nvPr>
            <p:ph type="title"/>
          </p:nvPr>
        </p:nvSpPr>
        <p:spPr>
          <a:xfrm>
            <a:off x="298526" y="96412"/>
            <a:ext cx="10515600" cy="1325563"/>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4400"/>
              <a:buFont typeface="Calibri"/>
              <a:buNone/>
            </a:pPr>
            <a:r>
              <a:rPr lang="en-US" dirty="0">
                <a:solidFill>
                  <a:schemeClr val="lt1"/>
                </a:solidFill>
              </a:rPr>
              <a:t>Opioid Use vs. Abuse</a:t>
            </a:r>
            <a:endParaRPr dirty="0"/>
          </a:p>
        </p:txBody>
      </p:sp>
      <p:sp>
        <p:nvSpPr>
          <p:cNvPr id="247" name="Google Shape;247;p12"/>
          <p:cNvSpPr txBox="1">
            <a:spLocks noGrp="1"/>
          </p:cNvSpPr>
          <p:nvPr>
            <p:ph type="body" idx="1"/>
          </p:nvPr>
        </p:nvSpPr>
        <p:spPr>
          <a:xfrm>
            <a:off x="422216" y="1633925"/>
            <a:ext cx="1155600" cy="823800"/>
          </a:xfrm>
          <a:prstGeom prst="rect">
            <a:avLst/>
          </a:prstGeom>
          <a:noFill/>
          <a:ln>
            <a:noFill/>
          </a:ln>
        </p:spPr>
        <p:txBody>
          <a:bodyPr spcFirstLastPara="1" wrap="square" lIns="91425" tIns="45700" rIns="91425" bIns="45700" anchor="b" anchorCtr="0">
            <a:normAutofit fontScale="92500"/>
          </a:bodyPr>
          <a:lstStyle/>
          <a:p>
            <a:pPr marL="0" lvl="0" indent="0" algn="l" rtl="0">
              <a:lnSpc>
                <a:spcPct val="90000"/>
              </a:lnSpc>
              <a:spcBef>
                <a:spcPts val="0"/>
              </a:spcBef>
              <a:spcAft>
                <a:spcPts val="0"/>
              </a:spcAft>
              <a:buClr>
                <a:schemeClr val="lt1"/>
              </a:buClr>
              <a:buSzPts val="3200"/>
              <a:buNone/>
            </a:pPr>
            <a:r>
              <a:rPr lang="en-US" sz="3200" dirty="0">
                <a:solidFill>
                  <a:schemeClr val="lt1"/>
                </a:solidFill>
                <a:latin typeface="+mn-lt"/>
              </a:rPr>
              <a:t>Use</a:t>
            </a:r>
            <a:endParaRPr dirty="0">
              <a:latin typeface="+mn-lt"/>
            </a:endParaRPr>
          </a:p>
        </p:txBody>
      </p:sp>
      <p:sp>
        <p:nvSpPr>
          <p:cNvPr id="248" name="Google Shape;248;p12"/>
          <p:cNvSpPr txBox="1">
            <a:spLocks noGrp="1"/>
          </p:cNvSpPr>
          <p:nvPr>
            <p:ph type="body" idx="2"/>
          </p:nvPr>
        </p:nvSpPr>
        <p:spPr>
          <a:xfrm>
            <a:off x="136375" y="2545475"/>
            <a:ext cx="3429650" cy="3684600"/>
          </a:xfrm>
          <a:prstGeom prst="rect">
            <a:avLst/>
          </a:prstGeom>
          <a:noFill/>
          <a:ln>
            <a:noFill/>
          </a:ln>
        </p:spPr>
        <p:txBody>
          <a:bodyPr spcFirstLastPara="1" wrap="square" lIns="91425" tIns="45700" rIns="91425" bIns="45700" anchor="t" anchorCtr="0">
            <a:normAutofit/>
          </a:bodyPr>
          <a:lstStyle/>
          <a:p>
            <a:pPr marL="457200" lvl="0" indent="-368300" algn="l" rtl="0">
              <a:lnSpc>
                <a:spcPct val="9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Pain management</a:t>
            </a:r>
            <a:endParaRPr dirty="0">
              <a:latin typeface="+mn-lt"/>
              <a:ea typeface="Century Gothic"/>
              <a:cs typeface="Century Gothic"/>
              <a:sym typeface="Century Gothic"/>
            </a:endParaRPr>
          </a:p>
          <a:p>
            <a:pPr marL="457200" lvl="0" indent="-368300" algn="l" rtl="0">
              <a:lnSpc>
                <a:spcPct val="9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Scheduled use</a:t>
            </a:r>
            <a:endParaRPr dirty="0">
              <a:latin typeface="+mn-lt"/>
              <a:ea typeface="Century Gothic"/>
              <a:cs typeface="Century Gothic"/>
              <a:sym typeface="Century Gothic"/>
            </a:endParaRPr>
          </a:p>
          <a:p>
            <a:pPr marL="457200" lvl="0" indent="-368300" algn="l" rtl="0">
              <a:lnSpc>
                <a:spcPct val="9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Ability to effectively taper</a:t>
            </a:r>
            <a:endParaRPr dirty="0">
              <a:latin typeface="+mn-lt"/>
              <a:ea typeface="Century Gothic"/>
              <a:cs typeface="Century Gothic"/>
              <a:sym typeface="Century Gothic"/>
            </a:endParaRPr>
          </a:p>
          <a:p>
            <a:pPr marL="228600" lvl="0" indent="-50800" algn="l" rtl="0">
              <a:lnSpc>
                <a:spcPct val="90000"/>
              </a:lnSpc>
              <a:spcBef>
                <a:spcPts val="1000"/>
              </a:spcBef>
              <a:spcAft>
                <a:spcPts val="0"/>
              </a:spcAft>
              <a:buClr>
                <a:schemeClr val="dk1"/>
              </a:buClr>
              <a:buSzPts val="2800"/>
              <a:buNone/>
            </a:pPr>
            <a:endParaRPr dirty="0">
              <a:solidFill>
                <a:schemeClr val="lt1"/>
              </a:solidFill>
            </a:endParaRPr>
          </a:p>
        </p:txBody>
      </p:sp>
      <p:sp>
        <p:nvSpPr>
          <p:cNvPr id="249" name="Google Shape;249;p12"/>
          <p:cNvSpPr txBox="1">
            <a:spLocks noGrp="1"/>
          </p:cNvSpPr>
          <p:nvPr>
            <p:ph type="body" idx="3"/>
          </p:nvPr>
        </p:nvSpPr>
        <p:spPr>
          <a:xfrm>
            <a:off x="7564225" y="1763300"/>
            <a:ext cx="1379700" cy="659700"/>
          </a:xfrm>
          <a:prstGeom prst="rect">
            <a:avLst/>
          </a:prstGeom>
          <a:noFill/>
          <a:ln>
            <a:noFill/>
          </a:ln>
        </p:spPr>
        <p:txBody>
          <a:bodyPr spcFirstLastPara="1" wrap="square" lIns="91425" tIns="45700" rIns="91425" bIns="45700" anchor="b" anchorCtr="0">
            <a:normAutofit fontScale="92500"/>
          </a:bodyPr>
          <a:lstStyle/>
          <a:p>
            <a:pPr marL="0" lvl="0" indent="0" algn="l" rtl="0">
              <a:lnSpc>
                <a:spcPct val="90000"/>
              </a:lnSpc>
              <a:spcBef>
                <a:spcPts val="0"/>
              </a:spcBef>
              <a:spcAft>
                <a:spcPts val="0"/>
              </a:spcAft>
              <a:buClr>
                <a:schemeClr val="lt1"/>
              </a:buClr>
              <a:buSzPts val="3200"/>
              <a:buNone/>
            </a:pPr>
            <a:r>
              <a:rPr lang="en-US" sz="3200" dirty="0">
                <a:solidFill>
                  <a:schemeClr val="lt1"/>
                </a:solidFill>
                <a:latin typeface="+mn-lt"/>
              </a:rPr>
              <a:t>Abuse</a:t>
            </a:r>
            <a:endParaRPr dirty="0">
              <a:latin typeface="+mn-lt"/>
            </a:endParaRPr>
          </a:p>
        </p:txBody>
      </p:sp>
      <p:sp>
        <p:nvSpPr>
          <p:cNvPr id="250" name="Google Shape;250;p12"/>
          <p:cNvSpPr txBox="1">
            <a:spLocks noGrp="1"/>
          </p:cNvSpPr>
          <p:nvPr>
            <p:ph type="body" idx="4"/>
          </p:nvPr>
        </p:nvSpPr>
        <p:spPr>
          <a:xfrm>
            <a:off x="7274250" y="2457725"/>
            <a:ext cx="4854000" cy="3684600"/>
          </a:xfrm>
          <a:prstGeom prst="rect">
            <a:avLst/>
          </a:prstGeom>
          <a:noFill/>
          <a:ln>
            <a:noFill/>
          </a:ln>
        </p:spPr>
        <p:txBody>
          <a:bodyPr spcFirstLastPara="1" wrap="square" lIns="91425" tIns="45700" rIns="91425" bIns="45700" anchor="t" anchorCtr="0">
            <a:normAutofit/>
          </a:bodyPr>
          <a:lstStyle/>
          <a:p>
            <a:pPr marL="457200" lvl="0" indent="-368300" algn="l" rtl="0">
              <a:lnSpc>
                <a:spcPct val="80000"/>
              </a:lnSpc>
              <a:spcBef>
                <a:spcPts val="0"/>
              </a:spcBef>
              <a:spcAft>
                <a:spcPts val="0"/>
              </a:spcAft>
              <a:buClr>
                <a:srgbClr val="FFFFFF"/>
              </a:buClr>
              <a:buSzPts val="2200"/>
              <a:buFont typeface="Century Gothic"/>
              <a:buChar char="•"/>
            </a:pPr>
            <a:r>
              <a:rPr lang="en-US" dirty="0">
                <a:solidFill>
                  <a:srgbClr val="FFFFFF"/>
                </a:solidFill>
                <a:latin typeface="+mn-lt"/>
                <a:ea typeface="Century Gothic"/>
                <a:cs typeface="Century Gothic"/>
                <a:sym typeface="Century Gothic"/>
              </a:rPr>
              <a:t>Take more than prescribed</a:t>
            </a:r>
            <a:endParaRPr dirty="0">
              <a:latin typeface="+mn-lt"/>
            </a:endParaRPr>
          </a:p>
          <a:p>
            <a:pPr marL="457200" lvl="0" indent="-368300" algn="l" rtl="0">
              <a:lnSpc>
                <a:spcPct val="80000"/>
              </a:lnSpc>
              <a:spcBef>
                <a:spcPts val="0"/>
              </a:spcBef>
              <a:spcAft>
                <a:spcPts val="0"/>
              </a:spcAft>
              <a:buClr>
                <a:srgbClr val="FFFFFF"/>
              </a:buClr>
              <a:buSzPts val="2200"/>
              <a:buFont typeface="Century Gothic"/>
              <a:buChar char="•"/>
            </a:pPr>
            <a:r>
              <a:rPr lang="en-US" dirty="0">
                <a:solidFill>
                  <a:srgbClr val="FFFFFF"/>
                </a:solidFill>
                <a:latin typeface="+mn-lt"/>
                <a:ea typeface="Century Gothic"/>
                <a:cs typeface="Century Gothic"/>
                <a:sym typeface="Century Gothic"/>
              </a:rPr>
              <a:t>More frequent use</a:t>
            </a:r>
            <a:endParaRPr dirty="0">
              <a:latin typeface="+mn-lt"/>
            </a:endParaRPr>
          </a:p>
          <a:p>
            <a:pPr marL="457200" lvl="0" indent="-368300" algn="l" rtl="0">
              <a:lnSpc>
                <a:spcPct val="80000"/>
              </a:lnSpc>
              <a:spcBef>
                <a:spcPts val="0"/>
              </a:spcBef>
              <a:spcAft>
                <a:spcPts val="0"/>
              </a:spcAft>
              <a:buClr>
                <a:srgbClr val="FFFFFF"/>
              </a:buClr>
              <a:buSzPts val="2200"/>
              <a:buFont typeface="Century Gothic"/>
              <a:buChar char="•"/>
            </a:pPr>
            <a:r>
              <a:rPr lang="en-US" dirty="0">
                <a:solidFill>
                  <a:srgbClr val="FFFFFF"/>
                </a:solidFill>
                <a:latin typeface="+mn-lt"/>
                <a:ea typeface="Century Gothic"/>
                <a:cs typeface="Century Gothic"/>
                <a:sym typeface="Century Gothic"/>
              </a:rPr>
              <a:t>Mix with other substances for increased effect</a:t>
            </a:r>
            <a:endParaRPr dirty="0">
              <a:latin typeface="+mn-lt"/>
            </a:endParaRPr>
          </a:p>
          <a:p>
            <a:pPr marL="457200" lvl="0" indent="-368300" algn="l" rtl="0">
              <a:lnSpc>
                <a:spcPct val="80000"/>
              </a:lnSpc>
              <a:spcBef>
                <a:spcPts val="0"/>
              </a:spcBef>
              <a:spcAft>
                <a:spcPts val="0"/>
              </a:spcAft>
              <a:buClr>
                <a:srgbClr val="FFFFFF"/>
              </a:buClr>
              <a:buSzPts val="2200"/>
              <a:buFont typeface="Century Gothic"/>
              <a:buChar char="•"/>
            </a:pPr>
            <a:r>
              <a:rPr lang="en-US" dirty="0">
                <a:solidFill>
                  <a:srgbClr val="FFFFFF"/>
                </a:solidFill>
                <a:latin typeface="+mn-lt"/>
                <a:ea typeface="Century Gothic"/>
                <a:cs typeface="Century Gothic"/>
                <a:sym typeface="Century Gothic"/>
              </a:rPr>
              <a:t>Taking medications for  alternatives to pain (e.g.  increased pleasure, sedation, or improvement in mood).</a:t>
            </a:r>
            <a:endParaRPr dirty="0">
              <a:latin typeface="+mn-lt"/>
            </a:endParaRPr>
          </a:p>
          <a:p>
            <a:pPr marL="228600" lvl="0" indent="-50800" algn="l" rtl="0">
              <a:lnSpc>
                <a:spcPct val="80000"/>
              </a:lnSpc>
              <a:spcBef>
                <a:spcPts val="1000"/>
              </a:spcBef>
              <a:spcAft>
                <a:spcPts val="0"/>
              </a:spcAft>
              <a:buClr>
                <a:schemeClr val="dk1"/>
              </a:buClr>
              <a:buSzPts val="2800"/>
              <a:buNone/>
            </a:pPr>
            <a:endParaRPr dirty="0"/>
          </a:p>
        </p:txBody>
      </p:sp>
      <p:pic>
        <p:nvPicPr>
          <p:cNvPr id="251" name="Google Shape;251;p12"/>
          <p:cNvPicPr preferRelativeResize="0"/>
          <p:nvPr/>
        </p:nvPicPr>
        <p:blipFill>
          <a:blip r:embed="rId4">
            <a:alphaModFix/>
          </a:blip>
          <a:stretch>
            <a:fillRect/>
          </a:stretch>
        </p:blipFill>
        <p:spPr>
          <a:xfrm>
            <a:off x="3566025" y="2197450"/>
            <a:ext cx="3540000" cy="3540000"/>
          </a:xfrm>
          <a:prstGeom prst="rect">
            <a:avLst/>
          </a:prstGeom>
          <a:noFill/>
          <a:ln>
            <a:noFill/>
          </a:ln>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000" scaled="0"/>
        </a:gradFill>
        <a:effectLst/>
      </p:bgPr>
    </p:bg>
    <p:spTree>
      <p:nvGrpSpPr>
        <p:cNvPr id="1" name="Shape 255"/>
        <p:cNvGrpSpPr/>
        <p:nvPr/>
      </p:nvGrpSpPr>
      <p:grpSpPr>
        <a:xfrm>
          <a:off x="0" y="0"/>
          <a:ext cx="0" cy="0"/>
          <a:chOff x="0" y="0"/>
          <a:chExt cx="0" cy="0"/>
        </a:xfrm>
      </p:grpSpPr>
      <p:sp>
        <p:nvSpPr>
          <p:cNvPr id="256" name="Google Shape;256;p14"/>
          <p:cNvSpPr txBox="1"/>
          <p:nvPr/>
        </p:nvSpPr>
        <p:spPr>
          <a:xfrm>
            <a:off x="10118034" y="-100840"/>
            <a:ext cx="1262270" cy="156966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257" name="Google Shape;257;p14"/>
          <p:cNvSpPr txBox="1"/>
          <p:nvPr/>
        </p:nvSpPr>
        <p:spPr>
          <a:xfrm>
            <a:off x="10969488" y="496594"/>
            <a:ext cx="1222512" cy="1569659"/>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258" name="Google Shape;258;p14"/>
          <p:cNvSpPr txBox="1"/>
          <p:nvPr/>
        </p:nvSpPr>
        <p:spPr>
          <a:xfrm>
            <a:off x="10969488" y="466777"/>
            <a:ext cx="1242391"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259" name="Google Shape;259;p14"/>
          <p:cNvSpPr/>
          <p:nvPr/>
        </p:nvSpPr>
        <p:spPr>
          <a:xfrm>
            <a:off x="0" y="6237027"/>
            <a:ext cx="12192000" cy="518615"/>
          </a:xfrm>
          <a:prstGeom prst="rect">
            <a:avLst/>
          </a:prstGeom>
          <a:gradFill>
            <a:gsLst>
              <a:gs pos="0">
                <a:schemeClr val="lt1"/>
              </a:gs>
              <a:gs pos="8000">
                <a:schemeClr val="lt1"/>
              </a:gs>
              <a:gs pos="64000">
                <a:srgbClr val="10827B"/>
              </a:gs>
              <a:gs pos="100000">
                <a:srgbClr val="10827B"/>
              </a:gs>
            </a:gsLst>
            <a:lin ang="30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260" name="Google Shape;260;p14"/>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261" name="Google Shape;261;p14"/>
          <p:cNvSpPr txBox="1">
            <a:spLocks noGrp="1"/>
          </p:cNvSpPr>
          <p:nvPr>
            <p:ph type="title"/>
          </p:nvPr>
        </p:nvSpPr>
        <p:spPr>
          <a:xfrm>
            <a:off x="544225" y="134339"/>
            <a:ext cx="10515600" cy="1325563"/>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4400"/>
              <a:buFont typeface="Calibri"/>
              <a:buNone/>
            </a:pPr>
            <a:r>
              <a:rPr lang="en-US">
                <a:solidFill>
                  <a:schemeClr val="lt1"/>
                </a:solidFill>
              </a:rPr>
              <a:t>Proper Medication Disposal</a:t>
            </a:r>
            <a:endParaRPr/>
          </a:p>
        </p:txBody>
      </p:sp>
      <p:pic>
        <p:nvPicPr>
          <p:cNvPr id="262" name="Google Shape;262;p14"/>
          <p:cNvPicPr preferRelativeResize="0"/>
          <p:nvPr/>
        </p:nvPicPr>
        <p:blipFill>
          <a:blip r:embed="rId4">
            <a:alphaModFix/>
          </a:blip>
          <a:stretch>
            <a:fillRect/>
          </a:stretch>
        </p:blipFill>
        <p:spPr>
          <a:xfrm>
            <a:off x="8262300" y="3174000"/>
            <a:ext cx="3117998" cy="2464124"/>
          </a:xfrm>
          <a:prstGeom prst="rect">
            <a:avLst/>
          </a:prstGeom>
          <a:noFill/>
          <a:ln>
            <a:noFill/>
          </a:ln>
        </p:spPr>
      </p:pic>
      <p:sp>
        <p:nvSpPr>
          <p:cNvPr id="263" name="Google Shape;263;p14"/>
          <p:cNvSpPr txBox="1"/>
          <p:nvPr/>
        </p:nvSpPr>
        <p:spPr>
          <a:xfrm>
            <a:off x="544225" y="1683325"/>
            <a:ext cx="5278800" cy="303960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0"/>
              </a:spcBef>
              <a:spcAft>
                <a:spcPts val="0"/>
              </a:spcAft>
              <a:buClr>
                <a:schemeClr val="dk1"/>
              </a:buClr>
              <a:buSzPts val="1100"/>
              <a:buFont typeface="Arial"/>
              <a:buNone/>
            </a:pPr>
            <a:r>
              <a:rPr lang="en-US" sz="2800" dirty="0">
                <a:solidFill>
                  <a:srgbClr val="FFFFFF"/>
                </a:solidFill>
                <a:latin typeface="+mn-lt"/>
                <a:ea typeface="Century Gothic"/>
                <a:cs typeface="Century Gothic"/>
                <a:sym typeface="Century Gothic"/>
              </a:rPr>
              <a:t>Flushing medications should be a last resort if no drug take back sites are available and there is a risk of accidental ingestion by another person in the household. </a:t>
            </a:r>
            <a:endParaRPr sz="2800" dirty="0">
              <a:solidFill>
                <a:srgbClr val="FFFFFF"/>
              </a:solidFill>
              <a:latin typeface="+mn-lt"/>
              <a:ea typeface="Century Gothic"/>
              <a:cs typeface="Century Gothic"/>
              <a:sym typeface="Century Gothic"/>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122" scaled="0"/>
        </a:gradFill>
        <a:effectLst/>
      </p:bgPr>
    </p:bg>
    <p:spTree>
      <p:nvGrpSpPr>
        <p:cNvPr id="1" name="Shape 267"/>
        <p:cNvGrpSpPr/>
        <p:nvPr/>
      </p:nvGrpSpPr>
      <p:grpSpPr>
        <a:xfrm>
          <a:off x="0" y="0"/>
          <a:ext cx="0" cy="0"/>
          <a:chOff x="0" y="0"/>
          <a:chExt cx="0" cy="0"/>
        </a:xfrm>
      </p:grpSpPr>
      <p:sp>
        <p:nvSpPr>
          <p:cNvPr id="268" name="Google Shape;268;gaabdaac8c2_0_4"/>
          <p:cNvSpPr txBox="1"/>
          <p:nvPr/>
        </p:nvSpPr>
        <p:spPr>
          <a:xfrm>
            <a:off x="10118034" y="-100840"/>
            <a:ext cx="1262400" cy="15696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R</a:t>
            </a:r>
            <a:endParaRPr/>
          </a:p>
        </p:txBody>
      </p:sp>
      <p:sp>
        <p:nvSpPr>
          <p:cNvPr id="269" name="Google Shape;269;gaabdaac8c2_0_4"/>
          <p:cNvSpPr txBox="1"/>
          <p:nvPr/>
        </p:nvSpPr>
        <p:spPr>
          <a:xfrm>
            <a:off x="10969488" y="496594"/>
            <a:ext cx="1222500" cy="15696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270" name="Google Shape;270;gaabdaac8c2_0_4"/>
          <p:cNvSpPr txBox="1"/>
          <p:nvPr/>
        </p:nvSpPr>
        <p:spPr>
          <a:xfrm>
            <a:off x="10969488" y="466777"/>
            <a:ext cx="1242300" cy="3693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271" name="Google Shape;271;gaabdaac8c2_0_4"/>
          <p:cNvSpPr/>
          <p:nvPr/>
        </p:nvSpPr>
        <p:spPr>
          <a:xfrm>
            <a:off x="0" y="6237027"/>
            <a:ext cx="12192000" cy="518700"/>
          </a:xfrm>
          <a:prstGeom prst="rect">
            <a:avLst/>
          </a:prstGeom>
          <a:gradFill>
            <a:gsLst>
              <a:gs pos="0">
                <a:schemeClr val="lt1"/>
              </a:gs>
              <a:gs pos="8000">
                <a:schemeClr val="lt1"/>
              </a:gs>
              <a:gs pos="64000">
                <a:srgbClr val="10827B"/>
              </a:gs>
              <a:gs pos="100000">
                <a:srgbClr val="10827B"/>
              </a:gs>
            </a:gsLst>
            <a:lin ang="3000122"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272" name="Google Shape;272;gaabdaac8c2_0_4"/>
          <p:cNvPicPr preferRelativeResize="0"/>
          <p:nvPr/>
        </p:nvPicPr>
        <p:blipFill rotWithShape="1">
          <a:blip r:embed="rId3">
            <a:alphaModFix/>
          </a:blip>
          <a:srcRect/>
          <a:stretch/>
        </p:blipFill>
        <p:spPr>
          <a:xfrm>
            <a:off x="136383" y="6270508"/>
            <a:ext cx="678312" cy="451652"/>
          </a:xfrm>
          <a:prstGeom prst="rect">
            <a:avLst/>
          </a:prstGeom>
          <a:noFill/>
          <a:ln>
            <a:noFill/>
          </a:ln>
        </p:spPr>
      </p:pic>
      <p:sp>
        <p:nvSpPr>
          <p:cNvPr id="273" name="Google Shape;273;gaabdaac8c2_0_4"/>
          <p:cNvSpPr txBox="1">
            <a:spLocks noGrp="1"/>
          </p:cNvSpPr>
          <p:nvPr>
            <p:ph type="title"/>
          </p:nvPr>
        </p:nvSpPr>
        <p:spPr>
          <a:xfrm>
            <a:off x="544225" y="134339"/>
            <a:ext cx="105156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lt1"/>
              </a:buClr>
              <a:buSzPts val="4400"/>
              <a:buFont typeface="Calibri"/>
              <a:buNone/>
            </a:pPr>
            <a:r>
              <a:rPr lang="en-US">
                <a:solidFill>
                  <a:schemeClr val="lt1"/>
                </a:solidFill>
              </a:rPr>
              <a:t>Proper Medication Disposal</a:t>
            </a:r>
            <a:endParaRPr/>
          </a:p>
        </p:txBody>
      </p:sp>
      <p:sp>
        <p:nvSpPr>
          <p:cNvPr id="274" name="Google Shape;274;gaabdaac8c2_0_4"/>
          <p:cNvSpPr txBox="1">
            <a:spLocks noGrp="1"/>
          </p:cNvSpPr>
          <p:nvPr>
            <p:ph type="body" idx="1"/>
          </p:nvPr>
        </p:nvSpPr>
        <p:spPr>
          <a:xfrm>
            <a:off x="738150" y="1242118"/>
            <a:ext cx="2614800" cy="823800"/>
          </a:xfrm>
          <a:prstGeom prst="rect">
            <a:avLst/>
          </a:prstGeom>
          <a:noFill/>
          <a:ln>
            <a:noFill/>
          </a:ln>
        </p:spPr>
        <p:txBody>
          <a:bodyPr spcFirstLastPara="1" wrap="square" lIns="91425" tIns="45700" rIns="91425" bIns="45700" anchor="b" anchorCtr="0">
            <a:noAutofit/>
          </a:bodyPr>
          <a:lstStyle/>
          <a:p>
            <a:pPr marL="0" lvl="0" indent="0" algn="l" rtl="0">
              <a:lnSpc>
                <a:spcPct val="90000"/>
              </a:lnSpc>
              <a:spcBef>
                <a:spcPts val="0"/>
              </a:spcBef>
              <a:spcAft>
                <a:spcPts val="0"/>
              </a:spcAft>
              <a:buClr>
                <a:schemeClr val="lt1"/>
              </a:buClr>
              <a:buSzPts val="3600"/>
              <a:buNone/>
            </a:pPr>
            <a:r>
              <a:rPr lang="en-US" sz="3600" dirty="0">
                <a:solidFill>
                  <a:schemeClr val="lt1"/>
                </a:solidFill>
              </a:rPr>
              <a:t>Flushable</a:t>
            </a:r>
            <a:endParaRPr dirty="0"/>
          </a:p>
        </p:txBody>
      </p:sp>
      <p:sp>
        <p:nvSpPr>
          <p:cNvPr id="275" name="Google Shape;275;gaabdaac8c2_0_4"/>
          <p:cNvSpPr txBox="1">
            <a:spLocks noGrp="1"/>
          </p:cNvSpPr>
          <p:nvPr>
            <p:ph type="body" idx="2"/>
          </p:nvPr>
        </p:nvSpPr>
        <p:spPr>
          <a:xfrm>
            <a:off x="0" y="2065918"/>
            <a:ext cx="4091100" cy="3684600"/>
          </a:xfrm>
          <a:prstGeom prst="rect">
            <a:avLst/>
          </a:prstGeom>
          <a:noFill/>
          <a:ln>
            <a:noFill/>
          </a:ln>
        </p:spPr>
        <p:txBody>
          <a:bodyPr spcFirstLastPara="1" wrap="square" lIns="91425" tIns="45700" rIns="91425" bIns="45700" anchor="t" anchorCtr="0">
            <a:noAutofit/>
          </a:bodyPr>
          <a:lstStyle/>
          <a:p>
            <a:pPr marL="228600" lvl="0" indent="-117475" algn="l" rtl="0">
              <a:lnSpc>
                <a:spcPct val="70000"/>
              </a:lnSpc>
              <a:spcBef>
                <a:spcPts val="0"/>
              </a:spcBef>
              <a:spcAft>
                <a:spcPts val="0"/>
              </a:spcAft>
              <a:buClr>
                <a:schemeClr val="dk1"/>
              </a:buClr>
              <a:buSzPts val="1750"/>
              <a:buNone/>
            </a:pPr>
            <a:endParaRPr sz="1750" dirty="0"/>
          </a:p>
          <a:p>
            <a:pPr marL="457200" lvl="0" indent="-368300" algn="l" rtl="0">
              <a:lnSpc>
                <a:spcPct val="70000"/>
              </a:lnSpc>
              <a:spcBef>
                <a:spcPts val="50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Benzhydrocodone/ Acetaminophen </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Buprenorphine</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Fentanyl</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Diazepam</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Hydrocodone</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Hydromorphone</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Meperidine</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Methadone</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Morphine</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Oxycodone</a:t>
            </a:r>
            <a:endParaRPr dirty="0">
              <a:latin typeface="+mn-lt"/>
              <a:ea typeface="Century Gothic"/>
              <a:cs typeface="Century Gothic"/>
              <a:sym typeface="Century Gothic"/>
            </a:endParaRPr>
          </a:p>
          <a:p>
            <a:pPr marL="457200" lvl="0" indent="-368300" algn="l" rtl="0">
              <a:lnSpc>
                <a:spcPct val="7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Oxymorphone</a:t>
            </a:r>
            <a:endParaRPr dirty="0">
              <a:solidFill>
                <a:schemeClr val="lt1"/>
              </a:solidFill>
              <a:latin typeface="+mn-lt"/>
              <a:ea typeface="Century Gothic"/>
              <a:cs typeface="Century Gothic"/>
              <a:sym typeface="Century Gothic"/>
            </a:endParaRPr>
          </a:p>
          <a:p>
            <a:pPr marL="685800" lvl="0" indent="0" algn="l" rtl="0">
              <a:lnSpc>
                <a:spcPct val="70000"/>
              </a:lnSpc>
              <a:spcBef>
                <a:spcPts val="500"/>
              </a:spcBef>
              <a:spcAft>
                <a:spcPts val="0"/>
              </a:spcAft>
              <a:buNone/>
            </a:pPr>
            <a:endParaRPr sz="1500" dirty="0">
              <a:solidFill>
                <a:schemeClr val="lt1"/>
              </a:solidFill>
            </a:endParaRPr>
          </a:p>
          <a:p>
            <a:pPr marL="685800" lvl="0" indent="0" algn="l" rtl="0">
              <a:lnSpc>
                <a:spcPct val="70000"/>
              </a:lnSpc>
              <a:spcBef>
                <a:spcPts val="500"/>
              </a:spcBef>
              <a:spcAft>
                <a:spcPts val="0"/>
              </a:spcAft>
              <a:buNone/>
            </a:pPr>
            <a:endParaRPr sz="1500" dirty="0">
              <a:solidFill>
                <a:schemeClr val="lt1"/>
              </a:solidFill>
            </a:endParaRPr>
          </a:p>
          <a:p>
            <a:pPr marL="228600" lvl="0" indent="-117475" algn="l" rtl="0">
              <a:lnSpc>
                <a:spcPct val="70000"/>
              </a:lnSpc>
              <a:spcBef>
                <a:spcPts val="1000"/>
              </a:spcBef>
              <a:spcAft>
                <a:spcPts val="0"/>
              </a:spcAft>
              <a:buClr>
                <a:schemeClr val="dk1"/>
              </a:buClr>
              <a:buSzPts val="1750"/>
              <a:buNone/>
            </a:pPr>
            <a:endParaRPr sz="1750" dirty="0"/>
          </a:p>
        </p:txBody>
      </p:sp>
      <p:sp>
        <p:nvSpPr>
          <p:cNvPr id="276" name="Google Shape;276;gaabdaac8c2_0_4"/>
          <p:cNvSpPr txBox="1">
            <a:spLocks noGrp="1"/>
          </p:cNvSpPr>
          <p:nvPr>
            <p:ph type="body" idx="3"/>
          </p:nvPr>
        </p:nvSpPr>
        <p:spPr>
          <a:xfrm>
            <a:off x="7481988" y="1142390"/>
            <a:ext cx="3467700" cy="823800"/>
          </a:xfrm>
          <a:prstGeom prst="rect">
            <a:avLst/>
          </a:prstGeom>
          <a:noFill/>
          <a:ln>
            <a:noFill/>
          </a:ln>
        </p:spPr>
        <p:txBody>
          <a:bodyPr spcFirstLastPara="1" wrap="square" lIns="91425" tIns="45700" rIns="91425" bIns="45700" anchor="b" anchorCtr="0">
            <a:noAutofit/>
          </a:bodyPr>
          <a:lstStyle/>
          <a:p>
            <a:pPr marL="0" lvl="0" indent="0" algn="l" rtl="0">
              <a:lnSpc>
                <a:spcPct val="90000"/>
              </a:lnSpc>
              <a:spcBef>
                <a:spcPts val="0"/>
              </a:spcBef>
              <a:spcAft>
                <a:spcPts val="0"/>
              </a:spcAft>
              <a:buClr>
                <a:schemeClr val="lt1"/>
              </a:buClr>
              <a:buSzPts val="3600"/>
              <a:buNone/>
            </a:pPr>
            <a:r>
              <a:rPr lang="en-US" sz="3600" dirty="0">
                <a:solidFill>
                  <a:schemeClr val="lt1"/>
                </a:solidFill>
              </a:rPr>
              <a:t>Non-flushable</a:t>
            </a:r>
            <a:endParaRPr dirty="0"/>
          </a:p>
        </p:txBody>
      </p:sp>
      <p:sp>
        <p:nvSpPr>
          <p:cNvPr id="277" name="Google Shape;277;gaabdaac8c2_0_4"/>
          <p:cNvSpPr txBox="1">
            <a:spLocks noGrp="1"/>
          </p:cNvSpPr>
          <p:nvPr>
            <p:ph type="body" idx="4"/>
          </p:nvPr>
        </p:nvSpPr>
        <p:spPr>
          <a:xfrm>
            <a:off x="6810189" y="1522315"/>
            <a:ext cx="5183100" cy="3684600"/>
          </a:xfrm>
          <a:prstGeom prst="rect">
            <a:avLst/>
          </a:prstGeom>
          <a:noFill/>
          <a:ln>
            <a:noFill/>
          </a:ln>
        </p:spPr>
        <p:txBody>
          <a:bodyPr spcFirstLastPara="1" wrap="square" lIns="91425" tIns="45700" rIns="91425" bIns="45700" anchor="t" anchorCtr="0">
            <a:noAutofit/>
          </a:bodyPr>
          <a:lstStyle/>
          <a:p>
            <a:pPr marL="0" lvl="0" indent="0" algn="l" rtl="0">
              <a:lnSpc>
                <a:spcPct val="90000"/>
              </a:lnSpc>
              <a:spcBef>
                <a:spcPts val="0"/>
              </a:spcBef>
              <a:spcAft>
                <a:spcPts val="0"/>
              </a:spcAft>
              <a:buClr>
                <a:schemeClr val="dk1"/>
              </a:buClr>
              <a:buSzPts val="2800"/>
              <a:buNone/>
            </a:pPr>
            <a:endParaRPr dirty="0">
              <a:solidFill>
                <a:schemeClr val="lt1"/>
              </a:solidFill>
            </a:endParaRPr>
          </a:p>
          <a:p>
            <a:pPr marL="457200" lvl="0" indent="-368300" algn="l" rtl="0">
              <a:lnSpc>
                <a:spcPct val="90000"/>
              </a:lnSpc>
              <a:spcBef>
                <a:spcPts val="50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Permanent collection sites operated by the DEA to safely collect unused medications </a:t>
            </a:r>
            <a:endParaRPr dirty="0">
              <a:solidFill>
                <a:schemeClr val="lt1"/>
              </a:solidFill>
              <a:latin typeface="+mn-lt"/>
              <a:ea typeface="Century Gothic"/>
              <a:cs typeface="Century Gothic"/>
              <a:sym typeface="Century Gothic"/>
            </a:endParaRPr>
          </a:p>
          <a:p>
            <a:pPr marL="457200" lvl="0" indent="-368300" algn="l" rtl="0">
              <a:lnSpc>
                <a:spcPct val="90000"/>
              </a:lnSpc>
              <a:spcBef>
                <a:spcPts val="0"/>
              </a:spcBef>
              <a:spcAft>
                <a:spcPts val="0"/>
              </a:spcAft>
              <a:buClr>
                <a:schemeClr val="lt1"/>
              </a:buClr>
              <a:buSzPts val="2200"/>
              <a:buFont typeface="Century Gothic"/>
              <a:buChar char="•"/>
            </a:pPr>
            <a:r>
              <a:rPr lang="en-US" dirty="0">
                <a:solidFill>
                  <a:schemeClr val="lt1"/>
                </a:solidFill>
                <a:latin typeface="+mn-lt"/>
                <a:ea typeface="Century Gothic"/>
                <a:cs typeface="Century Gothic"/>
                <a:sym typeface="Century Gothic"/>
              </a:rPr>
              <a:t>Pharmacies, hospitals, clinics, or  law enforcement agencies.  Some locations may offer mail in service or have drop boxes. Call 1-800-882-9539 to find the nearest DEA take back location.</a:t>
            </a:r>
            <a:endParaRPr dirty="0">
              <a:solidFill>
                <a:schemeClr val="lt1"/>
              </a:solidFill>
              <a:latin typeface="+mn-lt"/>
              <a:ea typeface="Century Gothic"/>
              <a:cs typeface="Century Gothic"/>
              <a:sym typeface="Century Gothic"/>
            </a:endParaRPr>
          </a:p>
          <a:p>
            <a:pPr marL="228600" lvl="0" indent="-50800" algn="l" rtl="0">
              <a:lnSpc>
                <a:spcPct val="90000"/>
              </a:lnSpc>
              <a:spcBef>
                <a:spcPts val="1000"/>
              </a:spcBef>
              <a:spcAft>
                <a:spcPts val="0"/>
              </a:spcAft>
              <a:buClr>
                <a:schemeClr val="dk1"/>
              </a:buClr>
              <a:buSzPts val="2800"/>
              <a:buNone/>
            </a:pPr>
            <a:endParaRPr dirty="0"/>
          </a:p>
        </p:txBody>
      </p:sp>
      <p:pic>
        <p:nvPicPr>
          <p:cNvPr id="278" name="Google Shape;278;gaabdaac8c2_0_4"/>
          <p:cNvPicPr preferRelativeResize="0"/>
          <p:nvPr/>
        </p:nvPicPr>
        <p:blipFill>
          <a:blip r:embed="rId4">
            <a:alphaModFix/>
          </a:blip>
          <a:stretch>
            <a:fillRect/>
          </a:stretch>
        </p:blipFill>
        <p:spPr>
          <a:xfrm>
            <a:off x="3692191" y="2805067"/>
            <a:ext cx="3117998" cy="2464124"/>
          </a:xfrm>
          <a:prstGeom prst="rect">
            <a:avLst/>
          </a:prstGeom>
          <a:noFill/>
          <a:ln>
            <a:noFill/>
          </a:ln>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gradFill>
          <a:gsLst>
            <a:gs pos="0">
              <a:schemeClr val="dk1"/>
            </a:gs>
            <a:gs pos="12000">
              <a:schemeClr val="dk1"/>
            </a:gs>
            <a:gs pos="49000">
              <a:srgbClr val="10827B"/>
            </a:gs>
            <a:gs pos="100000">
              <a:srgbClr val="10827B"/>
            </a:gs>
          </a:gsLst>
          <a:lin ang="3000122" scaled="0"/>
        </a:gradFill>
        <a:effectLst/>
      </p:bgPr>
    </p:bg>
    <p:spTree>
      <p:nvGrpSpPr>
        <p:cNvPr id="1" name="Shape 282"/>
        <p:cNvGrpSpPr/>
        <p:nvPr/>
      </p:nvGrpSpPr>
      <p:grpSpPr>
        <a:xfrm>
          <a:off x="0" y="0"/>
          <a:ext cx="0" cy="0"/>
          <a:chOff x="0" y="0"/>
          <a:chExt cx="0" cy="0"/>
        </a:xfrm>
      </p:grpSpPr>
      <p:pic>
        <p:nvPicPr>
          <p:cNvPr id="283" name="Google Shape;283;ga7f8334974_1_2"/>
          <p:cNvPicPr preferRelativeResize="0"/>
          <p:nvPr/>
        </p:nvPicPr>
        <p:blipFill>
          <a:blip r:embed="rId3">
            <a:alphaModFix/>
          </a:blip>
          <a:stretch>
            <a:fillRect/>
          </a:stretch>
        </p:blipFill>
        <p:spPr>
          <a:xfrm>
            <a:off x="3474194" y="535023"/>
            <a:ext cx="5243588" cy="3932691"/>
          </a:xfrm>
          <a:prstGeom prst="rect">
            <a:avLst/>
          </a:prstGeom>
          <a:noFill/>
          <a:ln>
            <a:noFill/>
          </a:ln>
        </p:spPr>
      </p:pic>
      <p:sp>
        <p:nvSpPr>
          <p:cNvPr id="284" name="Google Shape;284;ga7f8334974_1_2"/>
          <p:cNvSpPr txBox="1"/>
          <p:nvPr/>
        </p:nvSpPr>
        <p:spPr>
          <a:xfrm>
            <a:off x="4599434" y="1116435"/>
            <a:ext cx="1262400" cy="15696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9600" b="0" i="0" u="none" strike="noStrike" cap="none">
                <a:solidFill>
                  <a:srgbClr val="FF0000"/>
                </a:solidFill>
                <a:latin typeface="Arial Black"/>
                <a:ea typeface="Arial Black"/>
                <a:cs typeface="Arial Black"/>
                <a:sym typeface="Arial Black"/>
              </a:rPr>
              <a:t>R</a:t>
            </a:r>
            <a:endParaRPr/>
          </a:p>
        </p:txBody>
      </p:sp>
      <p:sp>
        <p:nvSpPr>
          <p:cNvPr id="285" name="Google Shape;285;ga7f8334974_1_2"/>
          <p:cNvSpPr txBox="1"/>
          <p:nvPr/>
        </p:nvSpPr>
        <p:spPr>
          <a:xfrm>
            <a:off x="5484738" y="1716569"/>
            <a:ext cx="1222500" cy="15696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9600">
                <a:solidFill>
                  <a:srgbClr val="FF0000"/>
                </a:solidFill>
                <a:latin typeface="Arial Black"/>
                <a:ea typeface="Arial Black"/>
                <a:cs typeface="Arial Black"/>
                <a:sym typeface="Arial Black"/>
              </a:rPr>
              <a:t>X</a:t>
            </a:r>
            <a:endParaRPr/>
          </a:p>
        </p:txBody>
      </p:sp>
      <p:sp>
        <p:nvSpPr>
          <p:cNvPr id="286" name="Google Shape;286;ga7f8334974_1_2"/>
          <p:cNvSpPr txBox="1"/>
          <p:nvPr/>
        </p:nvSpPr>
        <p:spPr>
          <a:xfrm>
            <a:off x="5474838" y="1716577"/>
            <a:ext cx="1242300" cy="3693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800">
                <a:solidFill>
                  <a:schemeClr val="dk1"/>
                </a:solidFill>
                <a:latin typeface="Arial Black"/>
                <a:ea typeface="Arial Black"/>
                <a:cs typeface="Arial Black"/>
                <a:sym typeface="Arial Black"/>
              </a:rPr>
              <a:t>IMPACT</a:t>
            </a:r>
            <a:endParaRPr/>
          </a:p>
        </p:txBody>
      </p:sp>
      <p:sp>
        <p:nvSpPr>
          <p:cNvPr id="287" name="Google Shape;287;ga7f8334974_1_2"/>
          <p:cNvSpPr/>
          <p:nvPr/>
        </p:nvSpPr>
        <p:spPr>
          <a:xfrm>
            <a:off x="0" y="6237027"/>
            <a:ext cx="12192000" cy="518700"/>
          </a:xfrm>
          <a:prstGeom prst="rect">
            <a:avLst/>
          </a:prstGeom>
          <a:gradFill>
            <a:gsLst>
              <a:gs pos="0">
                <a:schemeClr val="lt1"/>
              </a:gs>
              <a:gs pos="8000">
                <a:schemeClr val="lt1"/>
              </a:gs>
              <a:gs pos="64000">
                <a:srgbClr val="10827B"/>
              </a:gs>
              <a:gs pos="100000">
                <a:srgbClr val="10827B"/>
              </a:gs>
            </a:gsLst>
            <a:lin ang="3000122"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Calibri"/>
              <a:ea typeface="Calibri"/>
              <a:cs typeface="Calibri"/>
              <a:sym typeface="Calibri"/>
            </a:endParaRPr>
          </a:p>
        </p:txBody>
      </p:sp>
      <p:pic>
        <p:nvPicPr>
          <p:cNvPr id="288" name="Google Shape;288;ga7f8334974_1_2"/>
          <p:cNvPicPr preferRelativeResize="0"/>
          <p:nvPr/>
        </p:nvPicPr>
        <p:blipFill rotWithShape="1">
          <a:blip r:embed="rId4">
            <a:alphaModFix/>
          </a:blip>
          <a:srcRect/>
          <a:stretch/>
        </p:blipFill>
        <p:spPr>
          <a:xfrm>
            <a:off x="136383" y="6270508"/>
            <a:ext cx="678312" cy="451652"/>
          </a:xfrm>
          <a:prstGeom prst="rect">
            <a:avLst/>
          </a:prstGeom>
          <a:noFill/>
          <a:ln>
            <a:noFill/>
          </a:ln>
        </p:spPr>
      </p:pic>
      <p:sp>
        <p:nvSpPr>
          <p:cNvPr id="289" name="Google Shape;289;ga7f8334974_1_2"/>
          <p:cNvSpPr txBox="1"/>
          <p:nvPr/>
        </p:nvSpPr>
        <p:spPr>
          <a:xfrm>
            <a:off x="3015375" y="4745475"/>
            <a:ext cx="6678300" cy="18462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2200" u="sng">
                <a:solidFill>
                  <a:srgbClr val="FFFFFF"/>
                </a:solidFill>
                <a:latin typeface="Calibri"/>
                <a:ea typeface="Calibri"/>
                <a:cs typeface="Calibri"/>
                <a:sym typeface="Calibri"/>
                <a:hlinkClick r:id="rId5">
                  <a:extLst>
                    <a:ext uri="{A12FA001-AC4F-418D-AE19-62706E023703}">
                      <ahyp:hlinkClr xmlns:ahyp="http://schemas.microsoft.com/office/drawing/2018/hyperlinkcolor" val="tx"/>
                    </a:ext>
                  </a:extLst>
                </a:hlinkClick>
              </a:rPr>
              <a:t>www.commonhealth.virginia.gov</a:t>
            </a:r>
            <a:r>
              <a:rPr lang="en-US" sz="2200">
                <a:solidFill>
                  <a:srgbClr val="FFFFFF"/>
                </a:solidFill>
                <a:latin typeface="Calibri"/>
                <a:ea typeface="Calibri"/>
                <a:cs typeface="Calibri"/>
                <a:sym typeface="Calibri"/>
              </a:rPr>
              <a:t>	</a:t>
            </a:r>
            <a:endParaRPr sz="2200">
              <a:solidFill>
                <a:srgbClr val="FFFFFF"/>
              </a:solidFill>
              <a:latin typeface="Calibri"/>
              <a:ea typeface="Calibri"/>
              <a:cs typeface="Calibri"/>
              <a:sym typeface="Calibri"/>
            </a:endParaRPr>
          </a:p>
          <a:p>
            <a:pPr marL="0" lvl="0" indent="0" algn="ctr" rtl="0">
              <a:spcBef>
                <a:spcPts val="0"/>
              </a:spcBef>
              <a:spcAft>
                <a:spcPts val="0"/>
              </a:spcAft>
              <a:buNone/>
            </a:pPr>
            <a:endParaRPr sz="2200">
              <a:solidFill>
                <a:srgbClr val="FFFFFF"/>
              </a:solidFill>
              <a:latin typeface="Calibri"/>
              <a:ea typeface="Calibri"/>
              <a:cs typeface="Calibri"/>
              <a:sym typeface="Calibri"/>
            </a:endParaRPr>
          </a:p>
          <a:p>
            <a:pPr marL="0" lvl="0" indent="0" algn="ctr" rtl="0">
              <a:spcBef>
                <a:spcPts val="0"/>
              </a:spcBef>
              <a:spcAft>
                <a:spcPts val="0"/>
              </a:spcAft>
              <a:buNone/>
            </a:pPr>
            <a:endParaRPr sz="2200">
              <a:solidFill>
                <a:schemeClr val="lt1"/>
              </a:solidFill>
              <a:latin typeface="Calibri"/>
              <a:ea typeface="Calibri"/>
              <a:cs typeface="Calibri"/>
              <a:sym typeface="Calibri"/>
            </a:endParaRPr>
          </a:p>
        </p:txBody>
      </p:sp>
    </p:spTree>
  </p:cSld>
  <p:clrMapOvr>
    <a:masterClrMapping/>
  </p:clrMapOvr>
</p:sld>
</file>

<file path=ppt/theme/theme1.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329</TotalTime>
  <Words>758</Words>
  <Application>Microsoft Macintosh PowerPoint</Application>
  <PresentationFormat>Widescreen</PresentationFormat>
  <Paragraphs>164</Paragraphs>
  <Slides>16</Slides>
  <Notes>16</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16</vt:i4>
      </vt:variant>
    </vt:vector>
  </HeadingPairs>
  <TitlesOfParts>
    <vt:vector size="22" baseType="lpstr">
      <vt:lpstr>Arial Black</vt:lpstr>
      <vt:lpstr>Calibri</vt:lpstr>
      <vt:lpstr>Arial</vt:lpstr>
      <vt:lpstr>Century Gothic</vt:lpstr>
      <vt:lpstr>Noto Sans Symbols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Long Term vs. Short Term Effects </vt:lpstr>
      <vt:lpstr>Opioid Use vs. Abuse</vt:lpstr>
      <vt:lpstr>Proper Medication Disposal</vt:lpstr>
      <vt:lpstr>Proper Medication Disposal</vt:lpstr>
      <vt:lpstr>PowerPoint Presentation</vt:lpstr>
    </vt:vector>
  </TitlesOfParts>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King, Michael (DHRM)</dc:creator>
  <cp:lastModifiedBy>Mike King</cp:lastModifiedBy>
  <cp:revision>5</cp:revision>
  <dcterms:created xsi:type="dcterms:W3CDTF">2020-01-22T12:57:29Z</dcterms:created>
  <dcterms:modified xsi:type="dcterms:W3CDTF">2021-04-18T11:25:43Z</dcterms:modified>
</cp:coreProperties>
</file>