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wdp" ContentType="image/vnd.ms-photo"/>
  <Default Extension="gif" ContentType="image/gif"/>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25"/>
  </p:notesMasterIdLst>
  <p:sldIdLst>
    <p:sldId id="256" r:id="rId2"/>
    <p:sldId id="257" r:id="rId3"/>
    <p:sldId id="260" r:id="rId4"/>
    <p:sldId id="258" r:id="rId5"/>
    <p:sldId id="259" r:id="rId6"/>
    <p:sldId id="262" r:id="rId7"/>
    <p:sldId id="272" r:id="rId8"/>
    <p:sldId id="264" r:id="rId9"/>
    <p:sldId id="263" r:id="rId10"/>
    <p:sldId id="266" r:id="rId11"/>
    <p:sldId id="267" r:id="rId12"/>
    <p:sldId id="268" r:id="rId13"/>
    <p:sldId id="273" r:id="rId14"/>
    <p:sldId id="270" r:id="rId15"/>
    <p:sldId id="271" r:id="rId16"/>
    <p:sldId id="265" r:id="rId17"/>
    <p:sldId id="277" r:id="rId18"/>
    <p:sldId id="278" r:id="rId19"/>
    <p:sldId id="280" r:id="rId20"/>
    <p:sldId id="276" r:id="rId21"/>
    <p:sldId id="279" r:id="rId22"/>
    <p:sldId id="281" r:id="rId23"/>
    <p:sldId id="274" r:id="rId24"/>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99725D"/>
    <a:srgbClr val="658182"/>
    <a:srgbClr val="CDCDCD"/>
    <a:srgbClr val="DBD2D3"/>
    <a:srgbClr val="DBD3D0"/>
    <a:srgbClr val="161B25"/>
    <a:srgbClr val="FFFFFD"/>
    <a:srgbClr val="E7E3E2"/>
    <a:srgbClr val="000000"/>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4995" autoAdjust="0"/>
    <p:restoredTop sz="59424" autoAdjust="0"/>
  </p:normalViewPr>
  <p:slideViewPr>
    <p:cSldViewPr snapToGrid="0">
      <p:cViewPr varScale="1">
        <p:scale>
          <a:sx n="41" d="100"/>
          <a:sy n="41" d="100"/>
        </p:scale>
        <p:origin x="1628" y="40"/>
      </p:cViewPr>
      <p:guideLst/>
    </p:cSldViewPr>
  </p:slideViewPr>
  <p:notesTextViewPr>
    <p:cViewPr>
      <p:scale>
        <a:sx n="1" d="1"/>
        <a:sy n="1" d="1"/>
      </p:scale>
      <p:origin x="0" y="0"/>
    </p:cViewPr>
  </p:notesTextViewPr>
  <p:notesViewPr>
    <p:cSldViewPr snapToGrid="0">
      <p:cViewPr varScale="1">
        <p:scale>
          <a:sx n="52" d="100"/>
          <a:sy n="52" d="100"/>
        </p:scale>
        <p:origin x="2680" y="60"/>
      </p:cViewPr>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presProps" Target="presProps.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notesMaster" Target="notesMasters/notesMaster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theme" Target="theme/theme1.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viewProps" Target="viewProp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8284231B-1556-44F4-A9B8-5554CA4A9770}" type="datetimeFigureOut">
              <a:rPr lang="en-US" smtClean="0"/>
              <a:t>9/27/2022</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0F218316-C4A2-46B7-AEBE-35B60C3C6563}" type="slidenum">
              <a:rPr lang="en-US" smtClean="0"/>
              <a:t>‹#›</a:t>
            </a:fld>
            <a:endParaRPr lang="en-US"/>
          </a:p>
        </p:txBody>
      </p:sp>
    </p:spTree>
    <p:extLst>
      <p:ext uri="{BB962C8B-B14F-4D97-AF65-F5344CB8AC3E}">
        <p14:creationId xmlns:p14="http://schemas.microsoft.com/office/powerpoint/2010/main" val="604611414"/>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3" Type="http://schemas.openxmlformats.org/officeDocument/2006/relationships/hyperlink" Target="https://www.quickanddirtytips.com/node/21051" TargetMode="External"/><Relationship Id="rId2" Type="http://schemas.openxmlformats.org/officeDocument/2006/relationships/slide" Target="../slides/slide16.xml"/><Relationship Id="rId1" Type="http://schemas.openxmlformats.org/officeDocument/2006/relationships/notesMaster" Target="../notesMasters/notesMaster1.xml"/><Relationship Id="rId5" Type="http://schemas.openxmlformats.org/officeDocument/2006/relationships/hyperlink" Target="https://www.quickanddirtytips.com/node/20336" TargetMode="External"/><Relationship Id="rId4" Type="http://schemas.openxmlformats.org/officeDocument/2006/relationships/hyperlink" Target="https://www.quickanddirtytips.com/node/24701" TargetMode="Externa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Thank you for letting me be a part of your event today. (Brief CommonHealth services</a:t>
            </a:r>
            <a:r>
              <a:rPr lang="en-US" baseline="0" dirty="0" smtClean="0"/>
              <a:t> intro)</a:t>
            </a:r>
          </a:p>
          <a:p>
            <a:endParaRPr lang="en-US" baseline="0" dirty="0" smtClean="0"/>
          </a:p>
          <a:p>
            <a:r>
              <a:rPr lang="en-US" baseline="0" dirty="0" smtClean="0"/>
              <a:t>Let’s talk about how it feels to be where we are now. If you are like a lot of folks, the last few years have been challenging and exhausting. Today let’s try to figure out how to restore our energy balance and get back to feeling like we’d like to! </a:t>
            </a:r>
            <a:r>
              <a:rPr lang="en-US" dirty="0" smtClean="0"/>
              <a:t> </a:t>
            </a:r>
            <a:endParaRPr lang="en-US" dirty="0"/>
          </a:p>
        </p:txBody>
      </p:sp>
      <p:sp>
        <p:nvSpPr>
          <p:cNvPr id="4" name="Slide Number Placeholder 3"/>
          <p:cNvSpPr>
            <a:spLocks noGrp="1"/>
          </p:cNvSpPr>
          <p:nvPr>
            <p:ph type="sldNum" sz="quarter" idx="10"/>
          </p:nvPr>
        </p:nvSpPr>
        <p:spPr/>
        <p:txBody>
          <a:bodyPr/>
          <a:lstStyle/>
          <a:p>
            <a:fld id="{0F218316-C4A2-46B7-AEBE-35B60C3C6563}" type="slidenum">
              <a:rPr lang="en-US" smtClean="0"/>
              <a:t>1</a:t>
            </a:fld>
            <a:endParaRPr lang="en-US"/>
          </a:p>
        </p:txBody>
      </p:sp>
    </p:spTree>
    <p:extLst>
      <p:ext uri="{BB962C8B-B14F-4D97-AF65-F5344CB8AC3E}">
        <p14:creationId xmlns:p14="http://schemas.microsoft.com/office/powerpoint/2010/main" val="3599075392"/>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aseline="0" dirty="0" smtClean="0"/>
              <a:t>It’s been quite the ride and it makes sense that we’d feel a shift in our stability. </a:t>
            </a:r>
            <a:r>
              <a:rPr lang="en-US" sz="1200" kern="1200" dirty="0" smtClean="0">
                <a:solidFill>
                  <a:schemeClr val="tx1"/>
                </a:solidFill>
                <a:effectLst/>
                <a:latin typeface="+mn-lt"/>
                <a:ea typeface="+mn-ea"/>
                <a:cs typeface="+mn-cs"/>
              </a:rPr>
              <a:t>Yes, pandemic living and this adjustment period is, objectively, exhausting. </a:t>
            </a:r>
          </a:p>
          <a:p>
            <a:endParaRPr lang="en-US" sz="1200" kern="1200" dirty="0" smtClean="0">
              <a:solidFill>
                <a:schemeClr val="tx1"/>
              </a:solidFill>
              <a:effectLst/>
              <a:latin typeface="+mn-lt"/>
              <a:ea typeface="+mn-ea"/>
              <a:cs typeface="+mn-cs"/>
            </a:endParaRPr>
          </a:p>
          <a:p>
            <a:r>
              <a:rPr lang="en-US" sz="1200" kern="1200" dirty="0" smtClean="0">
                <a:solidFill>
                  <a:schemeClr val="tx1"/>
                </a:solidFill>
                <a:effectLst/>
                <a:latin typeface="+mn-lt"/>
                <a:ea typeface="+mn-ea"/>
                <a:cs typeface="+mn-cs"/>
              </a:rPr>
              <a:t>Is there something we can do to </a:t>
            </a:r>
            <a:r>
              <a:rPr lang="en-US" sz="1200" kern="1200" baseline="0" dirty="0" smtClean="0">
                <a:solidFill>
                  <a:schemeClr val="tx1"/>
                </a:solidFill>
                <a:effectLst/>
                <a:latin typeface="+mn-lt"/>
                <a:ea typeface="+mn-ea"/>
                <a:cs typeface="+mn-cs"/>
              </a:rPr>
              <a:t>feel “not tired all the time?”  </a:t>
            </a:r>
          </a:p>
          <a:p>
            <a:endParaRPr lang="en-US" sz="1200" kern="1200" baseline="0" dirty="0" smtClean="0">
              <a:solidFill>
                <a:schemeClr val="tx1"/>
              </a:solidFill>
              <a:effectLst/>
              <a:latin typeface="+mn-lt"/>
              <a:ea typeface="+mn-ea"/>
              <a:cs typeface="+mn-cs"/>
            </a:endParaRPr>
          </a:p>
          <a:p>
            <a:r>
              <a:rPr lang="en-US" sz="1200" kern="1200" baseline="0" dirty="0" smtClean="0">
                <a:solidFill>
                  <a:schemeClr val="tx1"/>
                </a:solidFill>
                <a:effectLst/>
                <a:latin typeface="+mn-lt"/>
                <a:ea typeface="+mn-ea"/>
                <a:cs typeface="+mn-cs"/>
              </a:rPr>
              <a:t>We all have enough experience to know there are no miracle cures, no magical supplements, no silver bullet that will work for us all. Today we are going to look at the idea of being individually strategic with what we focus on to replenish ourselves. We are going to take what you already know and reorganize it so that you can start to see patterns about what you need to feel your best (or even just close to okay would do for now!).  </a:t>
            </a:r>
            <a:r>
              <a:rPr lang="en-US" sz="1200" kern="1200" dirty="0" smtClean="0">
                <a:solidFill>
                  <a:schemeClr val="tx1"/>
                </a:solidFill>
                <a:effectLst/>
                <a:latin typeface="+mn-lt"/>
                <a:ea typeface="+mn-ea"/>
                <a:cs typeface="+mn-cs"/>
              </a:rPr>
              <a:t> </a:t>
            </a:r>
            <a:r>
              <a:rPr lang="en-US" baseline="0" dirty="0" smtClean="0"/>
              <a:t>  </a:t>
            </a:r>
          </a:p>
          <a:p>
            <a:endParaRPr lang="en-US" baseline="0" dirty="0" smtClean="0"/>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When people want to change their lives, we often begin with a bias towards more – more energy, more effort, more determination. But we also have the option to do less, and to deliberately welcome quiet, restorative inaction into our lives. If you’re battling persistent fatigue, it might be time to look more closely at the kind of deficit you’re experiencing, and the type of rest you’re asking for.</a:t>
            </a:r>
          </a:p>
          <a:p>
            <a:endParaRPr lang="en-US" dirty="0"/>
          </a:p>
        </p:txBody>
      </p:sp>
      <p:sp>
        <p:nvSpPr>
          <p:cNvPr id="4" name="Slide Number Placeholder 3"/>
          <p:cNvSpPr>
            <a:spLocks noGrp="1"/>
          </p:cNvSpPr>
          <p:nvPr>
            <p:ph type="sldNum" sz="quarter" idx="10"/>
          </p:nvPr>
        </p:nvSpPr>
        <p:spPr/>
        <p:txBody>
          <a:bodyPr/>
          <a:lstStyle/>
          <a:p>
            <a:fld id="{0F218316-C4A2-46B7-AEBE-35B60C3C6563}" type="slidenum">
              <a:rPr lang="en-US" smtClean="0"/>
              <a:t>2</a:t>
            </a:fld>
            <a:endParaRPr lang="en-US"/>
          </a:p>
        </p:txBody>
      </p:sp>
    </p:spTree>
    <p:extLst>
      <p:ext uri="{BB962C8B-B14F-4D97-AF65-F5344CB8AC3E}">
        <p14:creationId xmlns:p14="http://schemas.microsoft.com/office/powerpoint/2010/main" val="1935686054"/>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0" i="0" kern="1200" dirty="0" smtClean="0">
                <a:solidFill>
                  <a:schemeClr val="tx1"/>
                </a:solidFill>
                <a:effectLst/>
                <a:latin typeface="+mn-lt"/>
                <a:ea typeface="+mn-ea"/>
                <a:cs typeface="+mn-cs"/>
              </a:rPr>
              <a:t>This is the greatest mystery of</a:t>
            </a:r>
            <a:r>
              <a:rPr lang="en-US" sz="1200" b="0" i="0" kern="1200" baseline="0" dirty="0" smtClean="0">
                <a:solidFill>
                  <a:schemeClr val="tx1"/>
                </a:solidFill>
                <a:effectLst/>
                <a:latin typeface="+mn-lt"/>
                <a:ea typeface="+mn-ea"/>
                <a:cs typeface="+mn-cs"/>
              </a:rPr>
              <a:t> </a:t>
            </a:r>
            <a:r>
              <a:rPr lang="en-US" sz="1200" b="0" i="0" kern="1200" dirty="0" smtClean="0">
                <a:solidFill>
                  <a:schemeClr val="tx1"/>
                </a:solidFill>
                <a:effectLst/>
                <a:latin typeface="+mn-lt"/>
                <a:ea typeface="+mn-ea"/>
                <a:cs typeface="+mn-cs"/>
              </a:rPr>
              <a:t>adult life: How can we spend all day typing at a computer and go home feeling exhausted? </a:t>
            </a:r>
          </a:p>
          <a:p>
            <a:r>
              <a:rPr lang="en-US" sz="1200" b="0" i="0" kern="1200" dirty="0" smtClean="0">
                <a:solidFill>
                  <a:schemeClr val="tx1"/>
                </a:solidFill>
                <a:effectLst/>
                <a:latin typeface="+mn-lt"/>
                <a:ea typeface="+mn-ea"/>
                <a:cs typeface="+mn-cs"/>
              </a:rPr>
              <a:t>How could merely activating the small muscles of the fingers leave us craving the couch even if we’ve been sitting down (sometimes</a:t>
            </a:r>
            <a:r>
              <a:rPr lang="en-US" sz="1200" b="0" i="0" kern="1200" baseline="0" dirty="0" smtClean="0">
                <a:solidFill>
                  <a:schemeClr val="tx1"/>
                </a:solidFill>
                <a:effectLst/>
                <a:latin typeface="+mn-lt"/>
                <a:ea typeface="+mn-ea"/>
                <a:cs typeface="+mn-cs"/>
              </a:rPr>
              <a:t> just 10 feet away) </a:t>
            </a:r>
            <a:r>
              <a:rPr lang="en-US" sz="1200" b="0" i="0" kern="1200" dirty="0" smtClean="0">
                <a:solidFill>
                  <a:schemeClr val="tx1"/>
                </a:solidFill>
                <a:effectLst/>
                <a:latin typeface="+mn-lt"/>
                <a:ea typeface="+mn-ea"/>
                <a:cs typeface="+mn-cs"/>
              </a:rPr>
              <a:t>all day?</a:t>
            </a:r>
          </a:p>
          <a:p>
            <a:r>
              <a:rPr lang="en-US" sz="1200" b="0" i="0" kern="1200" dirty="0" smtClean="0">
                <a:solidFill>
                  <a:schemeClr val="tx1"/>
                </a:solidFill>
                <a:effectLst/>
                <a:latin typeface="+mn-lt"/>
                <a:ea typeface="+mn-ea"/>
                <a:cs typeface="+mn-cs"/>
              </a:rPr>
              <a:t>Why do some “enjoyable” activities zap our</a:t>
            </a:r>
            <a:r>
              <a:rPr lang="en-US" sz="1200" b="0" i="0" kern="1200" baseline="0" dirty="0" smtClean="0">
                <a:solidFill>
                  <a:schemeClr val="tx1"/>
                </a:solidFill>
                <a:effectLst/>
                <a:latin typeface="+mn-lt"/>
                <a:ea typeface="+mn-ea"/>
                <a:cs typeface="+mn-cs"/>
              </a:rPr>
              <a:t> energy?</a:t>
            </a:r>
          </a:p>
          <a:p>
            <a:r>
              <a:rPr lang="en-US" sz="1200" b="0" i="0" kern="1200" baseline="0" dirty="0" smtClean="0">
                <a:solidFill>
                  <a:schemeClr val="tx1"/>
                </a:solidFill>
                <a:effectLst/>
                <a:latin typeface="+mn-lt"/>
                <a:ea typeface="+mn-ea"/>
                <a:cs typeface="+mn-cs"/>
              </a:rPr>
              <a:t>What do we not address by identifying the problem as a lack of sleep (even when we have slept the recommended number of hours)?</a:t>
            </a:r>
          </a:p>
          <a:p>
            <a:r>
              <a:rPr lang="en-US" sz="1200" b="0" i="0" kern="1200" baseline="0" dirty="0" smtClean="0">
                <a:solidFill>
                  <a:schemeClr val="tx1"/>
                </a:solidFill>
                <a:effectLst/>
                <a:latin typeface="+mn-lt"/>
                <a:ea typeface="+mn-ea"/>
                <a:cs typeface="+mn-cs"/>
              </a:rPr>
              <a:t>Can other areas of our lives affect the quality of the sleep we do manage to get? </a:t>
            </a:r>
          </a:p>
          <a:p>
            <a:endParaRPr lang="en-US" dirty="0" smtClean="0"/>
          </a:p>
          <a:p>
            <a:r>
              <a:rPr lang="en-US" dirty="0" smtClean="0"/>
              <a:t>How about who says “I’m worn out” “I’m just tired” “I’m exhausted”</a:t>
            </a:r>
            <a:r>
              <a:rPr lang="en-US" baseline="0" dirty="0" smtClean="0"/>
              <a:t>  or even “I’m stressed” as a catchall when you are feeling less than fabulous?</a:t>
            </a:r>
            <a:endParaRPr lang="en-US" dirty="0" smtClean="0"/>
          </a:p>
          <a:p>
            <a:r>
              <a:rPr lang="en-US" dirty="0" smtClean="0"/>
              <a:t>In your booklet, brainstorm all of the things we may be saying when we tell someone (or think to ourselves) “I’m tired”.</a:t>
            </a:r>
          </a:p>
          <a:p>
            <a:endParaRPr lang="en-US" dirty="0" smtClean="0"/>
          </a:p>
          <a:p>
            <a:endParaRPr lang="en-US" dirty="0"/>
          </a:p>
        </p:txBody>
      </p:sp>
      <p:sp>
        <p:nvSpPr>
          <p:cNvPr id="4" name="Slide Number Placeholder 3"/>
          <p:cNvSpPr>
            <a:spLocks noGrp="1"/>
          </p:cNvSpPr>
          <p:nvPr>
            <p:ph type="sldNum" sz="quarter" idx="10"/>
          </p:nvPr>
        </p:nvSpPr>
        <p:spPr/>
        <p:txBody>
          <a:bodyPr/>
          <a:lstStyle/>
          <a:p>
            <a:fld id="{0F218316-C4A2-46B7-AEBE-35B60C3C6563}" type="slidenum">
              <a:rPr lang="en-US" smtClean="0"/>
              <a:t>3</a:t>
            </a:fld>
            <a:endParaRPr lang="en-US"/>
          </a:p>
        </p:txBody>
      </p:sp>
    </p:spTree>
    <p:extLst>
      <p:ext uri="{BB962C8B-B14F-4D97-AF65-F5344CB8AC3E}">
        <p14:creationId xmlns:p14="http://schemas.microsoft.com/office/powerpoint/2010/main" val="1693477002"/>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***Alternate long format table activity***</a:t>
            </a:r>
          </a:p>
          <a:p>
            <a:endParaRPr lang="en-US" dirty="0" smtClean="0"/>
          </a:p>
          <a:p>
            <a:r>
              <a:rPr lang="en-US" dirty="0" smtClean="0"/>
              <a:t>At your table, share the following. </a:t>
            </a:r>
          </a:p>
          <a:p>
            <a:endParaRPr lang="en-US" dirty="0" smtClean="0"/>
          </a:p>
          <a:p>
            <a:r>
              <a:rPr lang="en-US" dirty="0" smtClean="0"/>
              <a:t>No repeats on the “I’m tired” statement and think about how we may use that </a:t>
            </a:r>
            <a:endParaRPr lang="en-US" dirty="0"/>
          </a:p>
        </p:txBody>
      </p:sp>
      <p:sp>
        <p:nvSpPr>
          <p:cNvPr id="4" name="Slide Number Placeholder 3"/>
          <p:cNvSpPr>
            <a:spLocks noGrp="1"/>
          </p:cNvSpPr>
          <p:nvPr>
            <p:ph type="sldNum" sz="quarter" idx="10"/>
          </p:nvPr>
        </p:nvSpPr>
        <p:spPr/>
        <p:txBody>
          <a:bodyPr/>
          <a:lstStyle/>
          <a:p>
            <a:fld id="{0F218316-C4A2-46B7-AEBE-35B60C3C6563}" type="slidenum">
              <a:rPr lang="en-US" smtClean="0"/>
              <a:t>4</a:t>
            </a:fld>
            <a:endParaRPr lang="en-US"/>
          </a:p>
        </p:txBody>
      </p:sp>
    </p:spTree>
    <p:extLst>
      <p:ext uri="{BB962C8B-B14F-4D97-AF65-F5344CB8AC3E}">
        <p14:creationId xmlns:p14="http://schemas.microsoft.com/office/powerpoint/2010/main" val="2479524208"/>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a:xfrm>
            <a:off x="685800" y="4400549"/>
            <a:ext cx="5486400" cy="3779623"/>
          </a:xfrm>
        </p:spPr>
        <p:txBody>
          <a:bodyPr/>
          <a:lstStyle/>
          <a:p>
            <a:r>
              <a:rPr lang="en-US" dirty="0" smtClean="0"/>
              <a:t>How many of us are getting the recommended minimum of 7 hours sleep? Show</a:t>
            </a:r>
            <a:r>
              <a:rPr lang="en-US" baseline="0" dirty="0" smtClean="0"/>
              <a:t> of hands.</a:t>
            </a:r>
            <a:endParaRPr lang="en-US" dirty="0" smtClean="0"/>
          </a:p>
          <a:p>
            <a:r>
              <a:rPr lang="en-US" dirty="0" smtClean="0"/>
              <a:t>How many of us are still tired all</a:t>
            </a:r>
            <a:r>
              <a:rPr lang="en-US" baseline="0" dirty="0" smtClean="0"/>
              <a:t> day?</a:t>
            </a:r>
            <a:endParaRPr lang="en-US" dirty="0" smtClean="0"/>
          </a:p>
          <a:p>
            <a:r>
              <a:rPr lang="en-US" dirty="0" smtClean="0"/>
              <a:t>So being tired is</a:t>
            </a:r>
            <a:r>
              <a:rPr lang="en-US" baseline="0" dirty="0" smtClean="0"/>
              <a:t> not necessarily linked to the need for sleep or even how much physical activity you have done.</a:t>
            </a:r>
          </a:p>
          <a:p>
            <a:endParaRPr lang="en-US" baseline="0" dirty="0" smtClean="0"/>
          </a:p>
          <a:p>
            <a:r>
              <a:rPr lang="en-US" baseline="0" dirty="0" smtClean="0"/>
              <a:t>Just this small recognition is going to open up a whole new world of options to deal with our</a:t>
            </a:r>
            <a:r>
              <a:rPr lang="en-US" dirty="0" smtClean="0"/>
              <a:t> </a:t>
            </a:r>
            <a:r>
              <a:rPr lang="en-US" baseline="0" dirty="0" smtClean="0"/>
              <a:t>energy levels and let</a:t>
            </a:r>
            <a:r>
              <a:rPr lang="en-US" dirty="0" smtClean="0"/>
              <a:t> us</a:t>
            </a:r>
            <a:r>
              <a:rPr lang="en-US" baseline="0" dirty="0" smtClean="0"/>
              <a:t> become more aware of what </a:t>
            </a:r>
            <a:r>
              <a:rPr lang="en-US" dirty="0" smtClean="0"/>
              <a:t>we</a:t>
            </a:r>
            <a:r>
              <a:rPr lang="en-US" baseline="0" dirty="0" smtClean="0"/>
              <a:t> actually need to shake </a:t>
            </a:r>
            <a:r>
              <a:rPr lang="en-US" dirty="0" smtClean="0"/>
              <a:t>our</a:t>
            </a:r>
            <a:r>
              <a:rPr lang="en-US" baseline="0" dirty="0" smtClean="0"/>
              <a:t> fatigue. By looking at</a:t>
            </a:r>
            <a:r>
              <a:rPr lang="en-US" dirty="0" smtClean="0"/>
              <a:t> sleep as the only path to being less</a:t>
            </a:r>
            <a:r>
              <a:rPr lang="en-US" baseline="0" dirty="0" smtClean="0"/>
              <a:t> “tired”, </a:t>
            </a:r>
            <a:r>
              <a:rPr lang="en-US" dirty="0" smtClean="0"/>
              <a:t>w</a:t>
            </a:r>
            <a:r>
              <a:rPr lang="en-US" baseline="0" dirty="0" smtClean="0"/>
              <a:t>e have turned sleep into a hammer and made all of our troubles into</a:t>
            </a:r>
            <a:r>
              <a:rPr lang="en-US" dirty="0" smtClean="0"/>
              <a:t> </a:t>
            </a:r>
            <a:r>
              <a:rPr lang="en-US" baseline="0" dirty="0" smtClean="0"/>
              <a:t>nails. </a:t>
            </a:r>
          </a:p>
          <a:p>
            <a:endParaRPr lang="en-US" baseline="0" dirty="0" smtClean="0"/>
          </a:p>
          <a:p>
            <a:pPr marL="0" marR="0" lvl="0" indent="0" algn="l" defTabSz="914400" rtl="0" eaLnBrk="1" fontAlgn="auto" latinLnBrk="0" hangingPunct="1">
              <a:lnSpc>
                <a:spcPct val="100000"/>
              </a:lnSpc>
              <a:spcBef>
                <a:spcPts val="0"/>
              </a:spcBef>
              <a:spcAft>
                <a:spcPts val="0"/>
              </a:spcAft>
              <a:buClrTx/>
              <a:buSzTx/>
              <a:buFontTx/>
              <a:buNone/>
              <a:tabLst/>
              <a:defRPr/>
            </a:pPr>
            <a:r>
              <a:rPr lang="en-US" baseline="0" dirty="0" smtClean="0"/>
              <a:t>Sleep is still a really big thing…don’t get me wrong. Sleep touches all aspects of our health and we need to ensure that it is a priority. CommonHealth has a great program called Better Nights Ahead that can help you put the best sleep practices in place. I have some booklets for all of you to help</a:t>
            </a:r>
            <a:r>
              <a:rPr lang="en-US" dirty="0" smtClean="0"/>
              <a:t> make sure you have that information</a:t>
            </a:r>
            <a:r>
              <a:rPr lang="en-US" baseline="0" dirty="0" smtClean="0"/>
              <a:t>. If you have good sleep hygiene, consider if there is another possibility that may be contributing to your lack of energy or restful sleep.</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baseline="0" dirty="0" smtClean="0"/>
          </a:p>
          <a:p>
            <a:pPr marL="0" marR="0" lvl="0" indent="0" algn="l" defTabSz="914400" rtl="0" eaLnBrk="1" fontAlgn="auto" latinLnBrk="0" hangingPunct="1">
              <a:lnSpc>
                <a:spcPct val="100000"/>
              </a:lnSpc>
              <a:spcBef>
                <a:spcPts val="0"/>
              </a:spcBef>
              <a:spcAft>
                <a:spcPts val="0"/>
              </a:spcAft>
              <a:buClrTx/>
              <a:buSzTx/>
              <a:buFontTx/>
              <a:buNone/>
              <a:tabLst/>
              <a:defRPr/>
            </a:pPr>
            <a:r>
              <a:rPr lang="en-US" b="1" baseline="0" dirty="0" smtClean="0"/>
              <a:t>As a note here, when in doubt, get checked out. </a:t>
            </a:r>
            <a:r>
              <a:rPr lang="en-US" sz="1200" b="1" i="0" kern="1200" dirty="0" smtClean="0">
                <a:solidFill>
                  <a:schemeClr val="tx1"/>
                </a:solidFill>
                <a:effectLst/>
                <a:latin typeface="+mn-lt"/>
                <a:ea typeface="+mn-ea"/>
                <a:cs typeface="+mn-cs"/>
              </a:rPr>
              <a:t>Fatigue can be associated with numerous health problems, so please get an appointment with your physician if it persists</a:t>
            </a:r>
            <a:r>
              <a:rPr lang="en-US" sz="1200" i="0" kern="1200" dirty="0" smtClean="0">
                <a:solidFill>
                  <a:schemeClr val="tx1"/>
                </a:solidFill>
                <a:effectLst/>
                <a:latin typeface="+mn-lt"/>
                <a:ea typeface="+mn-ea"/>
                <a:cs typeface="+mn-cs"/>
              </a:rPr>
              <a:t>.  But if you have addressed any physical sleep issues and still find yourself at a loss for the kind of energy you’d like to have, let’s see if we can get strategic about where we put our efforts. </a:t>
            </a:r>
            <a:r>
              <a:rPr lang="en-US" baseline="0" dirty="0" smtClean="0"/>
              <a:t>    </a:t>
            </a:r>
            <a:endParaRPr lang="en-US" dirty="0"/>
          </a:p>
        </p:txBody>
      </p:sp>
      <p:sp>
        <p:nvSpPr>
          <p:cNvPr id="4" name="Slide Number Placeholder 3"/>
          <p:cNvSpPr>
            <a:spLocks noGrp="1"/>
          </p:cNvSpPr>
          <p:nvPr>
            <p:ph type="sldNum" sz="quarter" idx="10"/>
          </p:nvPr>
        </p:nvSpPr>
        <p:spPr/>
        <p:txBody>
          <a:bodyPr/>
          <a:lstStyle/>
          <a:p>
            <a:fld id="{0F218316-C4A2-46B7-AEBE-35B60C3C6563}" type="slidenum">
              <a:rPr lang="en-US" smtClean="0"/>
              <a:t>5</a:t>
            </a:fld>
            <a:endParaRPr lang="en-US"/>
          </a:p>
        </p:txBody>
      </p:sp>
    </p:spTree>
    <p:extLst>
      <p:ext uri="{BB962C8B-B14F-4D97-AF65-F5344CB8AC3E}">
        <p14:creationId xmlns:p14="http://schemas.microsoft.com/office/powerpoint/2010/main" val="4245987189"/>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a:r>
              <a:rPr lang="en-US" sz="1200" b="1" kern="1200" dirty="0" smtClean="0">
                <a:solidFill>
                  <a:schemeClr val="tx1"/>
                </a:solidFill>
                <a:effectLst/>
                <a:latin typeface="+mn-lt"/>
                <a:ea typeface="+mn-ea"/>
                <a:cs typeface="+mn-cs"/>
              </a:rPr>
              <a:t>There are 7 categories</a:t>
            </a:r>
            <a:r>
              <a:rPr lang="en-US" sz="1200" b="1" kern="1200" baseline="0" dirty="0" smtClean="0">
                <a:solidFill>
                  <a:schemeClr val="tx1"/>
                </a:solidFill>
                <a:effectLst/>
                <a:latin typeface="+mn-lt"/>
                <a:ea typeface="+mn-ea"/>
                <a:cs typeface="+mn-cs"/>
              </a:rPr>
              <a:t> that we will look at rebalancing today:</a:t>
            </a:r>
          </a:p>
          <a:p>
            <a:r>
              <a:rPr lang="en-US" sz="1200" b="1" kern="1200" dirty="0" smtClean="0">
                <a:solidFill>
                  <a:schemeClr val="tx1"/>
                </a:solidFill>
                <a:effectLst/>
                <a:latin typeface="+mn-lt"/>
                <a:ea typeface="+mn-ea"/>
                <a:cs typeface="+mn-cs"/>
              </a:rPr>
              <a:t>Mental:</a:t>
            </a:r>
            <a:r>
              <a:rPr lang="en-US" sz="1200" kern="1200" dirty="0" smtClean="0">
                <a:solidFill>
                  <a:schemeClr val="tx1"/>
                </a:solidFill>
                <a:effectLst/>
                <a:latin typeface="+mn-lt"/>
                <a:ea typeface="+mn-ea"/>
                <a:cs typeface="+mn-cs"/>
              </a:rPr>
              <a:t> The ability to quiet our brains, stop ruminating, and focus on things that matter.</a:t>
            </a:r>
            <a:br>
              <a:rPr lang="en-US" sz="1200" kern="1200" dirty="0" smtClean="0">
                <a:solidFill>
                  <a:schemeClr val="tx1"/>
                </a:solidFill>
                <a:effectLst/>
                <a:latin typeface="+mn-lt"/>
                <a:ea typeface="+mn-ea"/>
                <a:cs typeface="+mn-cs"/>
              </a:rPr>
            </a:br>
            <a:r>
              <a:rPr lang="en-US" sz="1200" b="1" kern="1200" dirty="0" smtClean="0">
                <a:solidFill>
                  <a:schemeClr val="tx1"/>
                </a:solidFill>
                <a:effectLst/>
                <a:latin typeface="+mn-lt"/>
                <a:ea typeface="+mn-ea"/>
                <a:cs typeface="+mn-cs"/>
              </a:rPr>
              <a:t>Spiritual:</a:t>
            </a:r>
            <a:r>
              <a:rPr lang="en-US" sz="1200" kern="1200" dirty="0" smtClean="0">
                <a:solidFill>
                  <a:schemeClr val="tx1"/>
                </a:solidFill>
                <a:effectLst/>
                <a:latin typeface="+mn-lt"/>
                <a:ea typeface="+mn-ea"/>
                <a:cs typeface="+mn-cs"/>
              </a:rPr>
              <a:t> Finding meaning and purpose.</a:t>
            </a:r>
          </a:p>
          <a:p>
            <a:r>
              <a:rPr lang="en-US" sz="1200" b="1" kern="1200" dirty="0" smtClean="0">
                <a:solidFill>
                  <a:schemeClr val="tx1"/>
                </a:solidFill>
                <a:effectLst/>
                <a:latin typeface="+mn-lt"/>
                <a:ea typeface="+mn-ea"/>
                <a:cs typeface="+mn-cs"/>
              </a:rPr>
              <a:t>Emotional:</a:t>
            </a:r>
            <a:r>
              <a:rPr lang="en-US" sz="1200" kern="1200" dirty="0" smtClean="0">
                <a:solidFill>
                  <a:schemeClr val="tx1"/>
                </a:solidFill>
                <a:effectLst/>
                <a:latin typeface="+mn-lt"/>
                <a:ea typeface="+mn-ea"/>
                <a:cs typeface="+mn-cs"/>
              </a:rPr>
              <a:t> The ability to be honest about our feelings.</a:t>
            </a:r>
            <a:br>
              <a:rPr lang="en-US" sz="1200" kern="1200" dirty="0" smtClean="0">
                <a:solidFill>
                  <a:schemeClr val="tx1"/>
                </a:solidFill>
                <a:effectLst/>
                <a:latin typeface="+mn-lt"/>
                <a:ea typeface="+mn-ea"/>
                <a:cs typeface="+mn-cs"/>
              </a:rPr>
            </a:br>
            <a:r>
              <a:rPr lang="en-US" sz="1200" b="1" kern="1200" dirty="0" smtClean="0">
                <a:solidFill>
                  <a:schemeClr val="tx1"/>
                </a:solidFill>
                <a:effectLst/>
                <a:latin typeface="+mn-lt"/>
                <a:ea typeface="+mn-ea"/>
                <a:cs typeface="+mn-cs"/>
              </a:rPr>
              <a:t>Social:</a:t>
            </a:r>
            <a:r>
              <a:rPr lang="en-US" sz="1200" kern="1200" dirty="0" smtClean="0">
                <a:solidFill>
                  <a:schemeClr val="tx1"/>
                </a:solidFill>
                <a:effectLst/>
                <a:latin typeface="+mn-lt"/>
                <a:ea typeface="+mn-ea"/>
                <a:cs typeface="+mn-cs"/>
              </a:rPr>
              <a:t> The wisdom to recognize relationships that revive from ones that exhaust.</a:t>
            </a:r>
            <a:br>
              <a:rPr lang="en-US" sz="1200" kern="1200" dirty="0" smtClean="0">
                <a:solidFill>
                  <a:schemeClr val="tx1"/>
                </a:solidFill>
                <a:effectLst/>
                <a:latin typeface="+mn-lt"/>
                <a:ea typeface="+mn-ea"/>
                <a:cs typeface="+mn-cs"/>
              </a:rPr>
            </a:br>
            <a:r>
              <a:rPr lang="en-US" sz="1200" b="1" kern="1200" dirty="0" smtClean="0">
                <a:solidFill>
                  <a:schemeClr val="tx1"/>
                </a:solidFill>
                <a:effectLst/>
                <a:latin typeface="+mn-lt"/>
                <a:ea typeface="+mn-ea"/>
                <a:cs typeface="+mn-cs"/>
              </a:rPr>
              <a:t>Sensory:</a:t>
            </a:r>
            <a:r>
              <a:rPr lang="en-US" sz="1200" kern="1200" dirty="0" smtClean="0">
                <a:solidFill>
                  <a:schemeClr val="tx1"/>
                </a:solidFill>
                <a:effectLst/>
                <a:latin typeface="+mn-lt"/>
                <a:ea typeface="+mn-ea"/>
                <a:cs typeface="+mn-cs"/>
              </a:rPr>
              <a:t> Limiting the endless onslaught of sensory input received from electronics, fragrances, and background noise.</a:t>
            </a:r>
            <a:br>
              <a:rPr lang="en-US" sz="1200" kern="1200" dirty="0" smtClean="0">
                <a:solidFill>
                  <a:schemeClr val="tx1"/>
                </a:solidFill>
                <a:effectLst/>
                <a:latin typeface="+mn-lt"/>
                <a:ea typeface="+mn-ea"/>
                <a:cs typeface="+mn-cs"/>
              </a:rPr>
            </a:br>
            <a:r>
              <a:rPr lang="en-US" sz="1200" b="1" kern="1200" dirty="0" smtClean="0">
                <a:solidFill>
                  <a:schemeClr val="tx1"/>
                </a:solidFill>
                <a:effectLst/>
                <a:latin typeface="+mn-lt"/>
                <a:ea typeface="+mn-ea"/>
                <a:cs typeface="+mn-cs"/>
              </a:rPr>
              <a:t>Creative:</a:t>
            </a:r>
            <a:r>
              <a:rPr lang="en-US" sz="1200" kern="1200" dirty="0" smtClean="0">
                <a:solidFill>
                  <a:schemeClr val="tx1"/>
                </a:solidFill>
                <a:effectLst/>
                <a:latin typeface="+mn-lt"/>
                <a:ea typeface="+mn-ea"/>
                <a:cs typeface="+mn-cs"/>
              </a:rPr>
              <a:t> The experience of allowing beauty to inspire awe. </a:t>
            </a:r>
          </a:p>
          <a:p>
            <a:r>
              <a:rPr lang="en-US" sz="1200" b="1" kern="1200" dirty="0" smtClean="0">
                <a:solidFill>
                  <a:schemeClr val="tx1"/>
                </a:solidFill>
                <a:effectLst/>
                <a:latin typeface="+mn-lt"/>
                <a:ea typeface="+mn-ea"/>
                <a:cs typeface="+mn-cs"/>
              </a:rPr>
              <a:t>Physical:</a:t>
            </a:r>
            <a:r>
              <a:rPr lang="en-US" sz="1200" kern="1200" dirty="0" smtClean="0">
                <a:solidFill>
                  <a:schemeClr val="tx1"/>
                </a:solidFill>
                <a:effectLst/>
                <a:latin typeface="+mn-lt"/>
                <a:ea typeface="+mn-ea"/>
                <a:cs typeface="+mn-cs"/>
              </a:rPr>
              <a:t> The chance to use the body in restorative ways.</a:t>
            </a:r>
            <a:endParaRPr lang="en-US" dirty="0"/>
          </a:p>
        </p:txBody>
      </p:sp>
      <p:sp>
        <p:nvSpPr>
          <p:cNvPr id="4" name="Slide Number Placeholder 3"/>
          <p:cNvSpPr>
            <a:spLocks noGrp="1"/>
          </p:cNvSpPr>
          <p:nvPr>
            <p:ph type="sldNum" sz="quarter" idx="10"/>
          </p:nvPr>
        </p:nvSpPr>
        <p:spPr/>
        <p:txBody>
          <a:bodyPr/>
          <a:lstStyle/>
          <a:p>
            <a:fld id="{0F218316-C4A2-46B7-AEBE-35B60C3C6563}" type="slidenum">
              <a:rPr lang="en-US" smtClean="0"/>
              <a:t>6</a:t>
            </a:fld>
            <a:endParaRPr lang="en-US"/>
          </a:p>
        </p:txBody>
      </p:sp>
    </p:spTree>
    <p:extLst>
      <p:ext uri="{BB962C8B-B14F-4D97-AF65-F5344CB8AC3E}">
        <p14:creationId xmlns:p14="http://schemas.microsoft.com/office/powerpoint/2010/main" val="3168375727"/>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Now that we have some general ideas about these different parts</a:t>
            </a:r>
            <a:r>
              <a:rPr lang="en-US" baseline="0" dirty="0" smtClean="0"/>
              <a:t> of our experience, let’s look into what uses these types of energy in our lives. </a:t>
            </a:r>
          </a:p>
          <a:p>
            <a:r>
              <a:rPr lang="en-US" baseline="0" dirty="0" smtClean="0"/>
              <a:t>There is an envelope with a scenario about a day in the life. </a:t>
            </a:r>
          </a:p>
          <a:p>
            <a:r>
              <a:rPr lang="en-US" baseline="0" dirty="0" smtClean="0"/>
              <a:t>Have one person read the scenario. </a:t>
            </a:r>
          </a:p>
          <a:p>
            <a:r>
              <a:rPr lang="en-US" baseline="0" dirty="0" smtClean="0"/>
              <a:t>Decide what type of depletion may be caused by the circumstances described. Use your tally sheet to identify how much of each “battery” will be used by engaging with this situation. Come to an agreement as a table on the types and amounts of each battery used. One person will come up and share the title of your scenario and remove sticky notes from the corresponding batteries and return them to the table.</a:t>
            </a:r>
            <a:endParaRPr lang="en-US" dirty="0"/>
          </a:p>
        </p:txBody>
      </p:sp>
      <p:sp>
        <p:nvSpPr>
          <p:cNvPr id="4" name="Slide Number Placeholder 3"/>
          <p:cNvSpPr>
            <a:spLocks noGrp="1"/>
          </p:cNvSpPr>
          <p:nvPr>
            <p:ph type="sldNum" sz="quarter" idx="10"/>
          </p:nvPr>
        </p:nvSpPr>
        <p:spPr/>
        <p:txBody>
          <a:bodyPr/>
          <a:lstStyle/>
          <a:p>
            <a:fld id="{0F218316-C4A2-46B7-AEBE-35B60C3C6563}" type="slidenum">
              <a:rPr lang="en-US" smtClean="0"/>
              <a:t>7</a:t>
            </a:fld>
            <a:endParaRPr lang="en-US"/>
          </a:p>
        </p:txBody>
      </p:sp>
    </p:spTree>
    <p:extLst>
      <p:ext uri="{BB962C8B-B14F-4D97-AF65-F5344CB8AC3E}">
        <p14:creationId xmlns:p14="http://schemas.microsoft.com/office/powerpoint/2010/main" val="689732718"/>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When most</a:t>
            </a:r>
            <a:r>
              <a:rPr lang="en-US" baseline="0" dirty="0" smtClean="0"/>
              <a:t> or all batteries are depleted, we feel exhaustion. In fact, any one of these batteries going dead can have ripple effects through the others, draining energy from other areas to compensate. Think about your phone battery’s performance as the battery ages too. You lose battery life more quickly as it fails to hold its charge as well as it used to.</a:t>
            </a:r>
          </a:p>
          <a:p>
            <a:endParaRPr lang="en-US" baseline="0" dirty="0" smtClean="0"/>
          </a:p>
          <a:p>
            <a:r>
              <a:rPr lang="en-US" baseline="0" dirty="0" smtClean="0"/>
              <a:t>We can recharge our batteries though by correctly identifying what will give us the most benefit for our energy investment to replenish ourselves. Focusing on the physical category only, means that we may miss out on opportunities to address what is going to give us the most lift. </a:t>
            </a:r>
          </a:p>
          <a:p>
            <a:endParaRPr lang="en-US" sz="1200" kern="1200" baseline="0" dirty="0" smtClean="0">
              <a:solidFill>
                <a:schemeClr val="tx1"/>
              </a:solidFill>
              <a:effectLst/>
              <a:latin typeface="+mn-lt"/>
              <a:ea typeface="+mn-ea"/>
              <a:cs typeface="+mn-cs"/>
            </a:endParaRPr>
          </a:p>
          <a:p>
            <a:r>
              <a:rPr lang="en-US" sz="1200" kern="1200" baseline="0" dirty="0" smtClean="0">
                <a:solidFill>
                  <a:schemeClr val="tx1"/>
                </a:solidFill>
                <a:effectLst/>
                <a:latin typeface="+mn-lt"/>
                <a:ea typeface="+mn-ea"/>
                <a:cs typeface="+mn-cs"/>
              </a:rPr>
              <a:t>And this shows us that </a:t>
            </a:r>
            <a:r>
              <a:rPr lang="en-US" sz="1200" kern="1200" dirty="0" smtClean="0">
                <a:solidFill>
                  <a:schemeClr val="tx1"/>
                </a:solidFill>
                <a:effectLst/>
                <a:latin typeface="+mn-lt"/>
                <a:ea typeface="+mn-ea"/>
                <a:cs typeface="+mn-cs"/>
              </a:rPr>
              <a:t>sleep alone often can’t restore us to the point we feel rested.</a:t>
            </a:r>
            <a:endParaRPr lang="en-US" dirty="0"/>
          </a:p>
        </p:txBody>
      </p:sp>
      <p:sp>
        <p:nvSpPr>
          <p:cNvPr id="4" name="Slide Number Placeholder 3"/>
          <p:cNvSpPr>
            <a:spLocks noGrp="1"/>
          </p:cNvSpPr>
          <p:nvPr>
            <p:ph type="sldNum" sz="quarter" idx="10"/>
          </p:nvPr>
        </p:nvSpPr>
        <p:spPr/>
        <p:txBody>
          <a:bodyPr/>
          <a:lstStyle/>
          <a:p>
            <a:fld id="{0F218316-C4A2-46B7-AEBE-35B60C3C6563}" type="slidenum">
              <a:rPr lang="en-US" smtClean="0"/>
              <a:t>8</a:t>
            </a:fld>
            <a:endParaRPr lang="en-US"/>
          </a:p>
        </p:txBody>
      </p:sp>
    </p:spTree>
    <p:extLst>
      <p:ext uri="{BB962C8B-B14F-4D97-AF65-F5344CB8AC3E}">
        <p14:creationId xmlns:p14="http://schemas.microsoft.com/office/powerpoint/2010/main" val="2087953965"/>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Okay, now that this average day has</a:t>
            </a:r>
            <a:r>
              <a:rPr lang="en-US" baseline="0" dirty="0" smtClean="0"/>
              <a:t> devolved into one very draining Monday, how do we fill back in. </a:t>
            </a:r>
          </a:p>
          <a:p>
            <a:r>
              <a:rPr lang="en-US" baseline="0" dirty="0" smtClean="0"/>
              <a:t>What are some options that we could pursue that would work as restorative activities? </a:t>
            </a:r>
          </a:p>
          <a:p>
            <a:r>
              <a:rPr lang="en-US" baseline="0" dirty="0" smtClean="0"/>
              <a:t>These can be quick one offs, or they could be more in depth. Regular habits or novel experiences. </a:t>
            </a:r>
          </a:p>
          <a:p>
            <a:r>
              <a:rPr lang="en-US" baseline="0" dirty="0" smtClean="0"/>
              <a:t>Think of what actually makes you feel better and can be executed with few barriers. As we go through your booklet, write down what works for YOU in the circumstance of your life. This will give us an action plan.</a:t>
            </a:r>
          </a:p>
          <a:p>
            <a:endParaRPr lang="en-US" baseline="0" dirty="0" smtClean="0"/>
          </a:p>
          <a:p>
            <a:endParaRPr lang="en-US" baseline="0" dirty="0" smtClean="0"/>
          </a:p>
          <a:p>
            <a:r>
              <a:rPr lang="en-US" baseline="0" dirty="0" smtClean="0"/>
              <a:t>***Long Format Activity***</a:t>
            </a:r>
          </a:p>
          <a:p>
            <a:r>
              <a:rPr lang="en-US" baseline="0" dirty="0" smtClean="0"/>
              <a:t>I’m going to run through each of the categories and while I do so, </a:t>
            </a:r>
          </a:p>
          <a:p>
            <a:r>
              <a:rPr lang="en-US" baseline="0" dirty="0" smtClean="0"/>
              <a:t>Use the sticky notes from your scenario and try to come up with an action for each of the notes that your group removed. </a:t>
            </a:r>
          </a:p>
          <a:p>
            <a:r>
              <a:rPr lang="en-US" baseline="0" dirty="0" smtClean="0"/>
              <a:t>It does not have to directly apply to the scenario given, but should correspond with the type of rest that needs to be addressed.</a:t>
            </a:r>
          </a:p>
          <a:p>
            <a:r>
              <a:rPr lang="en-US" baseline="0" dirty="0" smtClean="0"/>
              <a:t>If anyone needs a sticky note in order to contribute, please let me know. We have extras! </a:t>
            </a:r>
            <a:endParaRPr lang="en-US" dirty="0"/>
          </a:p>
        </p:txBody>
      </p:sp>
      <p:sp>
        <p:nvSpPr>
          <p:cNvPr id="4" name="Slide Number Placeholder 3"/>
          <p:cNvSpPr>
            <a:spLocks noGrp="1"/>
          </p:cNvSpPr>
          <p:nvPr>
            <p:ph type="sldNum" sz="quarter" idx="10"/>
          </p:nvPr>
        </p:nvSpPr>
        <p:spPr/>
        <p:txBody>
          <a:bodyPr/>
          <a:lstStyle/>
          <a:p>
            <a:fld id="{0F218316-C4A2-46B7-AEBE-35B60C3C6563}" type="slidenum">
              <a:rPr lang="en-US" smtClean="0"/>
              <a:t>9</a:t>
            </a:fld>
            <a:endParaRPr lang="en-US"/>
          </a:p>
        </p:txBody>
      </p:sp>
    </p:spTree>
    <p:extLst>
      <p:ext uri="{BB962C8B-B14F-4D97-AF65-F5344CB8AC3E}">
        <p14:creationId xmlns:p14="http://schemas.microsoft.com/office/powerpoint/2010/main" val="1768435028"/>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The ability to quiet cerebral chatter and focus on things that matter.</a:t>
            </a:r>
            <a:endParaRPr lang="en-US" sz="1200" kern="1200" dirty="0" smtClean="0">
              <a:solidFill>
                <a:schemeClr val="tx1"/>
              </a:solidFill>
              <a:effectLst/>
              <a:latin typeface="+mn-lt"/>
              <a:ea typeface="+mn-ea"/>
              <a:cs typeface="+mn-cs"/>
            </a:endParaRPr>
          </a:p>
          <a:p>
            <a:r>
              <a:rPr lang="en-US" sz="1200" kern="1200" dirty="0" smtClean="0">
                <a:solidFill>
                  <a:schemeClr val="tx1"/>
                </a:solidFill>
                <a:effectLst/>
                <a:latin typeface="+mn-lt"/>
                <a:ea typeface="+mn-ea"/>
                <a:cs typeface="+mn-cs"/>
              </a:rPr>
              <a:t>Though the muscles in your body can be completely relaxed, the mind can still be active, and racing thoughts can mentally drain you even when you’re physically rested. Mental effort is still effort, and the brain is not a machine. If, like many people, your occupation draws primarily on your mental resources, you may find that tiredness comes in the form of loss of concentration, cynicism, irritation, apathy or “brain fog.”  </a:t>
            </a:r>
          </a:p>
          <a:p>
            <a:r>
              <a:rPr lang="en-US" sz="1200" kern="1200" dirty="0" smtClean="0">
                <a:solidFill>
                  <a:schemeClr val="tx1"/>
                </a:solidFill>
                <a:effectLst/>
                <a:latin typeface="+mn-lt"/>
                <a:ea typeface="+mn-ea"/>
                <a:cs typeface="+mn-cs"/>
              </a:rPr>
              <a:t> </a:t>
            </a:r>
          </a:p>
          <a:p>
            <a:r>
              <a:rPr lang="en-US" sz="1200" kern="1200" dirty="0" smtClean="0">
                <a:solidFill>
                  <a:schemeClr val="tx1"/>
                </a:solidFill>
                <a:effectLst/>
                <a:latin typeface="+mn-lt"/>
                <a:ea typeface="+mn-ea"/>
                <a:cs typeface="+mn-cs"/>
              </a:rPr>
              <a:t>Mental rest is about pausing the brain and intentionally setting aside thoughts and worries. A simple mindfulness meditation can help us take a step back from busy thoughts, calming internal chatter enough to properly rest. </a:t>
            </a:r>
          </a:p>
          <a:p>
            <a:endParaRPr lang="en-US" sz="1200" kern="1200" dirty="0" smtClean="0">
              <a:solidFill>
                <a:schemeClr val="tx1"/>
              </a:solidFill>
              <a:effectLst/>
              <a:latin typeface="+mn-lt"/>
              <a:ea typeface="+mn-ea"/>
              <a:cs typeface="+mn-cs"/>
            </a:endParaRPr>
          </a:p>
          <a:p>
            <a:pPr marL="171450" indent="-171450">
              <a:buFont typeface="Arial" panose="020B0604020202020204" pitchFamily="34" charset="0"/>
              <a:buChar char="•"/>
            </a:pPr>
            <a:r>
              <a:rPr lang="en-US" sz="1200" kern="1200" dirty="0" smtClean="0">
                <a:solidFill>
                  <a:schemeClr val="tx1"/>
                </a:solidFill>
                <a:effectLst/>
                <a:latin typeface="+mn-lt"/>
                <a:ea typeface="+mn-ea"/>
                <a:cs typeface="+mn-cs"/>
              </a:rPr>
              <a:t>Slow down; even a 1-minute break can ground a hurrying mind.</a:t>
            </a:r>
          </a:p>
          <a:p>
            <a:pPr marL="171450" indent="-171450">
              <a:buFont typeface="Arial" panose="020B0604020202020204" pitchFamily="34" charset="0"/>
              <a:buChar char="•"/>
            </a:pPr>
            <a:r>
              <a:rPr lang="en-US" sz="1200" kern="1200" dirty="0" smtClean="0">
                <a:solidFill>
                  <a:schemeClr val="tx1"/>
                </a:solidFill>
                <a:effectLst/>
                <a:latin typeface="+mn-lt"/>
                <a:ea typeface="+mn-ea"/>
                <a:cs typeface="+mn-cs"/>
              </a:rPr>
              <a:t>Set a break reminder and stick to it</a:t>
            </a:r>
          </a:p>
          <a:p>
            <a:pPr marL="171450" indent="-171450">
              <a:buFont typeface="Arial" panose="020B0604020202020204" pitchFamily="34" charset="0"/>
              <a:buChar char="•"/>
            </a:pPr>
            <a:r>
              <a:rPr lang="en-US" sz="1200" kern="1200" dirty="0" smtClean="0">
                <a:solidFill>
                  <a:schemeClr val="tx1"/>
                </a:solidFill>
                <a:effectLst/>
                <a:latin typeface="+mn-lt"/>
                <a:ea typeface="+mn-ea"/>
                <a:cs typeface="+mn-cs"/>
              </a:rPr>
              <a:t>20-20-20</a:t>
            </a:r>
            <a:r>
              <a:rPr lang="en-US" sz="1200" kern="1200" baseline="0" dirty="0" smtClean="0">
                <a:solidFill>
                  <a:schemeClr val="tx1"/>
                </a:solidFill>
                <a:effectLst/>
                <a:latin typeface="+mn-lt"/>
                <a:ea typeface="+mn-ea"/>
                <a:cs typeface="+mn-cs"/>
              </a:rPr>
              <a:t> rule – eye break (window)</a:t>
            </a:r>
          </a:p>
          <a:p>
            <a:pPr marL="171450" indent="-171450">
              <a:buFont typeface="Arial" panose="020B0604020202020204" pitchFamily="34" charset="0"/>
              <a:buChar char="•"/>
            </a:pPr>
            <a:r>
              <a:rPr lang="en-US" sz="1200" kern="1200" baseline="0" dirty="0" smtClean="0">
                <a:solidFill>
                  <a:schemeClr val="tx1"/>
                </a:solidFill>
                <a:effectLst/>
                <a:latin typeface="+mn-lt"/>
                <a:ea typeface="+mn-ea"/>
                <a:cs typeface="+mn-cs"/>
              </a:rPr>
              <a:t>Close your eyes and take 6 breaths</a:t>
            </a:r>
          </a:p>
          <a:p>
            <a:pPr marL="171450" indent="-171450">
              <a:buFont typeface="Arial" panose="020B0604020202020204" pitchFamily="34" charset="0"/>
              <a:buChar char="•"/>
            </a:pPr>
            <a:r>
              <a:rPr lang="en-US" sz="1200" kern="1200" baseline="0" dirty="0" smtClean="0">
                <a:solidFill>
                  <a:schemeClr val="tx1"/>
                </a:solidFill>
                <a:effectLst/>
                <a:latin typeface="+mn-lt"/>
                <a:ea typeface="+mn-ea"/>
                <a:cs typeface="+mn-cs"/>
              </a:rPr>
              <a:t>Try a CommonHealth video on an easy relation exercise</a:t>
            </a:r>
          </a:p>
          <a:p>
            <a:pPr marL="0" indent="0">
              <a:buFont typeface="Arial" panose="020B0604020202020204" pitchFamily="34" charset="0"/>
              <a:buNone/>
            </a:pPr>
            <a:endParaRPr lang="en-US" sz="1200" kern="1200" dirty="0" smtClean="0">
              <a:solidFill>
                <a:schemeClr val="tx1"/>
              </a:solidFill>
              <a:effectLst/>
              <a:latin typeface="+mn-lt"/>
              <a:ea typeface="+mn-ea"/>
              <a:cs typeface="+mn-cs"/>
            </a:endParaRPr>
          </a:p>
          <a:p>
            <a:r>
              <a:rPr lang="en-US" sz="1200" kern="1200" dirty="0" smtClean="0">
                <a:solidFill>
                  <a:schemeClr val="tx1"/>
                </a:solidFill>
                <a:effectLst/>
                <a:latin typeface="+mn-lt"/>
                <a:ea typeface="+mn-ea"/>
                <a:cs typeface="+mn-cs"/>
              </a:rPr>
              <a:t>Also see CommonHealth’s Relearn to Relax.</a:t>
            </a:r>
            <a:endParaRPr lang="en-US" dirty="0"/>
          </a:p>
        </p:txBody>
      </p:sp>
      <p:sp>
        <p:nvSpPr>
          <p:cNvPr id="4" name="Slide Number Placeholder 3"/>
          <p:cNvSpPr>
            <a:spLocks noGrp="1"/>
          </p:cNvSpPr>
          <p:nvPr>
            <p:ph type="sldNum" sz="quarter" idx="10"/>
          </p:nvPr>
        </p:nvSpPr>
        <p:spPr/>
        <p:txBody>
          <a:bodyPr/>
          <a:lstStyle/>
          <a:p>
            <a:fld id="{0F218316-C4A2-46B7-AEBE-35B60C3C6563}" type="slidenum">
              <a:rPr lang="en-US" smtClean="0"/>
              <a:t>10</a:t>
            </a:fld>
            <a:endParaRPr lang="en-US"/>
          </a:p>
        </p:txBody>
      </p:sp>
    </p:spTree>
    <p:extLst>
      <p:ext uri="{BB962C8B-B14F-4D97-AF65-F5344CB8AC3E}">
        <p14:creationId xmlns:p14="http://schemas.microsoft.com/office/powerpoint/2010/main" val="457012088"/>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The capacity to feel aligned to our life’s purpose, and know that we are part of something bigger and more important than ourselves.</a:t>
            </a:r>
            <a:endParaRPr lang="en-US" sz="1200" kern="1200" dirty="0" smtClean="0">
              <a:solidFill>
                <a:schemeClr val="tx1"/>
              </a:solidFill>
              <a:effectLst/>
              <a:latin typeface="+mn-lt"/>
              <a:ea typeface="+mn-ea"/>
              <a:cs typeface="+mn-cs"/>
            </a:endParaRPr>
          </a:p>
          <a:p>
            <a:r>
              <a:rPr lang="en-US" sz="1200" kern="1200" dirty="0" smtClean="0">
                <a:solidFill>
                  <a:schemeClr val="tx1"/>
                </a:solidFill>
                <a:effectLst/>
                <a:latin typeface="+mn-lt"/>
                <a:ea typeface="+mn-ea"/>
                <a:cs typeface="+mn-cs"/>
              </a:rPr>
              <a:t>There are people who live balanced, fulfilling lives, yet who still experience a kind of deep weariness at life. The problems of existence or questions into the meaning of life are unlikely to be helped with more leisure time or sleep. Rather, spiritual rest is needed to allow us to connect to our wellbeing. </a:t>
            </a:r>
          </a:p>
          <a:p>
            <a:endParaRPr lang="en-US" sz="1200" kern="1200" dirty="0" smtClean="0">
              <a:solidFill>
                <a:schemeClr val="tx1"/>
              </a:solidFill>
              <a:effectLst/>
              <a:latin typeface="+mn-lt"/>
              <a:ea typeface="+mn-ea"/>
              <a:cs typeface="+mn-cs"/>
            </a:endParaRPr>
          </a:p>
          <a:p>
            <a:r>
              <a:rPr lang="en-US" sz="1200" kern="1200" dirty="0" smtClean="0">
                <a:solidFill>
                  <a:schemeClr val="tx1"/>
                </a:solidFill>
                <a:effectLst/>
                <a:latin typeface="+mn-lt"/>
                <a:ea typeface="+mn-ea"/>
                <a:cs typeface="+mn-cs"/>
              </a:rPr>
              <a:t>Moments of profound peace and understanding can be found everywhere. Think about the benefits of:</a:t>
            </a:r>
          </a:p>
          <a:p>
            <a:pPr marL="171450" indent="-171450">
              <a:buFont typeface="Arial" panose="020B0604020202020204" pitchFamily="34" charset="0"/>
              <a:buChar char="•"/>
            </a:pPr>
            <a:r>
              <a:rPr lang="en-US" sz="1200" kern="1200" dirty="0" smtClean="0">
                <a:solidFill>
                  <a:schemeClr val="tx1"/>
                </a:solidFill>
                <a:effectLst/>
                <a:latin typeface="+mn-lt"/>
                <a:ea typeface="+mn-ea"/>
                <a:cs typeface="+mn-cs"/>
              </a:rPr>
              <a:t>Prayer</a:t>
            </a:r>
          </a:p>
          <a:p>
            <a:pPr marL="171450" indent="-171450">
              <a:buFont typeface="Arial" panose="020B0604020202020204" pitchFamily="34" charset="0"/>
              <a:buChar char="•"/>
            </a:pPr>
            <a:r>
              <a:rPr lang="en-US" sz="1200" kern="1200" dirty="0" smtClean="0">
                <a:solidFill>
                  <a:schemeClr val="tx1"/>
                </a:solidFill>
                <a:effectLst/>
                <a:latin typeface="+mn-lt"/>
                <a:ea typeface="+mn-ea"/>
                <a:cs typeface="+mn-cs"/>
              </a:rPr>
              <a:t>Volunteering</a:t>
            </a:r>
          </a:p>
          <a:p>
            <a:pPr marL="171450" indent="-171450">
              <a:buFont typeface="Arial" panose="020B0604020202020204" pitchFamily="34" charset="0"/>
              <a:buChar char="•"/>
            </a:pPr>
            <a:r>
              <a:rPr lang="en-US" sz="1200" kern="1200" dirty="0" smtClean="0">
                <a:solidFill>
                  <a:schemeClr val="tx1"/>
                </a:solidFill>
                <a:effectLst/>
                <a:latin typeface="+mn-lt"/>
                <a:ea typeface="+mn-ea"/>
                <a:cs typeface="+mn-cs"/>
              </a:rPr>
              <a:t>Meditation</a:t>
            </a:r>
          </a:p>
          <a:p>
            <a:pPr marL="171450" indent="-171450">
              <a:buFont typeface="Arial" panose="020B0604020202020204" pitchFamily="34" charset="0"/>
              <a:buChar char="•"/>
            </a:pPr>
            <a:r>
              <a:rPr lang="en-US" sz="1200" kern="1200" dirty="0" smtClean="0">
                <a:solidFill>
                  <a:schemeClr val="tx1"/>
                </a:solidFill>
                <a:effectLst/>
                <a:latin typeface="+mn-lt"/>
                <a:ea typeface="+mn-ea"/>
                <a:cs typeface="+mn-cs"/>
              </a:rPr>
              <a:t>Art</a:t>
            </a:r>
          </a:p>
          <a:p>
            <a:pPr marL="171450" indent="-171450">
              <a:buFont typeface="Arial" panose="020B0604020202020204" pitchFamily="34" charset="0"/>
              <a:buChar char="•"/>
            </a:pPr>
            <a:r>
              <a:rPr lang="en-US" sz="1200" kern="1200" dirty="0" smtClean="0">
                <a:solidFill>
                  <a:schemeClr val="tx1"/>
                </a:solidFill>
                <a:effectLst/>
                <a:latin typeface="+mn-lt"/>
                <a:ea typeface="+mn-ea"/>
                <a:cs typeface="+mn-cs"/>
              </a:rPr>
              <a:t>Loving-kindness</a:t>
            </a:r>
          </a:p>
          <a:p>
            <a:pPr marL="171450" indent="-171450">
              <a:buFont typeface="Arial" panose="020B0604020202020204" pitchFamily="34" charset="0"/>
              <a:buChar char="•"/>
            </a:pPr>
            <a:r>
              <a:rPr lang="en-US" sz="1200" kern="1200" dirty="0" smtClean="0">
                <a:solidFill>
                  <a:schemeClr val="tx1"/>
                </a:solidFill>
                <a:effectLst/>
                <a:latin typeface="+mn-lt"/>
                <a:ea typeface="+mn-ea"/>
                <a:cs typeface="+mn-cs"/>
              </a:rPr>
              <a:t>Working diligently on something close to your heart</a:t>
            </a:r>
          </a:p>
          <a:p>
            <a:pPr marL="171450" indent="-171450">
              <a:buFont typeface="Arial" panose="020B0604020202020204" pitchFamily="34" charset="0"/>
              <a:buChar char="•"/>
            </a:pPr>
            <a:r>
              <a:rPr lang="en-US" sz="1200" kern="1200" dirty="0" smtClean="0">
                <a:solidFill>
                  <a:schemeClr val="tx1"/>
                </a:solidFill>
                <a:effectLst/>
                <a:latin typeface="+mn-lt"/>
                <a:ea typeface="+mn-ea"/>
                <a:cs typeface="+mn-cs"/>
              </a:rPr>
              <a:t>Connecting with nature</a:t>
            </a:r>
          </a:p>
          <a:p>
            <a:endParaRPr lang="en-US" dirty="0"/>
          </a:p>
        </p:txBody>
      </p:sp>
      <p:sp>
        <p:nvSpPr>
          <p:cNvPr id="4" name="Slide Number Placeholder 3"/>
          <p:cNvSpPr>
            <a:spLocks noGrp="1"/>
          </p:cNvSpPr>
          <p:nvPr>
            <p:ph type="sldNum" sz="quarter" idx="10"/>
          </p:nvPr>
        </p:nvSpPr>
        <p:spPr/>
        <p:txBody>
          <a:bodyPr/>
          <a:lstStyle/>
          <a:p>
            <a:fld id="{0F218316-C4A2-46B7-AEBE-35B60C3C6563}" type="slidenum">
              <a:rPr lang="en-US" smtClean="0"/>
              <a:t>11</a:t>
            </a:fld>
            <a:endParaRPr lang="en-US"/>
          </a:p>
        </p:txBody>
      </p:sp>
    </p:spTree>
    <p:extLst>
      <p:ext uri="{BB962C8B-B14F-4D97-AF65-F5344CB8AC3E}">
        <p14:creationId xmlns:p14="http://schemas.microsoft.com/office/powerpoint/2010/main" val="1007736321"/>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The ability to be honest about our feelings.</a:t>
            </a:r>
            <a:br>
              <a:rPr lang="en-US" sz="1200" b="1" kern="1200" dirty="0" smtClean="0">
                <a:solidFill>
                  <a:schemeClr val="tx1"/>
                </a:solidFill>
                <a:effectLst/>
                <a:latin typeface="+mn-lt"/>
                <a:ea typeface="+mn-ea"/>
                <a:cs typeface="+mn-cs"/>
              </a:rPr>
            </a:br>
            <a:r>
              <a:rPr lang="en-US" sz="1200" kern="1200" dirty="0" smtClean="0">
                <a:solidFill>
                  <a:schemeClr val="tx1"/>
                </a:solidFill>
                <a:effectLst/>
                <a:latin typeface="+mn-lt"/>
                <a:ea typeface="+mn-ea"/>
                <a:cs typeface="+mn-cs"/>
              </a:rPr>
              <a:t>Emotional labor takes energy and effort. Those who work in the caring professions, for example, know that compassion can wear out with overuse Experiencing</a:t>
            </a:r>
            <a:r>
              <a:rPr lang="en-US" sz="1200" kern="1200" baseline="0" dirty="0" smtClean="0">
                <a:solidFill>
                  <a:schemeClr val="tx1"/>
                </a:solidFill>
                <a:effectLst/>
                <a:latin typeface="+mn-lt"/>
                <a:ea typeface="+mn-ea"/>
                <a:cs typeface="+mn-cs"/>
              </a:rPr>
              <a:t> any s</a:t>
            </a:r>
            <a:r>
              <a:rPr lang="en-US" sz="1200" kern="1200" dirty="0" smtClean="0">
                <a:solidFill>
                  <a:schemeClr val="tx1"/>
                </a:solidFill>
                <a:effectLst/>
                <a:latin typeface="+mn-lt"/>
                <a:ea typeface="+mn-ea"/>
                <a:cs typeface="+mn-cs"/>
              </a:rPr>
              <a:t>trong emotions can be exhausting. It can be particularly tiring to “put on a brave face” or feel unable to express your genuine emotional experience.  </a:t>
            </a:r>
          </a:p>
          <a:p>
            <a:r>
              <a:rPr lang="en-US" sz="1200" kern="1200" dirty="0" smtClean="0">
                <a:solidFill>
                  <a:schemeClr val="tx1"/>
                </a:solidFill>
                <a:effectLst/>
                <a:latin typeface="+mn-lt"/>
                <a:ea typeface="+mn-ea"/>
                <a:cs typeface="+mn-cs"/>
              </a:rPr>
              <a:t>Feeling unappreciated or disconnected can lead to emotional fatigue,</a:t>
            </a:r>
            <a:r>
              <a:rPr lang="en-US" sz="1200" kern="1200" baseline="0" dirty="0" smtClean="0">
                <a:solidFill>
                  <a:schemeClr val="tx1"/>
                </a:solidFill>
                <a:effectLst/>
                <a:latin typeface="+mn-lt"/>
                <a:ea typeface="+mn-ea"/>
                <a:cs typeface="+mn-cs"/>
              </a:rPr>
              <a:t> depression and anxiety</a:t>
            </a:r>
            <a:r>
              <a:rPr lang="en-US" sz="1200" kern="1200" dirty="0" smtClean="0">
                <a:solidFill>
                  <a:schemeClr val="tx1"/>
                </a:solidFill>
                <a:effectLst/>
                <a:latin typeface="+mn-lt"/>
                <a:ea typeface="+mn-ea"/>
                <a:cs typeface="+mn-cs"/>
              </a:rPr>
              <a:t>. Regulating</a:t>
            </a:r>
            <a:r>
              <a:rPr lang="en-US" sz="1200" kern="1200" baseline="0" dirty="0" smtClean="0">
                <a:solidFill>
                  <a:schemeClr val="tx1"/>
                </a:solidFill>
                <a:effectLst/>
                <a:latin typeface="+mn-lt"/>
                <a:ea typeface="+mn-ea"/>
                <a:cs typeface="+mn-cs"/>
              </a:rPr>
              <a:t> </a:t>
            </a:r>
            <a:r>
              <a:rPr lang="en-US" sz="1200" kern="1200" dirty="0" smtClean="0">
                <a:solidFill>
                  <a:schemeClr val="tx1"/>
                </a:solidFill>
                <a:effectLst/>
                <a:latin typeface="+mn-lt"/>
                <a:ea typeface="+mn-ea"/>
                <a:cs typeface="+mn-cs"/>
              </a:rPr>
              <a:t>wellbeing is all about finding ways to refill your emotional tank. Regular reflection to figure out what works for you, ensures you’re never running on empty.</a:t>
            </a:r>
          </a:p>
          <a:p>
            <a:pPr marL="0" indent="0">
              <a:buFont typeface="Arial" panose="020B0604020202020204" pitchFamily="34" charset="0"/>
              <a:buNone/>
            </a:pPr>
            <a:endParaRPr lang="en-US" sz="1200" kern="1200" dirty="0" smtClean="0">
              <a:solidFill>
                <a:schemeClr val="tx1"/>
              </a:solidFill>
              <a:effectLst/>
              <a:latin typeface="+mn-lt"/>
              <a:ea typeface="+mn-ea"/>
              <a:cs typeface="+mn-cs"/>
            </a:endParaRPr>
          </a:p>
          <a:p>
            <a:pPr marL="171450" indent="-171450">
              <a:buFont typeface="Arial" panose="020B0604020202020204" pitchFamily="34" charset="0"/>
              <a:buChar char="•"/>
            </a:pPr>
            <a:r>
              <a:rPr lang="en-US" baseline="0" dirty="0" smtClean="0"/>
              <a:t>Spend some time alone</a:t>
            </a:r>
          </a:p>
          <a:p>
            <a:pPr marL="171450" indent="-171450">
              <a:buFont typeface="Arial" panose="020B0604020202020204" pitchFamily="34" charset="0"/>
              <a:buChar char="•"/>
            </a:pPr>
            <a:r>
              <a:rPr lang="en-US" baseline="0" dirty="0" smtClean="0"/>
              <a:t>Talk with colleagues in similar work situations</a:t>
            </a:r>
          </a:p>
          <a:p>
            <a:pPr marL="171450" indent="-171450">
              <a:buFont typeface="Arial" panose="020B0604020202020204" pitchFamily="34" charset="0"/>
              <a:buChar char="•"/>
            </a:pPr>
            <a:r>
              <a:rPr lang="en-US" baseline="0" dirty="0" smtClean="0"/>
              <a:t>Call an old friend</a:t>
            </a:r>
          </a:p>
          <a:p>
            <a:pPr marL="171450" indent="-171450">
              <a:buFont typeface="Arial" panose="020B0604020202020204" pitchFamily="34" charset="0"/>
              <a:buChar char="•"/>
            </a:pPr>
            <a:r>
              <a:rPr lang="en-US" baseline="0" dirty="0" smtClean="0"/>
              <a:t>Seek out humor</a:t>
            </a:r>
          </a:p>
          <a:p>
            <a:pPr marL="171450" indent="-171450">
              <a:buFont typeface="Arial" panose="020B0604020202020204" pitchFamily="34" charset="0"/>
              <a:buChar char="•"/>
            </a:pPr>
            <a:r>
              <a:rPr lang="en-US" baseline="0" dirty="0" smtClean="0"/>
              <a:t>Practice saying no before you reach your limits</a:t>
            </a:r>
          </a:p>
          <a:p>
            <a:pPr marL="171450" indent="-171450">
              <a:buFont typeface="Arial" panose="020B0604020202020204" pitchFamily="34" charset="0"/>
              <a:buChar char="•"/>
            </a:pPr>
            <a:r>
              <a:rPr lang="en-US" baseline="0" dirty="0" smtClean="0"/>
              <a:t>Think of things that you are grateful for </a:t>
            </a:r>
          </a:p>
          <a:p>
            <a:pPr marL="171450" indent="-171450">
              <a:buFont typeface="Arial" panose="020B0604020202020204" pitchFamily="34" charset="0"/>
              <a:buChar char="•"/>
            </a:pPr>
            <a:endParaRPr lang="en-US" dirty="0"/>
          </a:p>
        </p:txBody>
      </p:sp>
      <p:sp>
        <p:nvSpPr>
          <p:cNvPr id="4" name="Slide Number Placeholder 3"/>
          <p:cNvSpPr>
            <a:spLocks noGrp="1"/>
          </p:cNvSpPr>
          <p:nvPr>
            <p:ph type="sldNum" sz="quarter" idx="10"/>
          </p:nvPr>
        </p:nvSpPr>
        <p:spPr/>
        <p:txBody>
          <a:bodyPr/>
          <a:lstStyle/>
          <a:p>
            <a:fld id="{0F218316-C4A2-46B7-AEBE-35B60C3C6563}" type="slidenum">
              <a:rPr lang="en-US" smtClean="0"/>
              <a:t>12</a:t>
            </a:fld>
            <a:endParaRPr lang="en-US"/>
          </a:p>
        </p:txBody>
      </p:sp>
    </p:spTree>
    <p:extLst>
      <p:ext uri="{BB962C8B-B14F-4D97-AF65-F5344CB8AC3E}">
        <p14:creationId xmlns:p14="http://schemas.microsoft.com/office/powerpoint/2010/main" val="793307751"/>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The wisdom to recognize relationships that revive from ones that exhaust.</a:t>
            </a:r>
            <a:r>
              <a:rPr lang="en-US" sz="1200" kern="1200" dirty="0" smtClean="0">
                <a:solidFill>
                  <a:schemeClr val="tx1"/>
                </a:solidFill>
                <a:effectLst/>
                <a:latin typeface="+mn-lt"/>
                <a:ea typeface="+mn-ea"/>
                <a:cs typeface="+mn-cs"/>
              </a:rPr>
              <a:t/>
            </a:r>
            <a:br>
              <a:rPr lang="en-US" sz="1200" kern="1200" dirty="0" smtClean="0">
                <a:solidFill>
                  <a:schemeClr val="tx1"/>
                </a:solidFill>
                <a:effectLst/>
                <a:latin typeface="+mn-lt"/>
                <a:ea typeface="+mn-ea"/>
                <a:cs typeface="+mn-cs"/>
              </a:rPr>
            </a:br>
            <a:r>
              <a:rPr lang="en-US" sz="1200" kern="1200" dirty="0" smtClean="0">
                <a:solidFill>
                  <a:schemeClr val="tx1"/>
                </a:solidFill>
                <a:effectLst/>
                <a:latin typeface="+mn-lt"/>
                <a:ea typeface="+mn-ea"/>
                <a:cs typeface="+mn-cs"/>
              </a:rPr>
              <a:t>Closely connected to emotional rest is the rest we all occasionally need from the social roles we play in one another’s lives. In every relationship there is an exchange of energy and attention; sometimes we receive from others, sometimes we give. But if you’re constantly feeling overwhelmed by others’ demands on you, it may be time for social rest.</a:t>
            </a:r>
            <a:r>
              <a:rPr lang="en-US" sz="1200" kern="1200" baseline="0" dirty="0" smtClean="0">
                <a:solidFill>
                  <a:schemeClr val="tx1"/>
                </a:solidFill>
                <a:effectLst/>
                <a:latin typeface="+mn-lt"/>
                <a:ea typeface="+mn-ea"/>
                <a:cs typeface="+mn-cs"/>
              </a:rPr>
              <a:t> </a:t>
            </a:r>
            <a:r>
              <a:rPr lang="en-US" sz="1200" kern="1200" dirty="0" smtClean="0">
                <a:solidFill>
                  <a:schemeClr val="tx1"/>
                </a:solidFill>
                <a:effectLst/>
                <a:latin typeface="+mn-lt"/>
                <a:ea typeface="+mn-ea"/>
                <a:cs typeface="+mn-cs"/>
              </a:rPr>
              <a:t>We can do this either by temporarily retreating from social interaction (which is important for introverts) or else we can ensure that the people we do spend time with genuinely support and inspire us. </a:t>
            </a:r>
            <a:br>
              <a:rPr lang="en-US" sz="1200" kern="1200" dirty="0" smtClean="0">
                <a:solidFill>
                  <a:schemeClr val="tx1"/>
                </a:solidFill>
                <a:effectLst/>
                <a:latin typeface="+mn-lt"/>
                <a:ea typeface="+mn-ea"/>
                <a:cs typeface="+mn-cs"/>
              </a:rPr>
            </a:br>
            <a:endParaRPr lang="en-US" sz="1200" kern="1200" dirty="0" smtClean="0">
              <a:solidFill>
                <a:schemeClr val="tx1"/>
              </a:solidFill>
              <a:effectLst/>
              <a:latin typeface="+mn-lt"/>
              <a:ea typeface="+mn-ea"/>
              <a:cs typeface="+mn-cs"/>
            </a:endParaRPr>
          </a:p>
          <a:p>
            <a:pPr marL="171450" indent="-171450">
              <a:buFont typeface="Arial" panose="020B0604020202020204" pitchFamily="34" charset="0"/>
              <a:buChar char="•"/>
            </a:pPr>
            <a:r>
              <a:rPr lang="en-US" sz="1200" kern="1200" dirty="0" smtClean="0">
                <a:solidFill>
                  <a:schemeClr val="tx1"/>
                </a:solidFill>
                <a:effectLst/>
                <a:latin typeface="+mn-lt"/>
                <a:ea typeface="+mn-ea"/>
                <a:cs typeface="+mn-cs"/>
              </a:rPr>
              <a:t>Ask for help</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US" sz="1200" kern="1200" baseline="0" dirty="0" smtClean="0">
                <a:solidFill>
                  <a:schemeClr val="tx1"/>
                </a:solidFill>
                <a:effectLst/>
                <a:latin typeface="+mn-lt"/>
                <a:ea typeface="+mn-ea"/>
                <a:cs typeface="+mn-cs"/>
              </a:rPr>
              <a:t>Pay attention to how people make you feel</a:t>
            </a:r>
            <a:endParaRPr lang="en-US" sz="1200" kern="1200" dirty="0" smtClean="0">
              <a:solidFill>
                <a:schemeClr val="tx1"/>
              </a:solidFill>
              <a:effectLst/>
              <a:latin typeface="+mn-lt"/>
              <a:ea typeface="+mn-ea"/>
              <a:cs typeface="+mn-cs"/>
            </a:endParaRPr>
          </a:p>
          <a:p>
            <a:pPr marL="171450" indent="-171450">
              <a:buFont typeface="Arial" panose="020B0604020202020204" pitchFamily="34" charset="0"/>
              <a:buChar char="•"/>
            </a:pPr>
            <a:r>
              <a:rPr lang="en-US" sz="1200" kern="1200" dirty="0" smtClean="0">
                <a:solidFill>
                  <a:schemeClr val="tx1"/>
                </a:solidFill>
                <a:effectLst/>
                <a:latin typeface="+mn-lt"/>
                <a:ea typeface="+mn-ea"/>
                <a:cs typeface="+mn-cs"/>
              </a:rPr>
              <a:t>Set</a:t>
            </a:r>
            <a:r>
              <a:rPr lang="en-US" sz="1200" kern="1200" baseline="0" dirty="0" smtClean="0">
                <a:solidFill>
                  <a:schemeClr val="tx1"/>
                </a:solidFill>
                <a:effectLst/>
                <a:latin typeface="+mn-lt"/>
                <a:ea typeface="+mn-ea"/>
                <a:cs typeface="+mn-cs"/>
              </a:rPr>
              <a:t> boundaries to reduce conflict</a:t>
            </a:r>
          </a:p>
          <a:p>
            <a:pPr marL="171450" indent="-171450">
              <a:buFont typeface="Arial" panose="020B0604020202020204" pitchFamily="34" charset="0"/>
              <a:buChar char="•"/>
            </a:pPr>
            <a:r>
              <a:rPr lang="en-US" sz="1200" kern="1200" baseline="0" dirty="0" smtClean="0">
                <a:solidFill>
                  <a:schemeClr val="tx1"/>
                </a:solidFill>
                <a:effectLst/>
                <a:latin typeface="+mn-lt"/>
                <a:ea typeface="+mn-ea"/>
                <a:cs typeface="+mn-cs"/>
              </a:rPr>
              <a:t>Spend more time with the people who make you feel your best</a:t>
            </a:r>
          </a:p>
          <a:p>
            <a:pPr marL="171450" indent="-171450">
              <a:buFont typeface="Arial" panose="020B0604020202020204" pitchFamily="34" charset="0"/>
              <a:buChar char="•"/>
            </a:pPr>
            <a:r>
              <a:rPr lang="en-US" sz="1200" kern="1200" baseline="0" dirty="0" smtClean="0">
                <a:solidFill>
                  <a:schemeClr val="tx1"/>
                </a:solidFill>
                <a:effectLst/>
                <a:latin typeface="+mn-lt"/>
                <a:ea typeface="+mn-ea"/>
                <a:cs typeface="+mn-cs"/>
              </a:rPr>
              <a:t>Make plans that are aligned with your interests</a:t>
            </a:r>
          </a:p>
          <a:p>
            <a:pPr marL="171450" indent="-171450">
              <a:buFont typeface="Arial" panose="020B0604020202020204" pitchFamily="34" charset="0"/>
              <a:buChar char="•"/>
            </a:pPr>
            <a:r>
              <a:rPr lang="en-US" sz="1200" kern="1200" baseline="0" dirty="0" smtClean="0">
                <a:solidFill>
                  <a:schemeClr val="tx1"/>
                </a:solidFill>
                <a:effectLst/>
                <a:latin typeface="+mn-lt"/>
                <a:ea typeface="+mn-ea"/>
                <a:cs typeface="+mn-cs"/>
              </a:rPr>
              <a:t>Seek out others that share your interests	</a:t>
            </a:r>
          </a:p>
          <a:p>
            <a:pPr marL="171450" indent="-171450">
              <a:buFont typeface="Arial" panose="020B0604020202020204" pitchFamily="34" charset="0"/>
              <a:buChar char="•"/>
            </a:pPr>
            <a:endParaRPr lang="en-US" sz="1200" kern="1200" baseline="0" dirty="0" smtClean="0">
              <a:solidFill>
                <a:schemeClr val="tx1"/>
              </a:solidFill>
              <a:effectLst/>
              <a:latin typeface="+mn-lt"/>
              <a:ea typeface="+mn-ea"/>
              <a:cs typeface="+mn-cs"/>
            </a:endParaRPr>
          </a:p>
          <a:p>
            <a:pPr marL="171450" indent="-171450">
              <a:buFont typeface="Arial" panose="020B0604020202020204" pitchFamily="34" charset="0"/>
              <a:buChar char="•"/>
            </a:pPr>
            <a:endParaRPr lang="en-US" sz="1200" kern="1200" dirty="0" smtClean="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0F218316-C4A2-46B7-AEBE-35B60C3C6563}" type="slidenum">
              <a:rPr lang="en-US" smtClean="0"/>
              <a:t>13</a:t>
            </a:fld>
            <a:endParaRPr lang="en-US"/>
          </a:p>
        </p:txBody>
      </p:sp>
    </p:spTree>
    <p:extLst>
      <p:ext uri="{BB962C8B-B14F-4D97-AF65-F5344CB8AC3E}">
        <p14:creationId xmlns:p14="http://schemas.microsoft.com/office/powerpoint/2010/main" val="3238540950"/>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Limiting the endless onslaught of sensory input received from electronics, fragrances, and background noise.</a:t>
            </a:r>
            <a:br>
              <a:rPr lang="en-US" sz="1200" b="1" kern="1200" dirty="0" smtClean="0">
                <a:solidFill>
                  <a:schemeClr val="tx1"/>
                </a:solidFill>
                <a:effectLst/>
                <a:latin typeface="+mn-lt"/>
                <a:ea typeface="+mn-ea"/>
                <a:cs typeface="+mn-cs"/>
              </a:rPr>
            </a:br>
            <a:r>
              <a:rPr lang="en-US" sz="1200" kern="1200" dirty="0" smtClean="0">
                <a:solidFill>
                  <a:schemeClr val="tx1"/>
                </a:solidFill>
                <a:effectLst/>
                <a:latin typeface="+mn-lt"/>
                <a:ea typeface="+mn-ea"/>
                <a:cs typeface="+mn-cs"/>
              </a:rPr>
              <a:t>It’s difficult to talk about our productivity-obsessed culture without also talking about hyper-stimulation, and the assault our senses receive from glowing screens, noise pollution, busy offices or bright lights at all hours of the day.</a:t>
            </a:r>
            <a:r>
              <a:rPr lang="en-US" sz="1200" kern="1200" baseline="0" dirty="0" smtClean="0">
                <a:solidFill>
                  <a:schemeClr val="tx1"/>
                </a:solidFill>
                <a:effectLst/>
                <a:latin typeface="+mn-lt"/>
                <a:ea typeface="+mn-ea"/>
                <a:cs typeface="+mn-cs"/>
              </a:rPr>
              <a:t> </a:t>
            </a:r>
            <a:r>
              <a:rPr lang="en-US" sz="1200" kern="1200" dirty="0" smtClean="0">
                <a:solidFill>
                  <a:schemeClr val="tx1"/>
                </a:solidFill>
                <a:effectLst/>
                <a:latin typeface="+mn-lt"/>
                <a:ea typeface="+mn-ea"/>
                <a:cs typeface="+mn-cs"/>
              </a:rPr>
              <a:t>Signs of sensory overstimulation include headaches, distraction and feelings of overwhelm. </a:t>
            </a:r>
          </a:p>
          <a:p>
            <a:endParaRPr lang="en-US" sz="1200" kern="1200" dirty="0" smtClean="0">
              <a:solidFill>
                <a:schemeClr val="tx1"/>
              </a:solidFill>
              <a:effectLst/>
              <a:latin typeface="+mn-lt"/>
              <a:ea typeface="+mn-ea"/>
              <a:cs typeface="+mn-cs"/>
            </a:endParaRPr>
          </a:p>
          <a:p>
            <a:pPr marL="171450" indent="-171450">
              <a:buFont typeface="Arial" panose="020B0604020202020204" pitchFamily="34" charset="0"/>
              <a:buChar char="•"/>
            </a:pPr>
            <a:r>
              <a:rPr lang="en-US" sz="1200" kern="1200" dirty="0" smtClean="0">
                <a:solidFill>
                  <a:schemeClr val="tx1"/>
                </a:solidFill>
                <a:effectLst/>
                <a:latin typeface="+mn-lt"/>
                <a:ea typeface="+mn-ea"/>
                <a:cs typeface="+mn-cs"/>
              </a:rPr>
              <a:t>unplug digitally</a:t>
            </a:r>
          </a:p>
          <a:p>
            <a:pPr marL="171450" indent="-171450">
              <a:buFont typeface="Arial" panose="020B0604020202020204" pitchFamily="34" charset="0"/>
              <a:buChar char="•"/>
            </a:pPr>
            <a:r>
              <a:rPr lang="en-US" sz="1200" kern="1200" dirty="0" smtClean="0">
                <a:solidFill>
                  <a:schemeClr val="tx1"/>
                </a:solidFill>
                <a:effectLst/>
                <a:latin typeface="+mn-lt"/>
                <a:ea typeface="+mn-ea"/>
                <a:cs typeface="+mn-cs"/>
              </a:rPr>
              <a:t>close your eyes</a:t>
            </a:r>
          </a:p>
          <a:p>
            <a:pPr marL="171450" indent="-171450">
              <a:buFont typeface="Arial" panose="020B0604020202020204" pitchFamily="34" charset="0"/>
              <a:buChar char="•"/>
            </a:pPr>
            <a:r>
              <a:rPr lang="en-US" sz="1200" kern="1200" dirty="0" smtClean="0">
                <a:solidFill>
                  <a:schemeClr val="tx1"/>
                </a:solidFill>
                <a:effectLst/>
                <a:latin typeface="+mn-lt"/>
                <a:ea typeface="+mn-ea"/>
                <a:cs typeface="+mn-cs"/>
              </a:rPr>
              <a:t>go somewhere quiet and deliberately give yourself a moment to pause and digest all that data</a:t>
            </a:r>
          </a:p>
          <a:p>
            <a:pPr marL="171450" indent="-171450">
              <a:buFont typeface="Arial" panose="020B0604020202020204" pitchFamily="34" charset="0"/>
              <a:buChar char="•"/>
            </a:pPr>
            <a:r>
              <a:rPr lang="en-US" sz="1200" kern="1200" dirty="0" smtClean="0">
                <a:solidFill>
                  <a:schemeClr val="tx1"/>
                </a:solidFill>
                <a:effectLst/>
                <a:latin typeface="+mn-lt"/>
                <a:ea typeface="+mn-ea"/>
                <a:cs typeface="+mn-cs"/>
              </a:rPr>
              <a:t>avoid</a:t>
            </a:r>
            <a:r>
              <a:rPr lang="en-US" sz="1200" kern="1200" baseline="0" dirty="0" smtClean="0">
                <a:solidFill>
                  <a:schemeClr val="tx1"/>
                </a:solidFill>
                <a:effectLst/>
                <a:latin typeface="+mn-lt"/>
                <a:ea typeface="+mn-ea"/>
                <a:cs typeface="+mn-cs"/>
              </a:rPr>
              <a:t> using a device during brief free moments and try doing nothing instead</a:t>
            </a:r>
          </a:p>
          <a:p>
            <a:pPr marL="171450" indent="-171450">
              <a:buFont typeface="Arial" panose="020B0604020202020204" pitchFamily="34" charset="0"/>
              <a:buChar char="•"/>
            </a:pPr>
            <a:r>
              <a:rPr lang="en-US" sz="1200" kern="1200" baseline="0" dirty="0" smtClean="0">
                <a:solidFill>
                  <a:schemeClr val="tx1"/>
                </a:solidFill>
                <a:effectLst/>
                <a:latin typeface="+mn-lt"/>
                <a:ea typeface="+mn-ea"/>
                <a:cs typeface="+mn-cs"/>
              </a:rPr>
              <a:t>use a short meditation session to reset your nervous system</a:t>
            </a:r>
          </a:p>
          <a:p>
            <a:pPr marL="171450" indent="-171450">
              <a:buFont typeface="Arial" panose="020B0604020202020204" pitchFamily="34" charset="0"/>
              <a:buChar char="•"/>
            </a:pPr>
            <a:r>
              <a:rPr lang="en-US" sz="1200" kern="1200" baseline="0" dirty="0" smtClean="0">
                <a:solidFill>
                  <a:schemeClr val="tx1"/>
                </a:solidFill>
                <a:effectLst/>
                <a:latin typeface="+mn-lt"/>
                <a:ea typeface="+mn-ea"/>
                <a:cs typeface="+mn-cs"/>
              </a:rPr>
              <a:t>Tune into your senses and adjust to your preferences. Turn down the lights, use pleasant scents, make your workspace comfortable. </a:t>
            </a:r>
          </a:p>
          <a:p>
            <a:pPr marL="0" indent="0">
              <a:buFont typeface="Arial" panose="020B0604020202020204" pitchFamily="34" charset="0"/>
              <a:buNone/>
            </a:pPr>
            <a:endParaRPr lang="en-US" sz="1200" kern="1200" baseline="0" dirty="0" smtClean="0">
              <a:solidFill>
                <a:schemeClr val="tx1"/>
              </a:solidFill>
              <a:effectLst/>
              <a:latin typeface="+mn-lt"/>
              <a:ea typeface="+mn-ea"/>
              <a:cs typeface="+mn-cs"/>
            </a:endParaRPr>
          </a:p>
          <a:p>
            <a:pPr marL="171450" indent="-171450">
              <a:buFont typeface="Arial" panose="020B0604020202020204" pitchFamily="34" charset="0"/>
              <a:buChar char="•"/>
            </a:pPr>
            <a:endParaRPr lang="en-US" dirty="0"/>
          </a:p>
        </p:txBody>
      </p:sp>
      <p:sp>
        <p:nvSpPr>
          <p:cNvPr id="4" name="Slide Number Placeholder 3"/>
          <p:cNvSpPr>
            <a:spLocks noGrp="1"/>
          </p:cNvSpPr>
          <p:nvPr>
            <p:ph type="sldNum" sz="quarter" idx="10"/>
          </p:nvPr>
        </p:nvSpPr>
        <p:spPr/>
        <p:txBody>
          <a:bodyPr/>
          <a:lstStyle/>
          <a:p>
            <a:fld id="{0F218316-C4A2-46B7-AEBE-35B60C3C6563}" type="slidenum">
              <a:rPr lang="en-US" smtClean="0"/>
              <a:t>14</a:t>
            </a:fld>
            <a:endParaRPr lang="en-US"/>
          </a:p>
        </p:txBody>
      </p:sp>
    </p:spTree>
    <p:extLst>
      <p:ext uri="{BB962C8B-B14F-4D97-AF65-F5344CB8AC3E}">
        <p14:creationId xmlns:p14="http://schemas.microsoft.com/office/powerpoint/2010/main" val="4256172961"/>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The experience of allowing beauty to inspire awe. </a:t>
            </a:r>
          </a:p>
          <a:p>
            <a:r>
              <a:rPr lang="en-US" sz="1200" kern="1200" dirty="0" smtClean="0">
                <a:solidFill>
                  <a:schemeClr val="tx1"/>
                </a:solidFill>
                <a:effectLst/>
                <a:latin typeface="+mn-lt"/>
                <a:ea typeface="+mn-ea"/>
                <a:cs typeface="+mn-cs"/>
              </a:rPr>
              <a:t>It might not be something you’ve thought about, but creativity is also a resource that can be depleted with overuse – and it’s not just about the arts, but any activity that requires imagination and inventiveness. Solving problems and generating novel ideas might not feel like work, but it requires focus and energy, which are limited. Lacking inspiration and motivation could be a sign of creative fatigue. </a:t>
            </a:r>
          </a:p>
          <a:p>
            <a:endParaRPr lang="en-US" sz="1200" kern="1200" dirty="0" smtClean="0">
              <a:solidFill>
                <a:schemeClr val="tx1"/>
              </a:solidFill>
              <a:effectLst/>
              <a:latin typeface="+mn-lt"/>
              <a:ea typeface="+mn-ea"/>
              <a:cs typeface="+mn-cs"/>
            </a:endParaRPr>
          </a:p>
          <a:p>
            <a:pPr marL="171450" indent="-171450">
              <a:buFont typeface="Arial" panose="020B0604020202020204" pitchFamily="34" charset="0"/>
              <a:buChar char="•"/>
            </a:pPr>
            <a:r>
              <a:rPr lang="en-US" sz="1200" kern="1200" dirty="0" smtClean="0">
                <a:solidFill>
                  <a:schemeClr val="tx1"/>
                </a:solidFill>
                <a:effectLst/>
                <a:latin typeface="+mn-lt"/>
                <a:ea typeface="+mn-ea"/>
                <a:cs typeface="+mn-cs"/>
              </a:rPr>
              <a:t>Seek out situations that inspire and renew your sense of awe at the world</a:t>
            </a:r>
          </a:p>
          <a:p>
            <a:pPr marL="171450" indent="-171450">
              <a:buFont typeface="Arial" panose="020B0604020202020204" pitchFamily="34" charset="0"/>
              <a:buChar char="•"/>
            </a:pPr>
            <a:r>
              <a:rPr lang="en-US" sz="1200" kern="1200" dirty="0" smtClean="0">
                <a:solidFill>
                  <a:schemeClr val="tx1"/>
                </a:solidFill>
                <a:effectLst/>
                <a:latin typeface="+mn-lt"/>
                <a:ea typeface="+mn-ea"/>
                <a:cs typeface="+mn-cs"/>
              </a:rPr>
              <a:t>Follow</a:t>
            </a:r>
            <a:r>
              <a:rPr lang="en-US" sz="1200" kern="1200" baseline="0" dirty="0" smtClean="0">
                <a:solidFill>
                  <a:schemeClr val="tx1"/>
                </a:solidFill>
                <a:effectLst/>
                <a:latin typeface="+mn-lt"/>
                <a:ea typeface="+mn-ea"/>
                <a:cs typeface="+mn-cs"/>
              </a:rPr>
              <a:t> your</a:t>
            </a:r>
            <a:r>
              <a:rPr lang="en-US" sz="1200" kern="1200" dirty="0" smtClean="0">
                <a:solidFill>
                  <a:schemeClr val="tx1"/>
                </a:solidFill>
                <a:effectLst/>
                <a:latin typeface="+mn-lt"/>
                <a:ea typeface="+mn-ea"/>
                <a:cs typeface="+mn-cs"/>
              </a:rPr>
              <a:t> curiosity</a:t>
            </a:r>
          </a:p>
          <a:p>
            <a:pPr marL="171450" indent="-171450">
              <a:buFont typeface="Arial" panose="020B0604020202020204" pitchFamily="34" charset="0"/>
              <a:buChar char="•"/>
            </a:pPr>
            <a:r>
              <a:rPr lang="en-US" sz="1200" kern="1200" dirty="0" smtClean="0">
                <a:solidFill>
                  <a:schemeClr val="tx1"/>
                </a:solidFill>
                <a:effectLst/>
                <a:latin typeface="+mn-lt"/>
                <a:ea typeface="+mn-ea"/>
                <a:cs typeface="+mn-cs"/>
              </a:rPr>
              <a:t>Immerse</a:t>
            </a:r>
            <a:r>
              <a:rPr lang="en-US" sz="1200" kern="1200" baseline="0" dirty="0" smtClean="0">
                <a:solidFill>
                  <a:schemeClr val="tx1"/>
                </a:solidFill>
                <a:effectLst/>
                <a:latin typeface="+mn-lt"/>
                <a:ea typeface="+mn-ea"/>
                <a:cs typeface="+mn-cs"/>
              </a:rPr>
              <a:t> yourself in </a:t>
            </a:r>
            <a:r>
              <a:rPr lang="en-US" sz="1200" kern="1200" dirty="0" smtClean="0">
                <a:solidFill>
                  <a:schemeClr val="tx1"/>
                </a:solidFill>
                <a:effectLst/>
                <a:latin typeface="+mn-lt"/>
                <a:ea typeface="+mn-ea"/>
                <a:cs typeface="+mn-cs"/>
              </a:rPr>
              <a:t>the beauty of nature  </a:t>
            </a:r>
          </a:p>
          <a:p>
            <a:pPr marL="171450" indent="-171450">
              <a:buFont typeface="Arial" panose="020B0604020202020204" pitchFamily="34" charset="0"/>
              <a:buChar char="•"/>
            </a:pPr>
            <a:r>
              <a:rPr lang="en-US" sz="1200" kern="1200" dirty="0" smtClean="0">
                <a:solidFill>
                  <a:schemeClr val="tx1"/>
                </a:solidFill>
                <a:effectLst/>
                <a:latin typeface="+mn-lt"/>
                <a:ea typeface="+mn-ea"/>
                <a:cs typeface="+mn-cs"/>
              </a:rPr>
              <a:t>Find stillness</a:t>
            </a:r>
          </a:p>
          <a:p>
            <a:pPr marL="171450" indent="-171450">
              <a:buFont typeface="Arial" panose="020B0604020202020204" pitchFamily="34" charset="0"/>
              <a:buChar char="•"/>
            </a:pPr>
            <a:r>
              <a:rPr lang="en-US" sz="1200" kern="1200" dirty="0" smtClean="0">
                <a:solidFill>
                  <a:schemeClr val="tx1"/>
                </a:solidFill>
                <a:effectLst/>
                <a:latin typeface="+mn-lt"/>
                <a:ea typeface="+mn-ea"/>
                <a:cs typeface="+mn-cs"/>
              </a:rPr>
              <a:t>Visit a museum or cultural center</a:t>
            </a:r>
          </a:p>
          <a:p>
            <a:pPr marL="171450" indent="-171450">
              <a:buFont typeface="Arial" panose="020B0604020202020204" pitchFamily="34" charset="0"/>
              <a:buChar char="•"/>
            </a:pPr>
            <a:r>
              <a:rPr lang="en-US" sz="1200" kern="1200" dirty="0" smtClean="0">
                <a:solidFill>
                  <a:schemeClr val="tx1"/>
                </a:solidFill>
                <a:effectLst/>
                <a:latin typeface="+mn-lt"/>
                <a:ea typeface="+mn-ea"/>
                <a:cs typeface="+mn-cs"/>
              </a:rPr>
              <a:t>Read a book for enjoyment</a:t>
            </a:r>
          </a:p>
          <a:p>
            <a:pPr marL="171450" indent="-171450">
              <a:buFont typeface="Arial" panose="020B0604020202020204" pitchFamily="34" charset="0"/>
              <a:buChar char="•"/>
            </a:pPr>
            <a:r>
              <a:rPr lang="en-US" sz="1200" kern="1200" dirty="0" smtClean="0">
                <a:solidFill>
                  <a:schemeClr val="tx1"/>
                </a:solidFill>
                <a:effectLst/>
                <a:latin typeface="+mn-lt"/>
                <a:ea typeface="+mn-ea"/>
                <a:cs typeface="+mn-cs"/>
              </a:rPr>
              <a:t>Listen to a podcast on an interesting topic</a:t>
            </a:r>
          </a:p>
          <a:p>
            <a:pPr marL="171450" indent="-171450">
              <a:buFont typeface="Arial" panose="020B0604020202020204" pitchFamily="34" charset="0"/>
              <a:buChar char="•"/>
            </a:pPr>
            <a:r>
              <a:rPr lang="en-US" sz="1200" kern="1200" dirty="0" smtClean="0">
                <a:solidFill>
                  <a:schemeClr val="tx1"/>
                </a:solidFill>
                <a:effectLst/>
                <a:latin typeface="+mn-lt"/>
                <a:ea typeface="+mn-ea"/>
                <a:cs typeface="+mn-cs"/>
              </a:rPr>
              <a:t>Listen to music</a:t>
            </a:r>
          </a:p>
          <a:p>
            <a:pPr marL="171450" indent="-171450">
              <a:buFont typeface="Arial" panose="020B0604020202020204" pitchFamily="34" charset="0"/>
              <a:buChar char="•"/>
            </a:pPr>
            <a:endParaRPr lang="en-US" sz="1200" kern="1200" dirty="0" smtClean="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0F218316-C4A2-46B7-AEBE-35B60C3C6563}" type="slidenum">
              <a:rPr lang="en-US" smtClean="0"/>
              <a:t>15</a:t>
            </a:fld>
            <a:endParaRPr lang="en-US"/>
          </a:p>
        </p:txBody>
      </p:sp>
    </p:spTree>
    <p:extLst>
      <p:ext uri="{BB962C8B-B14F-4D97-AF65-F5344CB8AC3E}">
        <p14:creationId xmlns:p14="http://schemas.microsoft.com/office/powerpoint/2010/main" val="2352666083"/>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fontAlgn="base"/>
            <a:r>
              <a:rPr lang="en-US" sz="1200" b="0" i="0" kern="1200" dirty="0" smtClean="0">
                <a:solidFill>
                  <a:schemeClr val="tx1"/>
                </a:solidFill>
                <a:effectLst/>
                <a:latin typeface="+mn-lt"/>
                <a:ea typeface="+mn-ea"/>
                <a:cs typeface="+mn-cs"/>
              </a:rPr>
              <a:t>There are both passive and active forms of physical rest.</a:t>
            </a:r>
          </a:p>
          <a:p>
            <a:pPr fontAlgn="base"/>
            <a:r>
              <a:rPr lang="en-US" sz="1200" b="0" i="0" u="none" strike="noStrike" kern="1200" dirty="0" smtClean="0">
                <a:solidFill>
                  <a:schemeClr val="tx1"/>
                </a:solidFill>
                <a:effectLst/>
                <a:latin typeface="+mn-lt"/>
                <a:ea typeface="+mn-ea"/>
                <a:cs typeface="+mn-cs"/>
                <a:hlinkClick r:id="rId3"/>
              </a:rPr>
              <a:t>Sleeping</a:t>
            </a:r>
            <a:r>
              <a:rPr lang="en-US" sz="1200" b="0" i="0" kern="1200" dirty="0" smtClean="0">
                <a:solidFill>
                  <a:schemeClr val="tx1"/>
                </a:solidFill>
                <a:effectLst/>
                <a:latin typeface="+mn-lt"/>
                <a:ea typeface="+mn-ea"/>
                <a:cs typeface="+mn-cs"/>
              </a:rPr>
              <a:t> and napping are the two most common forms of passive rest. To maximize the likelihood of getting restful sleep, make sure that you follow a sound sleep protocol (e.g. consistent bedtime, control temperature, not drinking caffeine late in the day, wind-down routine).</a:t>
            </a:r>
          </a:p>
          <a:p>
            <a:pPr fontAlgn="base"/>
            <a:r>
              <a:rPr lang="en-US" sz="1200" b="0" i="0" kern="1200" dirty="0" smtClean="0">
                <a:solidFill>
                  <a:schemeClr val="tx1"/>
                </a:solidFill>
                <a:effectLst/>
                <a:latin typeface="+mn-lt"/>
                <a:ea typeface="+mn-ea"/>
                <a:cs typeface="+mn-cs"/>
              </a:rPr>
              <a:t>Active physical rest includes activities like </a:t>
            </a:r>
            <a:r>
              <a:rPr lang="en-US" sz="1200" b="0" i="0" u="none" strike="noStrike" kern="1200" dirty="0" smtClean="0">
                <a:solidFill>
                  <a:schemeClr val="tx1"/>
                </a:solidFill>
                <a:effectLst/>
                <a:latin typeface="+mn-lt"/>
                <a:ea typeface="+mn-ea"/>
                <a:cs typeface="+mn-cs"/>
                <a:hlinkClick r:id="rId4"/>
              </a:rPr>
              <a:t>stretching</a:t>
            </a:r>
            <a:r>
              <a:rPr lang="en-US" sz="1200" b="0" i="0" kern="1200" dirty="0" smtClean="0">
                <a:solidFill>
                  <a:schemeClr val="tx1"/>
                </a:solidFill>
                <a:effectLst/>
                <a:latin typeface="+mn-lt"/>
                <a:ea typeface="+mn-ea"/>
                <a:cs typeface="+mn-cs"/>
              </a:rPr>
              <a:t> or </a:t>
            </a:r>
            <a:r>
              <a:rPr lang="en-US" sz="1200" b="0" i="0" u="none" strike="noStrike" kern="1200" dirty="0" smtClean="0">
                <a:solidFill>
                  <a:schemeClr val="tx1"/>
                </a:solidFill>
                <a:effectLst/>
                <a:latin typeface="+mn-lt"/>
                <a:ea typeface="+mn-ea"/>
                <a:cs typeface="+mn-cs"/>
                <a:hlinkClick r:id="rId5"/>
              </a:rPr>
              <a:t>yoga</a:t>
            </a:r>
            <a:r>
              <a:rPr lang="en-US" sz="1200" b="0" i="0" kern="1200" dirty="0" smtClean="0">
                <a:solidFill>
                  <a:schemeClr val="tx1"/>
                </a:solidFill>
                <a:effectLst/>
                <a:latin typeface="+mn-lt"/>
                <a:ea typeface="+mn-ea"/>
                <a:cs typeface="+mn-cs"/>
              </a:rPr>
              <a:t>, breathing exercises, progressive muscle relaxation, hot baths, and massages.</a:t>
            </a:r>
          </a:p>
          <a:p>
            <a:r>
              <a:rPr lang="en-US" b="1" dirty="0" smtClean="0"/>
              <a:t>It is the chance to use the body in restorative ways. </a:t>
            </a:r>
          </a:p>
          <a:p>
            <a:r>
              <a:rPr lang="en-US" dirty="0" smtClean="0"/>
              <a:t>All humans naturally move through a 24-hour sleep/wake cycle, and the body signals its need for physical rest with feelings of lethargy, sleepiness, headaches, or even aching muscles. Physical rest allows the body to relax, repair and recuperate.  We talked about how essential sleep is at the beginning today and it deserves our attention. </a:t>
            </a:r>
          </a:p>
          <a:p>
            <a:r>
              <a:rPr lang="en-US" dirty="0" smtClean="0"/>
              <a:t> </a:t>
            </a:r>
          </a:p>
          <a:p>
            <a:pPr marL="171450" indent="-171450">
              <a:buFont typeface="Arial" panose="020B0604020202020204" pitchFamily="34" charset="0"/>
              <a:buChar char="•"/>
            </a:pPr>
            <a:r>
              <a:rPr lang="en-US" dirty="0" smtClean="0"/>
              <a:t>try an adjustment</a:t>
            </a:r>
            <a:r>
              <a:rPr lang="en-US" baseline="0" dirty="0" smtClean="0"/>
              <a:t> to your sleep schedule</a:t>
            </a:r>
          </a:p>
          <a:p>
            <a:pPr marL="171450" indent="-171450">
              <a:buFont typeface="Arial" panose="020B0604020202020204" pitchFamily="34" charset="0"/>
              <a:buChar char="•"/>
            </a:pPr>
            <a:r>
              <a:rPr lang="en-US" dirty="0" smtClean="0"/>
              <a:t>some restorative stretching or yoga</a:t>
            </a:r>
          </a:p>
          <a:p>
            <a:pPr marL="171450" indent="-171450">
              <a:buFont typeface="Arial" panose="020B0604020202020204" pitchFamily="34" charset="0"/>
              <a:buChar char="•"/>
            </a:pPr>
            <a:r>
              <a:rPr lang="en-US" dirty="0" smtClean="0"/>
              <a:t>something as simple as a few deep breaths and a break from hunching over your computer regularly</a:t>
            </a:r>
          </a:p>
          <a:p>
            <a:pPr marL="171450" indent="-171450">
              <a:buFont typeface="Arial" panose="020B0604020202020204" pitchFamily="34" charset="0"/>
              <a:buChar char="•"/>
            </a:pPr>
            <a:r>
              <a:rPr lang="en-US" dirty="0" smtClean="0"/>
              <a:t>build in attention to your body during your workday in any way you</a:t>
            </a:r>
            <a:r>
              <a:rPr lang="en-US" baseline="0" dirty="0" smtClean="0"/>
              <a:t> can</a:t>
            </a:r>
          </a:p>
          <a:p>
            <a:pPr marL="171450" indent="-171450">
              <a:buFont typeface="Arial" panose="020B0604020202020204" pitchFamily="34" charset="0"/>
              <a:buChar char="•"/>
            </a:pPr>
            <a:r>
              <a:rPr lang="en-US" baseline="0" dirty="0" smtClean="0"/>
              <a:t>use your food as fuel </a:t>
            </a:r>
          </a:p>
          <a:p>
            <a:pPr marL="171450" indent="-171450">
              <a:buFont typeface="Arial" panose="020B0604020202020204" pitchFamily="34" charset="0"/>
              <a:buChar char="•"/>
            </a:pPr>
            <a:r>
              <a:rPr lang="en-US" baseline="0" dirty="0" smtClean="0"/>
              <a:t>Wake up your stiff muscles with light activity</a:t>
            </a:r>
          </a:p>
          <a:p>
            <a:pPr marL="171450" indent="-171450">
              <a:buFont typeface="Arial" panose="020B0604020202020204" pitchFamily="34" charset="0"/>
              <a:buChar char="•"/>
            </a:pPr>
            <a:r>
              <a:rPr lang="en-US" baseline="0" dirty="0" smtClean="0"/>
              <a:t>Use progressive muscle relaxation to improve sleep</a:t>
            </a:r>
          </a:p>
          <a:p>
            <a:pPr marL="171450" indent="-171450">
              <a:buFont typeface="Arial" panose="020B0604020202020204" pitchFamily="34" charset="0"/>
              <a:buChar char="•"/>
            </a:pPr>
            <a:endParaRPr lang="en-US" dirty="0" smtClean="0"/>
          </a:p>
          <a:p>
            <a:endParaRPr lang="en-US" dirty="0"/>
          </a:p>
        </p:txBody>
      </p:sp>
      <p:sp>
        <p:nvSpPr>
          <p:cNvPr id="4" name="Slide Number Placeholder 3"/>
          <p:cNvSpPr>
            <a:spLocks noGrp="1"/>
          </p:cNvSpPr>
          <p:nvPr>
            <p:ph type="sldNum" sz="quarter" idx="10"/>
          </p:nvPr>
        </p:nvSpPr>
        <p:spPr/>
        <p:txBody>
          <a:bodyPr/>
          <a:lstStyle/>
          <a:p>
            <a:fld id="{0F218316-C4A2-46B7-AEBE-35B60C3C6563}" type="slidenum">
              <a:rPr lang="en-US" smtClean="0"/>
              <a:t>16</a:t>
            </a:fld>
            <a:endParaRPr lang="en-US"/>
          </a:p>
        </p:txBody>
      </p:sp>
    </p:spTree>
    <p:extLst>
      <p:ext uri="{BB962C8B-B14F-4D97-AF65-F5344CB8AC3E}">
        <p14:creationId xmlns:p14="http://schemas.microsoft.com/office/powerpoint/2010/main" val="1086322177"/>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Fantastic! This is so exciting to see all of these practices in one place.</a:t>
            </a:r>
            <a:r>
              <a:rPr lang="en-US" baseline="0" dirty="0" smtClean="0"/>
              <a:t> These are the things that we know work for us. They actually help. And now we have this additional framework in place to recognize patterns in what we experience and what the resulting needs are. </a:t>
            </a:r>
          </a:p>
          <a:p>
            <a:r>
              <a:rPr lang="en-US" baseline="0" dirty="0" smtClean="0"/>
              <a:t>We have a scaffolding to select a more specialized approach to how we recharge based on the understanding that we can identify what takes to address our own needs more effectively. I encourage you to take pictures of the cumulative work we did to recharge and thank you for your contributions to the ideas we shared today. </a:t>
            </a:r>
            <a:endParaRPr lang="en-US" dirty="0"/>
          </a:p>
        </p:txBody>
      </p:sp>
      <p:sp>
        <p:nvSpPr>
          <p:cNvPr id="4" name="Slide Number Placeholder 3"/>
          <p:cNvSpPr>
            <a:spLocks noGrp="1"/>
          </p:cNvSpPr>
          <p:nvPr>
            <p:ph type="sldNum" sz="quarter" idx="10"/>
          </p:nvPr>
        </p:nvSpPr>
        <p:spPr/>
        <p:txBody>
          <a:bodyPr/>
          <a:lstStyle/>
          <a:p>
            <a:fld id="{0F218316-C4A2-46B7-AEBE-35B60C3C6563}" type="slidenum">
              <a:rPr lang="en-US" smtClean="0"/>
              <a:t>17</a:t>
            </a:fld>
            <a:endParaRPr lang="en-US"/>
          </a:p>
        </p:txBody>
      </p:sp>
    </p:spTree>
    <p:extLst>
      <p:ext uri="{BB962C8B-B14F-4D97-AF65-F5344CB8AC3E}">
        <p14:creationId xmlns:p14="http://schemas.microsoft.com/office/powerpoint/2010/main" val="1906757614"/>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Moving Eating and Sleeping </a:t>
            </a:r>
            <a:r>
              <a:rPr lang="en-US" dirty="0" smtClean="0">
                <a:sym typeface="Wingdings" panose="05000000000000000000" pitchFamily="2" charset="2"/>
              </a:rPr>
              <a:t> Directly from booklet:</a:t>
            </a:r>
          </a:p>
          <a:p>
            <a:endParaRPr lang="en-US" dirty="0" smtClean="0">
              <a:sym typeface="Wingdings" panose="05000000000000000000" pitchFamily="2" charset="2"/>
            </a:endParaRPr>
          </a:p>
          <a:p>
            <a:r>
              <a:rPr lang="en-US" sz="1200" b="1" kern="1200" dirty="0" smtClean="0">
                <a:solidFill>
                  <a:schemeClr val="tx1"/>
                </a:solidFill>
                <a:effectLst/>
                <a:latin typeface="+mn-lt"/>
                <a:ea typeface="+mn-ea"/>
                <a:cs typeface="+mn-cs"/>
              </a:rPr>
              <a:t>Moving</a:t>
            </a:r>
            <a:endParaRPr lang="en-US" sz="1200" kern="1200" dirty="0" smtClean="0">
              <a:solidFill>
                <a:schemeClr val="tx1"/>
              </a:solidFill>
              <a:effectLst/>
              <a:latin typeface="+mn-lt"/>
              <a:ea typeface="+mn-ea"/>
              <a:cs typeface="+mn-cs"/>
            </a:endParaRPr>
          </a:p>
          <a:p>
            <a:r>
              <a:rPr lang="en-US" sz="1200" kern="1200" dirty="0" smtClean="0">
                <a:solidFill>
                  <a:schemeClr val="tx1"/>
                </a:solidFill>
                <a:effectLst/>
                <a:latin typeface="+mn-lt"/>
                <a:ea typeface="+mn-ea"/>
                <a:cs typeface="+mn-cs"/>
              </a:rPr>
              <a:t>Exercise is good medicine. It helps regulate your mood and makes you feel better. </a:t>
            </a:r>
          </a:p>
          <a:p>
            <a:r>
              <a:rPr lang="en-US" sz="1200" kern="1200" dirty="0" smtClean="0">
                <a:solidFill>
                  <a:schemeClr val="tx1"/>
                </a:solidFill>
                <a:effectLst/>
                <a:latin typeface="+mn-lt"/>
                <a:ea typeface="+mn-ea"/>
                <a:cs typeface="+mn-cs"/>
              </a:rPr>
              <a:t>While we often think of exercise as being a way to burn calories and make your body tired, it also has an invigorating effect and is a great way to GIVE you energy.</a:t>
            </a:r>
          </a:p>
          <a:p>
            <a:r>
              <a:rPr lang="en-US" sz="1200" kern="1200" dirty="0" smtClean="0">
                <a:solidFill>
                  <a:schemeClr val="tx1"/>
                </a:solidFill>
                <a:effectLst/>
                <a:latin typeface="+mn-lt"/>
                <a:ea typeface="+mn-ea"/>
                <a:cs typeface="+mn-cs"/>
              </a:rPr>
              <a:t>Maintaining variety and balance in your exercise routine is key to finding that happy place between energy used and energy gained.</a:t>
            </a:r>
          </a:p>
          <a:p>
            <a:r>
              <a:rPr lang="en-US" sz="1200" kern="1200" dirty="0" smtClean="0">
                <a:solidFill>
                  <a:schemeClr val="tx1"/>
                </a:solidFill>
                <a:effectLst/>
                <a:latin typeface="+mn-lt"/>
                <a:ea typeface="+mn-ea"/>
                <a:cs typeface="+mn-cs"/>
              </a:rPr>
              <a:t>Keep it simple and move how you like!</a:t>
            </a:r>
          </a:p>
          <a:p>
            <a:r>
              <a:rPr lang="en-US" sz="1200" kern="1200" dirty="0" smtClean="0">
                <a:solidFill>
                  <a:schemeClr val="tx1"/>
                </a:solidFill>
                <a:effectLst/>
                <a:latin typeface="+mn-lt"/>
                <a:ea typeface="+mn-ea"/>
                <a:cs typeface="+mn-cs"/>
              </a:rPr>
              <a:t> </a:t>
            </a:r>
          </a:p>
          <a:p>
            <a:r>
              <a:rPr lang="en-US" sz="1200" b="1" kern="1200" dirty="0" smtClean="0">
                <a:solidFill>
                  <a:schemeClr val="tx1"/>
                </a:solidFill>
                <a:effectLst/>
                <a:latin typeface="+mn-lt"/>
                <a:ea typeface="+mn-ea"/>
                <a:cs typeface="+mn-cs"/>
              </a:rPr>
              <a:t>Eating</a:t>
            </a:r>
            <a:endParaRPr lang="en-US" sz="1200" kern="1200" dirty="0" smtClean="0">
              <a:solidFill>
                <a:schemeClr val="tx1"/>
              </a:solidFill>
              <a:effectLst/>
              <a:latin typeface="+mn-lt"/>
              <a:ea typeface="+mn-ea"/>
              <a:cs typeface="+mn-cs"/>
            </a:endParaRPr>
          </a:p>
          <a:p>
            <a:r>
              <a:rPr lang="en-US" sz="1200" kern="1200" dirty="0" smtClean="0">
                <a:solidFill>
                  <a:schemeClr val="tx1"/>
                </a:solidFill>
                <a:effectLst/>
                <a:latin typeface="+mn-lt"/>
                <a:ea typeface="+mn-ea"/>
                <a:cs typeface="+mn-cs"/>
              </a:rPr>
              <a:t>Eat Regularly to fuel a healthy metabolism and try not to skip meals. </a:t>
            </a:r>
          </a:p>
          <a:p>
            <a:r>
              <a:rPr lang="en-US" sz="1200" kern="1200" dirty="0" smtClean="0">
                <a:solidFill>
                  <a:schemeClr val="tx1"/>
                </a:solidFill>
                <a:effectLst/>
                <a:latin typeface="+mn-lt"/>
                <a:ea typeface="+mn-ea"/>
                <a:cs typeface="+mn-cs"/>
              </a:rPr>
              <a:t>Balance Your Plate by enjoying a variety of foods at your meals and snacks. </a:t>
            </a:r>
          </a:p>
          <a:p>
            <a:r>
              <a:rPr lang="en-US" sz="1200" kern="1200" dirty="0" smtClean="0">
                <a:solidFill>
                  <a:schemeClr val="tx1"/>
                </a:solidFill>
                <a:effectLst/>
                <a:latin typeface="+mn-lt"/>
                <a:ea typeface="+mn-ea"/>
                <a:cs typeface="+mn-cs"/>
              </a:rPr>
              <a:t>Plan for snacks and be mindful that they are not intended to fill you up, but to bridge you from one meal to the next.</a:t>
            </a:r>
          </a:p>
          <a:p>
            <a:r>
              <a:rPr lang="en-US" sz="1200" kern="1200" dirty="0" smtClean="0">
                <a:solidFill>
                  <a:schemeClr val="tx1"/>
                </a:solidFill>
                <a:effectLst/>
                <a:latin typeface="+mn-lt"/>
                <a:ea typeface="+mn-ea"/>
                <a:cs typeface="+mn-cs"/>
              </a:rPr>
              <a:t>Remove Energy Zappers – watch the added sugars, in things like regular soda, sugary coffee and energy drinks which provide an initial boost but result in a big energy crash. </a:t>
            </a:r>
          </a:p>
          <a:p>
            <a:r>
              <a:rPr lang="en-US" sz="1200" kern="1200" dirty="0" smtClean="0">
                <a:solidFill>
                  <a:schemeClr val="tx1"/>
                </a:solidFill>
                <a:effectLst/>
                <a:latin typeface="+mn-lt"/>
                <a:ea typeface="+mn-ea"/>
                <a:cs typeface="+mn-cs"/>
              </a:rPr>
              <a:t>Plug for WW as an</a:t>
            </a:r>
            <a:r>
              <a:rPr lang="en-US" sz="1200" kern="1200" baseline="0" dirty="0" smtClean="0">
                <a:solidFill>
                  <a:schemeClr val="tx1"/>
                </a:solidFill>
                <a:effectLst/>
                <a:latin typeface="+mn-lt"/>
                <a:ea typeface="+mn-ea"/>
                <a:cs typeface="+mn-cs"/>
              </a:rPr>
              <a:t> employee benefit. </a:t>
            </a:r>
            <a:endParaRPr lang="en-US" sz="1200" kern="1200" dirty="0" smtClean="0">
              <a:solidFill>
                <a:schemeClr val="tx1"/>
              </a:solidFill>
              <a:effectLst/>
              <a:latin typeface="+mn-lt"/>
              <a:ea typeface="+mn-ea"/>
              <a:cs typeface="+mn-cs"/>
            </a:endParaRPr>
          </a:p>
          <a:p>
            <a:r>
              <a:rPr lang="en-US" sz="1200" kern="1200" dirty="0" smtClean="0">
                <a:solidFill>
                  <a:schemeClr val="tx1"/>
                </a:solidFill>
                <a:effectLst/>
                <a:latin typeface="+mn-lt"/>
                <a:ea typeface="+mn-ea"/>
                <a:cs typeface="+mn-cs"/>
              </a:rPr>
              <a:t> </a:t>
            </a:r>
          </a:p>
          <a:p>
            <a:r>
              <a:rPr lang="en-US" sz="1200" b="1" kern="1200" dirty="0" smtClean="0">
                <a:solidFill>
                  <a:schemeClr val="tx1"/>
                </a:solidFill>
                <a:effectLst/>
                <a:latin typeface="+mn-lt"/>
                <a:ea typeface="+mn-ea"/>
                <a:cs typeface="+mn-cs"/>
              </a:rPr>
              <a:t>Sleeping</a:t>
            </a:r>
            <a:endParaRPr lang="en-US" sz="1200" kern="1200" dirty="0" smtClean="0">
              <a:solidFill>
                <a:schemeClr val="tx1"/>
              </a:solidFill>
              <a:effectLst/>
              <a:latin typeface="+mn-lt"/>
              <a:ea typeface="+mn-ea"/>
              <a:cs typeface="+mn-cs"/>
            </a:endParaRPr>
          </a:p>
          <a:p>
            <a:r>
              <a:rPr lang="en-US" sz="1200" kern="1200" dirty="0" smtClean="0">
                <a:solidFill>
                  <a:schemeClr val="tx1"/>
                </a:solidFill>
                <a:effectLst/>
                <a:latin typeface="+mn-lt"/>
                <a:ea typeface="+mn-ea"/>
                <a:cs typeface="+mn-cs"/>
              </a:rPr>
              <a:t>Give yourself enough time to get the right amount of sleep for you. For most people that is 7-8 hours a night.</a:t>
            </a:r>
          </a:p>
          <a:p>
            <a:r>
              <a:rPr lang="en-US" sz="1200" kern="1200" dirty="0" smtClean="0">
                <a:solidFill>
                  <a:schemeClr val="tx1"/>
                </a:solidFill>
                <a:effectLst/>
                <a:latin typeface="+mn-lt"/>
                <a:ea typeface="+mn-ea"/>
                <a:cs typeface="+mn-cs"/>
              </a:rPr>
              <a:t>Set a rhythm for your sleep schedule. Get up and go to bed at the same time every night. </a:t>
            </a:r>
          </a:p>
          <a:p>
            <a:r>
              <a:rPr lang="en-US" sz="1200" kern="1200" dirty="0" smtClean="0">
                <a:solidFill>
                  <a:schemeClr val="tx1"/>
                </a:solidFill>
                <a:effectLst/>
                <a:latin typeface="+mn-lt"/>
                <a:ea typeface="+mn-ea"/>
                <a:cs typeface="+mn-cs"/>
              </a:rPr>
              <a:t>Turn screens off or move them out of your bedroom entirely. The blue light they emit can keep you up.</a:t>
            </a:r>
          </a:p>
          <a:p>
            <a:r>
              <a:rPr lang="en-US" sz="1200" kern="1200" dirty="0" smtClean="0">
                <a:solidFill>
                  <a:schemeClr val="tx1"/>
                </a:solidFill>
                <a:effectLst/>
                <a:latin typeface="+mn-lt"/>
                <a:ea typeface="+mn-ea"/>
                <a:cs typeface="+mn-cs"/>
              </a:rPr>
              <a:t>Set your bedroom up to help you get a restful night’s sleep. Keep it cool, dark, and quiet.</a:t>
            </a:r>
          </a:p>
          <a:p>
            <a:r>
              <a:rPr lang="en-US" sz="1200" kern="1200" dirty="0" smtClean="0">
                <a:solidFill>
                  <a:schemeClr val="tx1"/>
                </a:solidFill>
                <a:effectLst/>
                <a:latin typeface="+mn-lt"/>
                <a:ea typeface="+mn-ea"/>
                <a:cs typeface="+mn-cs"/>
              </a:rPr>
              <a:t> </a:t>
            </a:r>
          </a:p>
          <a:p>
            <a:endParaRPr lang="en-US" sz="1200" kern="1200" dirty="0" smtClean="0">
              <a:solidFill>
                <a:schemeClr val="tx1"/>
              </a:solidFill>
              <a:effectLst/>
              <a:latin typeface="+mn-lt"/>
              <a:ea typeface="+mn-ea"/>
              <a:cs typeface="+mn-cs"/>
            </a:endParaRPr>
          </a:p>
          <a:p>
            <a:endParaRPr lang="en-US" dirty="0"/>
          </a:p>
        </p:txBody>
      </p:sp>
      <p:sp>
        <p:nvSpPr>
          <p:cNvPr id="4" name="Slide Number Placeholder 3"/>
          <p:cNvSpPr>
            <a:spLocks noGrp="1"/>
          </p:cNvSpPr>
          <p:nvPr>
            <p:ph type="sldNum" sz="quarter" idx="10"/>
          </p:nvPr>
        </p:nvSpPr>
        <p:spPr/>
        <p:txBody>
          <a:bodyPr/>
          <a:lstStyle/>
          <a:p>
            <a:fld id="{0F218316-C4A2-46B7-AEBE-35B60C3C6563}" type="slidenum">
              <a:rPr lang="en-US" smtClean="0"/>
              <a:t>18</a:t>
            </a:fld>
            <a:endParaRPr lang="en-US"/>
          </a:p>
        </p:txBody>
      </p:sp>
    </p:spTree>
    <p:extLst>
      <p:ext uri="{BB962C8B-B14F-4D97-AF65-F5344CB8AC3E}">
        <p14:creationId xmlns:p14="http://schemas.microsoft.com/office/powerpoint/2010/main" val="4108974550"/>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To support some of those every day habits, employees/enrollees have access to benefits from WW:</a:t>
            </a:r>
          </a:p>
          <a:p>
            <a:r>
              <a:rPr lang="en-US" sz="1200" b="0" i="0" kern="1200" dirty="0" smtClean="0">
                <a:solidFill>
                  <a:schemeClr val="tx1"/>
                </a:solidFill>
                <a:effectLst/>
                <a:latin typeface="+mn-lt"/>
                <a:ea typeface="+mn-ea"/>
                <a:cs typeface="+mn-cs"/>
              </a:rPr>
              <a:t>The Commonwealth of Virginia is committed to helping you, and your eligible spouse/dependent(s) reach your wellness goals—to lose weight, eat healthier, move more, develop a more positive mindset, or all the above—by offering an upfront 50% discount on WW membership offerings.</a:t>
            </a:r>
            <a:r>
              <a:rPr lang="en-US" dirty="0" smtClean="0"/>
              <a:t>  </a:t>
            </a:r>
            <a:endParaRPr lang="en-US" dirty="0"/>
          </a:p>
        </p:txBody>
      </p:sp>
      <p:sp>
        <p:nvSpPr>
          <p:cNvPr id="4" name="Slide Number Placeholder 3"/>
          <p:cNvSpPr>
            <a:spLocks noGrp="1"/>
          </p:cNvSpPr>
          <p:nvPr>
            <p:ph type="sldNum" sz="quarter" idx="10"/>
          </p:nvPr>
        </p:nvSpPr>
        <p:spPr/>
        <p:txBody>
          <a:bodyPr/>
          <a:lstStyle/>
          <a:p>
            <a:fld id="{0F218316-C4A2-46B7-AEBE-35B60C3C6563}" type="slidenum">
              <a:rPr lang="en-US" smtClean="0"/>
              <a:t>19</a:t>
            </a:fld>
            <a:endParaRPr lang="en-US"/>
          </a:p>
        </p:txBody>
      </p:sp>
    </p:spTree>
    <p:extLst>
      <p:ext uri="{BB962C8B-B14F-4D97-AF65-F5344CB8AC3E}">
        <p14:creationId xmlns:p14="http://schemas.microsoft.com/office/powerpoint/2010/main" val="3832576353"/>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smtClean="0">
                <a:solidFill>
                  <a:schemeClr val="tx1"/>
                </a:solidFill>
                <a:effectLst/>
                <a:latin typeface="+mn-lt"/>
                <a:ea typeface="+mn-ea"/>
                <a:cs typeface="+mn-cs"/>
              </a:rPr>
              <a:t>A balanced approach venerates both work and rest as two complementary aspects of a life well lived. </a:t>
            </a:r>
            <a:r>
              <a:rPr lang="en-US" sz="1200" b="1" kern="1200" dirty="0" smtClean="0">
                <a:solidFill>
                  <a:schemeClr val="tx1"/>
                </a:solidFill>
                <a:effectLst/>
                <a:latin typeface="+mn-lt"/>
                <a:ea typeface="+mn-ea"/>
                <a:cs typeface="+mn-cs"/>
              </a:rPr>
              <a:t>Good rest is rest that acknowledges the source and nature of our fatigue. </a:t>
            </a:r>
            <a:r>
              <a:rPr lang="en-US" sz="1200" kern="1200" dirty="0" smtClean="0">
                <a:solidFill>
                  <a:schemeClr val="tx1"/>
                </a:solidFill>
                <a:effectLst/>
                <a:latin typeface="+mn-lt"/>
                <a:ea typeface="+mn-ea"/>
                <a:cs typeface="+mn-cs"/>
              </a:rPr>
              <a:t>In a culture that salutes productivity, it can be difficult to sink fully into rest without guilt, or even to dwell to deeply on the kind of rest we’re really craving. It’s easier, however, if we reframe rest and restoration not in the negative (like “not working”) but in the positive, like as an important and healthy part of the rhythm of life. </a:t>
            </a:r>
          </a:p>
          <a:p>
            <a:r>
              <a:rPr lang="en-US" sz="1200" kern="1200" dirty="0" smtClean="0">
                <a:solidFill>
                  <a:schemeClr val="tx1"/>
                </a:solidFill>
                <a:effectLst/>
                <a:latin typeface="+mn-lt"/>
                <a:ea typeface="+mn-ea"/>
                <a:cs typeface="+mn-cs"/>
              </a:rPr>
              <a:t> </a:t>
            </a:r>
          </a:p>
          <a:p>
            <a:endParaRPr lang="en-US" dirty="0"/>
          </a:p>
        </p:txBody>
      </p:sp>
      <p:sp>
        <p:nvSpPr>
          <p:cNvPr id="4" name="Slide Number Placeholder 3"/>
          <p:cNvSpPr>
            <a:spLocks noGrp="1"/>
          </p:cNvSpPr>
          <p:nvPr>
            <p:ph type="sldNum" sz="quarter" idx="10"/>
          </p:nvPr>
        </p:nvSpPr>
        <p:spPr/>
        <p:txBody>
          <a:bodyPr/>
          <a:lstStyle/>
          <a:p>
            <a:fld id="{0F218316-C4A2-46B7-AEBE-35B60C3C6563}" type="slidenum">
              <a:rPr lang="en-US" smtClean="0"/>
              <a:t>20</a:t>
            </a:fld>
            <a:endParaRPr lang="en-US"/>
          </a:p>
        </p:txBody>
      </p:sp>
    </p:spTree>
    <p:extLst>
      <p:ext uri="{BB962C8B-B14F-4D97-AF65-F5344CB8AC3E}">
        <p14:creationId xmlns:p14="http://schemas.microsoft.com/office/powerpoint/2010/main" val="3515270152"/>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43"/>
        <p:cNvGrpSpPr/>
        <p:nvPr/>
      </p:nvGrpSpPr>
      <p:grpSpPr>
        <a:xfrm>
          <a:off x="0" y="0"/>
          <a:ext cx="0" cy="0"/>
          <a:chOff x="0" y="0"/>
          <a:chExt cx="0" cy="0"/>
        </a:xfrm>
      </p:grpSpPr>
      <p:sp>
        <p:nvSpPr>
          <p:cNvPr id="244" name="Google Shape;244;g3dbebab798_1_20:notes"/>
          <p:cNvSpPr>
            <a:spLocks noGrp="1" noRot="1" noChangeAspect="1"/>
          </p:cNvSpPr>
          <p:nvPr>
            <p:ph type="sldImg" idx="2"/>
          </p:nvPr>
        </p:nvSpPr>
        <p:spPr>
          <a:xfrm>
            <a:off x="423863" y="704850"/>
            <a:ext cx="6256337" cy="3519488"/>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45" name="Google Shape;245;g3dbebab798_1_20:notes"/>
          <p:cNvSpPr txBox="1">
            <a:spLocks noGrp="1"/>
          </p:cNvSpPr>
          <p:nvPr>
            <p:ph type="body" idx="1"/>
          </p:nvPr>
        </p:nvSpPr>
        <p:spPr>
          <a:xfrm>
            <a:off x="710248" y="4459526"/>
            <a:ext cx="5681980" cy="4224814"/>
          </a:xfrm>
          <a:prstGeom prst="rect">
            <a:avLst/>
          </a:prstGeom>
        </p:spPr>
        <p:txBody>
          <a:bodyPr spcFirstLastPara="1" wrap="square" lIns="94213" tIns="94213" rIns="94213" bIns="94213" anchor="t" anchorCtr="0">
            <a:noAutofit/>
          </a:bodyPr>
          <a:lstStyle/>
          <a:p>
            <a:pPr>
              <a:lnSpc>
                <a:spcPct val="115000"/>
              </a:lnSpc>
            </a:pPr>
            <a:r>
              <a:rPr lang="en-US" dirty="0" smtClean="0">
                <a:solidFill>
                  <a:schemeClr val="dk1"/>
                </a:solidFill>
                <a:latin typeface="Cabin"/>
                <a:ea typeface="Cabin"/>
                <a:cs typeface="Cabin"/>
                <a:sym typeface="Cabin"/>
              </a:rPr>
              <a:t>We could all use a hand from time to time in dealing with some of the curve balls life throws us. It’s a good thing that all DHRM health plans have easy to access employee assistance programs (EAPs). </a:t>
            </a:r>
            <a:endParaRPr lang="en-US" dirty="0" smtClean="0">
              <a:latin typeface="Indie Flower"/>
              <a:ea typeface="Indie Flower"/>
              <a:cs typeface="Indie Flower"/>
              <a:sym typeface="Indie Flower"/>
            </a:endParaRPr>
          </a:p>
          <a:p>
            <a:pPr>
              <a:lnSpc>
                <a:spcPct val="115000"/>
              </a:lnSpc>
              <a:spcBef>
                <a:spcPts val="1294"/>
              </a:spcBef>
            </a:pPr>
            <a:endParaRPr lang="en-US" dirty="0" smtClean="0">
              <a:solidFill>
                <a:schemeClr val="dk1"/>
              </a:solidFill>
              <a:latin typeface="Cabin"/>
              <a:ea typeface="Cabin"/>
              <a:cs typeface="Cabin"/>
              <a:sym typeface="Cabin"/>
            </a:endParaRPr>
          </a:p>
          <a:p>
            <a:pPr>
              <a:lnSpc>
                <a:spcPct val="115000"/>
              </a:lnSpc>
              <a:spcBef>
                <a:spcPts val="1294"/>
              </a:spcBef>
            </a:pPr>
            <a:r>
              <a:rPr lang="en-US" dirty="0" smtClean="0">
                <a:solidFill>
                  <a:schemeClr val="dk1"/>
                </a:solidFill>
                <a:latin typeface="Cabin"/>
                <a:ea typeface="Cabin"/>
                <a:cs typeface="Cabin"/>
                <a:sym typeface="Cabin"/>
              </a:rPr>
              <a:t>In general, care must be authorized in advance, but that’s as easy as a phone call. Grab your insurance card and give your EAP a call to see how they can help. You or your eligible dependent will speak to an EAP specialist who will assess your problem and coordinate assistance. All contact with EAP is confidential. Your EAP specialist or care manager will arrange a referral according to your specific needs and on-line or telephonic options are available. That’s it, but you can contact your plan's Member Services department for more information.</a:t>
            </a:r>
          </a:p>
          <a:p>
            <a:pPr>
              <a:lnSpc>
                <a:spcPct val="115000"/>
              </a:lnSpc>
              <a:spcBef>
                <a:spcPts val="1294"/>
              </a:spcBef>
            </a:pPr>
            <a:endParaRPr lang="en-US" dirty="0" smtClean="0">
              <a:solidFill>
                <a:schemeClr val="dk1"/>
              </a:solidFill>
              <a:latin typeface="Cabin"/>
              <a:ea typeface="Cabin"/>
              <a:cs typeface="Cabin"/>
              <a:sym typeface="Cabin"/>
            </a:endParaRPr>
          </a:p>
          <a:p>
            <a:r>
              <a:rPr lang="en-US" dirty="0" smtClean="0">
                <a:solidFill>
                  <a:schemeClr val="dk1"/>
                </a:solidFill>
                <a:latin typeface="Cabin"/>
                <a:ea typeface="Cabin"/>
                <a:cs typeface="Cabin"/>
                <a:sym typeface="Cabin"/>
              </a:rPr>
              <a:t>They provide services that can help take</a:t>
            </a:r>
            <a:r>
              <a:rPr lang="en-US" baseline="0" dirty="0" smtClean="0">
                <a:solidFill>
                  <a:schemeClr val="dk1"/>
                </a:solidFill>
                <a:latin typeface="Cabin"/>
                <a:ea typeface="Cabin"/>
                <a:cs typeface="Cabin"/>
                <a:sym typeface="Cabin"/>
              </a:rPr>
              <a:t> some of the load off to free up time for the things you need to do to stay on track with being you. Did you know </a:t>
            </a:r>
            <a:r>
              <a:rPr lang="en-US" baseline="0" dirty="0" err="1" smtClean="0">
                <a:solidFill>
                  <a:schemeClr val="dk1"/>
                </a:solidFill>
                <a:latin typeface="Cabin"/>
                <a:ea typeface="Cabin"/>
                <a:cs typeface="Cabin"/>
                <a:sym typeface="Cabin"/>
              </a:rPr>
              <a:t>EAP</a:t>
            </a:r>
            <a:r>
              <a:rPr lang="en-US" baseline="0" dirty="0" smtClean="0">
                <a:solidFill>
                  <a:schemeClr val="dk1"/>
                </a:solidFill>
                <a:latin typeface="Cabin"/>
                <a:ea typeface="Cabin"/>
                <a:cs typeface="Cabin"/>
                <a:sym typeface="Cabin"/>
              </a:rPr>
              <a:t> did this: </a:t>
            </a:r>
          </a:p>
          <a:p>
            <a:r>
              <a:rPr lang="en-US" sz="1200" b="0" i="0" kern="1200" dirty="0" smtClean="0">
                <a:solidFill>
                  <a:schemeClr val="tx1"/>
                </a:solidFill>
                <a:effectLst/>
                <a:latin typeface="+mn-lt"/>
                <a:ea typeface="+mn-ea"/>
                <a:cs typeface="+mn-cs"/>
              </a:rPr>
              <a:t>Anthem Example:</a:t>
            </a:r>
          </a:p>
          <a:p>
            <a:r>
              <a:rPr lang="en-US" sz="1200" b="0" i="0" kern="1200" dirty="0" smtClean="0">
                <a:solidFill>
                  <a:schemeClr val="tx1"/>
                </a:solidFill>
                <a:effectLst/>
                <a:latin typeface="+mn-lt"/>
                <a:ea typeface="+mn-ea"/>
                <a:cs typeface="+mn-cs"/>
              </a:rPr>
              <a:t>Online Search</a:t>
            </a:r>
            <a:r>
              <a:rPr lang="en-US" sz="1200" b="0" i="0" kern="1200" baseline="0" dirty="0" smtClean="0">
                <a:solidFill>
                  <a:schemeClr val="tx1"/>
                </a:solidFill>
                <a:effectLst/>
                <a:latin typeface="+mn-lt"/>
                <a:ea typeface="+mn-ea"/>
                <a:cs typeface="+mn-cs"/>
              </a:rPr>
              <a:t> - </a:t>
            </a:r>
            <a:r>
              <a:rPr lang="en-US" sz="1200" b="0" i="0" kern="1200" dirty="0" smtClean="0">
                <a:solidFill>
                  <a:schemeClr val="tx1"/>
                </a:solidFill>
                <a:effectLst/>
                <a:latin typeface="+mn-lt"/>
                <a:ea typeface="+mn-ea"/>
                <a:cs typeface="+mn-cs"/>
              </a:rPr>
              <a:t>You can locate child and elder care providers near you by completing the online search questionnaire on the </a:t>
            </a:r>
            <a:r>
              <a:rPr lang="en-US" sz="1200" b="0" i="0" kern="1200" dirty="0" err="1" smtClean="0">
                <a:solidFill>
                  <a:schemeClr val="tx1"/>
                </a:solidFill>
                <a:effectLst/>
                <a:latin typeface="+mn-lt"/>
                <a:ea typeface="+mn-ea"/>
                <a:cs typeface="+mn-cs"/>
              </a:rPr>
              <a:t>EAP</a:t>
            </a:r>
            <a:r>
              <a:rPr lang="en-US" sz="1200" b="0" i="0" kern="1200" dirty="0" smtClean="0">
                <a:solidFill>
                  <a:schemeClr val="tx1"/>
                </a:solidFill>
                <a:effectLst/>
                <a:latin typeface="+mn-lt"/>
                <a:ea typeface="+mn-ea"/>
                <a:cs typeface="+mn-cs"/>
              </a:rPr>
              <a:t> website.</a:t>
            </a:r>
            <a:br>
              <a:rPr lang="en-US" sz="1200" b="0" i="0" kern="1200" dirty="0" smtClean="0">
                <a:solidFill>
                  <a:schemeClr val="tx1"/>
                </a:solidFill>
                <a:effectLst/>
                <a:latin typeface="+mn-lt"/>
                <a:ea typeface="+mn-ea"/>
                <a:cs typeface="+mn-cs"/>
              </a:rPr>
            </a:br>
            <a:r>
              <a:rPr lang="en-US" sz="1200" b="0" i="0" kern="1200" dirty="0" smtClean="0">
                <a:solidFill>
                  <a:schemeClr val="tx1"/>
                </a:solidFill>
                <a:effectLst/>
                <a:latin typeface="+mn-lt"/>
                <a:ea typeface="+mn-ea"/>
                <a:cs typeface="+mn-cs"/>
              </a:rPr>
              <a:t> </a:t>
            </a:r>
          </a:p>
          <a:p>
            <a:r>
              <a:rPr lang="en-US" sz="1200" b="0" i="0" kern="1200" dirty="0" smtClean="0">
                <a:solidFill>
                  <a:schemeClr val="tx1"/>
                </a:solidFill>
                <a:effectLst/>
                <a:latin typeface="+mn-lt"/>
                <a:ea typeface="+mn-ea"/>
                <a:cs typeface="+mn-cs"/>
              </a:rPr>
              <a:t>Assisted Search</a:t>
            </a:r>
            <a:r>
              <a:rPr lang="en-US" sz="1200" b="0" i="0" kern="1200" baseline="0" dirty="0" smtClean="0">
                <a:solidFill>
                  <a:schemeClr val="tx1"/>
                </a:solidFill>
                <a:effectLst/>
                <a:latin typeface="+mn-lt"/>
                <a:ea typeface="+mn-ea"/>
                <a:cs typeface="+mn-cs"/>
              </a:rPr>
              <a:t> - </a:t>
            </a:r>
            <a:r>
              <a:rPr lang="en-US" sz="1200" b="0" i="0" kern="1200" dirty="0" smtClean="0">
                <a:solidFill>
                  <a:schemeClr val="tx1"/>
                </a:solidFill>
                <a:effectLst/>
                <a:latin typeface="+mn-lt"/>
                <a:ea typeface="+mn-ea"/>
                <a:cs typeface="+mn-cs"/>
              </a:rPr>
              <a:t>With the Enhanced </a:t>
            </a:r>
            <a:r>
              <a:rPr lang="en-US" sz="1200" b="0" i="0" kern="1200" dirty="0" err="1" smtClean="0">
                <a:solidFill>
                  <a:schemeClr val="tx1"/>
                </a:solidFill>
                <a:effectLst/>
                <a:latin typeface="+mn-lt"/>
                <a:ea typeface="+mn-ea"/>
                <a:cs typeface="+mn-cs"/>
              </a:rPr>
              <a:t>EAP</a:t>
            </a:r>
            <a:r>
              <a:rPr lang="en-US" sz="1200" b="0" i="0" kern="1200" dirty="0" smtClean="0">
                <a:solidFill>
                  <a:schemeClr val="tx1"/>
                </a:solidFill>
                <a:effectLst/>
                <a:latin typeface="+mn-lt"/>
                <a:ea typeface="+mn-ea"/>
                <a:cs typeface="+mn-cs"/>
              </a:rPr>
              <a:t>, a referral specialist conducts a personalized search to find services that fit your needs. They contact each provider to confirm availability, hours of operation, licensing and capabilities. Then, within 12 hours of the receipt of the search request, the referral specialist emails, faxes or mails you a personalized packet of information.</a:t>
            </a:r>
          </a:p>
          <a:p>
            <a:endParaRPr lang="en-US" sz="1200" b="0" i="0" kern="1200" dirty="0" smtClean="0">
              <a:solidFill>
                <a:schemeClr val="tx1"/>
              </a:solidFill>
              <a:effectLst/>
              <a:latin typeface="+mn-lt"/>
              <a:ea typeface="+mn-ea"/>
              <a:cs typeface="+mn-cs"/>
            </a:endParaRPr>
          </a:p>
          <a:p>
            <a:r>
              <a:rPr lang="en-US" sz="1200" b="0" i="0" kern="1200" dirty="0" smtClean="0">
                <a:solidFill>
                  <a:schemeClr val="tx1"/>
                </a:solidFill>
                <a:effectLst/>
                <a:latin typeface="+mn-lt"/>
                <a:ea typeface="+mn-ea"/>
                <a:cs typeface="+mn-cs"/>
              </a:rPr>
              <a:t>Tobacco-Free Resources</a:t>
            </a:r>
            <a:r>
              <a:rPr lang="en-US" sz="1200" b="0" i="0" kern="1200" baseline="0" dirty="0" smtClean="0">
                <a:solidFill>
                  <a:schemeClr val="tx1"/>
                </a:solidFill>
                <a:effectLst/>
                <a:latin typeface="+mn-lt"/>
                <a:ea typeface="+mn-ea"/>
                <a:cs typeface="+mn-cs"/>
              </a:rPr>
              <a:t> - The</a:t>
            </a:r>
            <a:r>
              <a:rPr lang="en-US" sz="1200" b="0" i="0" kern="1200" dirty="0" smtClean="0">
                <a:solidFill>
                  <a:schemeClr val="tx1"/>
                </a:solidFill>
                <a:effectLst/>
                <a:latin typeface="+mn-lt"/>
                <a:ea typeface="+mn-ea"/>
                <a:cs typeface="+mn-cs"/>
              </a:rPr>
              <a:t> website offers a variety of tools to help kick the habit, including articles, podcasts, and links to other sources of support</a:t>
            </a:r>
          </a:p>
          <a:p>
            <a:endParaRPr lang="en-US" sz="1200" b="0" i="0" kern="1200" dirty="0" smtClean="0">
              <a:solidFill>
                <a:schemeClr val="tx1"/>
              </a:solidFill>
              <a:effectLst/>
              <a:latin typeface="+mn-lt"/>
              <a:ea typeface="+mn-ea"/>
              <a:cs typeface="+mn-cs"/>
            </a:endParaRPr>
          </a:p>
          <a:p>
            <a:r>
              <a:rPr lang="en-US" sz="1200" b="0" i="0" kern="1200" dirty="0" smtClean="0">
                <a:solidFill>
                  <a:schemeClr val="tx1"/>
                </a:solidFill>
                <a:effectLst/>
                <a:latin typeface="+mn-lt"/>
                <a:ea typeface="+mn-ea"/>
                <a:cs typeface="+mn-cs"/>
              </a:rPr>
              <a:t>Plus legal and financial services</a:t>
            </a:r>
            <a:r>
              <a:rPr lang="en-US" sz="1200" b="0" i="0" kern="1200" baseline="0" dirty="0" smtClean="0">
                <a:solidFill>
                  <a:schemeClr val="tx1"/>
                </a:solidFill>
                <a:effectLst/>
                <a:latin typeface="+mn-lt"/>
                <a:ea typeface="+mn-ea"/>
                <a:cs typeface="+mn-cs"/>
              </a:rPr>
              <a:t> in addition to the mental health counseling with 4 free sessions that we are all familiar with. </a:t>
            </a:r>
            <a:r>
              <a:rPr lang="en-US" sz="1200" b="0" i="0" kern="1200" dirty="0" smtClean="0">
                <a:solidFill>
                  <a:schemeClr val="tx1"/>
                </a:solidFill>
                <a:effectLst/>
                <a:latin typeface="+mn-lt"/>
                <a:ea typeface="+mn-ea"/>
                <a:cs typeface="+mn-cs"/>
              </a:rPr>
              <a:t/>
            </a:r>
            <a:br>
              <a:rPr lang="en-US" sz="1200" b="0" i="0" kern="1200" dirty="0" smtClean="0">
                <a:solidFill>
                  <a:schemeClr val="tx1"/>
                </a:solidFill>
                <a:effectLst/>
                <a:latin typeface="+mn-lt"/>
                <a:ea typeface="+mn-ea"/>
                <a:cs typeface="+mn-cs"/>
              </a:rPr>
            </a:br>
            <a:endParaRPr lang="en-US" sz="1200" b="0" i="0" kern="1200" dirty="0" smtClean="0">
              <a:solidFill>
                <a:schemeClr val="tx1"/>
              </a:solidFill>
              <a:effectLst/>
              <a:latin typeface="+mn-lt"/>
              <a:ea typeface="+mn-ea"/>
              <a:cs typeface="+mn-cs"/>
            </a:endParaRPr>
          </a:p>
        </p:txBody>
      </p:sp>
    </p:spTree>
    <p:extLst>
      <p:ext uri="{BB962C8B-B14F-4D97-AF65-F5344CB8AC3E}">
        <p14:creationId xmlns:p14="http://schemas.microsoft.com/office/powerpoint/2010/main" val="3389108032"/>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Have participants scan the QR code to</a:t>
            </a:r>
            <a:r>
              <a:rPr lang="en-US" baseline="0" dirty="0" smtClean="0"/>
              <a:t> take a 1 minute survey on their employee benefits</a:t>
            </a:r>
            <a:endParaRPr lang="en-US" dirty="0"/>
          </a:p>
        </p:txBody>
      </p:sp>
      <p:sp>
        <p:nvSpPr>
          <p:cNvPr id="4" name="Slide Number Placeholder 3"/>
          <p:cNvSpPr>
            <a:spLocks noGrp="1"/>
          </p:cNvSpPr>
          <p:nvPr>
            <p:ph type="sldNum" sz="quarter" idx="10"/>
          </p:nvPr>
        </p:nvSpPr>
        <p:spPr/>
        <p:txBody>
          <a:bodyPr/>
          <a:lstStyle/>
          <a:p>
            <a:fld id="{0F218316-C4A2-46B7-AEBE-35B60C3C6563}" type="slidenum">
              <a:rPr lang="en-US" smtClean="0"/>
              <a:t>22</a:t>
            </a:fld>
            <a:endParaRPr lang="en-US"/>
          </a:p>
        </p:txBody>
      </p:sp>
    </p:spTree>
    <p:extLst>
      <p:ext uri="{BB962C8B-B14F-4D97-AF65-F5344CB8AC3E}">
        <p14:creationId xmlns:p14="http://schemas.microsoft.com/office/powerpoint/2010/main" val="3558291203"/>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Anyone have any questions or observations they’d like to share? Again, I encourage</a:t>
            </a:r>
            <a:r>
              <a:rPr lang="en-US" baseline="0" dirty="0" smtClean="0"/>
              <a:t> you to take some pictures of the batteries today as a reminder that you have some nice options out there to recharge.</a:t>
            </a:r>
            <a:endParaRPr lang="en-US" dirty="0" smtClean="0"/>
          </a:p>
          <a:p>
            <a:endParaRPr lang="en-US" dirty="0" smtClean="0"/>
          </a:p>
          <a:p>
            <a:r>
              <a:rPr lang="en-US" dirty="0" smtClean="0"/>
              <a:t>You can find more information from CommonHealth on our newly redesigned website at CommonHealth.Virginia.gov. </a:t>
            </a:r>
          </a:p>
          <a:p>
            <a:r>
              <a:rPr lang="en-US" dirty="0" smtClean="0"/>
              <a:t>We also have a new logo for the first time in over 20 years!</a:t>
            </a:r>
          </a:p>
          <a:p>
            <a:endParaRPr lang="en-US" dirty="0" smtClean="0"/>
          </a:p>
          <a:p>
            <a:r>
              <a:rPr lang="en-US" dirty="0" smtClean="0"/>
              <a:t>Once again, thank you for your generosity of time today!</a:t>
            </a:r>
            <a:r>
              <a:rPr lang="en-US" baseline="0" dirty="0" smtClean="0"/>
              <a:t> </a:t>
            </a:r>
          </a:p>
          <a:p>
            <a:r>
              <a:rPr lang="en-US" baseline="0" dirty="0" smtClean="0"/>
              <a:t>Please know you are appreciated for the work that you do and beyond that, the people that you are. </a:t>
            </a:r>
            <a:endParaRPr lang="en-US" dirty="0"/>
          </a:p>
        </p:txBody>
      </p:sp>
      <p:sp>
        <p:nvSpPr>
          <p:cNvPr id="4" name="Slide Number Placeholder 3"/>
          <p:cNvSpPr>
            <a:spLocks noGrp="1"/>
          </p:cNvSpPr>
          <p:nvPr>
            <p:ph type="sldNum" sz="quarter" idx="10"/>
          </p:nvPr>
        </p:nvSpPr>
        <p:spPr/>
        <p:txBody>
          <a:bodyPr/>
          <a:lstStyle/>
          <a:p>
            <a:fld id="{0F218316-C4A2-46B7-AEBE-35B60C3C6563}" type="slidenum">
              <a:rPr lang="en-US" smtClean="0"/>
              <a:t>23</a:t>
            </a:fld>
            <a:endParaRPr lang="en-US"/>
          </a:p>
        </p:txBody>
      </p:sp>
    </p:spTree>
    <p:extLst>
      <p:ext uri="{BB962C8B-B14F-4D97-AF65-F5344CB8AC3E}">
        <p14:creationId xmlns:p14="http://schemas.microsoft.com/office/powerpoint/2010/main" val="2052794163"/>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smtClean="0"/>
              <a:t>Click to edit Master title style</a:t>
            </a:r>
            <a:endParaRPr lang="en-US"/>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1B4503D5-8A6E-4D14-82A7-7B44B6488F10}" type="datetimeFigureOut">
              <a:rPr lang="en-US" smtClean="0"/>
              <a:t>9/27/2022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B92BB38-C1F8-46F8-A9E1-FBBFB09D720B}" type="slidenum">
              <a:rPr lang="en-US" smtClean="0"/>
              <a:t>‹#›</a:t>
            </a:fld>
            <a:endParaRPr lang="en-US"/>
          </a:p>
        </p:txBody>
      </p:sp>
    </p:spTree>
    <p:extLst>
      <p:ext uri="{BB962C8B-B14F-4D97-AF65-F5344CB8AC3E}">
        <p14:creationId xmlns:p14="http://schemas.microsoft.com/office/powerpoint/2010/main" val="2274123178"/>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B4503D5-8A6E-4D14-82A7-7B44B6488F10}" type="datetimeFigureOut">
              <a:rPr lang="en-US" smtClean="0"/>
              <a:t>9/27/2022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B92BB38-C1F8-46F8-A9E1-FBBFB09D720B}" type="slidenum">
              <a:rPr lang="en-US" smtClean="0"/>
              <a:t>‹#›</a:t>
            </a:fld>
            <a:endParaRPr lang="en-US"/>
          </a:p>
        </p:txBody>
      </p:sp>
    </p:spTree>
    <p:extLst>
      <p:ext uri="{BB962C8B-B14F-4D97-AF65-F5344CB8AC3E}">
        <p14:creationId xmlns:p14="http://schemas.microsoft.com/office/powerpoint/2010/main" val="4059884566"/>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smtClean="0"/>
              <a:t>Click to edit Master title style</a:t>
            </a:r>
            <a:endParaRPr lang="en-US"/>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1B4503D5-8A6E-4D14-82A7-7B44B6488F10}" type="datetimeFigureOut">
              <a:rPr lang="en-US" smtClean="0"/>
              <a:t>9/27/2022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B92BB38-C1F8-46F8-A9E1-FBBFB09D720B}" type="slidenum">
              <a:rPr lang="en-US" smtClean="0"/>
              <a:t>‹#›</a:t>
            </a:fld>
            <a:endParaRPr lang="en-US"/>
          </a:p>
        </p:txBody>
      </p:sp>
    </p:spTree>
    <p:extLst>
      <p:ext uri="{BB962C8B-B14F-4D97-AF65-F5344CB8AC3E}">
        <p14:creationId xmlns:p14="http://schemas.microsoft.com/office/powerpoint/2010/main" val="2206097331"/>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838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6172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1B4503D5-8A6E-4D14-82A7-7B44B6488F10}" type="datetimeFigureOut">
              <a:rPr lang="en-US" smtClean="0"/>
              <a:t>9/27/2022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9B92BB38-C1F8-46F8-A9E1-FBBFB09D720B}" type="slidenum">
              <a:rPr lang="en-US" smtClean="0"/>
              <a:t>‹#›</a:t>
            </a:fld>
            <a:endParaRPr lang="en-US"/>
          </a:p>
        </p:txBody>
      </p:sp>
    </p:spTree>
    <p:extLst>
      <p:ext uri="{BB962C8B-B14F-4D97-AF65-F5344CB8AC3E}">
        <p14:creationId xmlns:p14="http://schemas.microsoft.com/office/powerpoint/2010/main" val="292656031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smtClean="0"/>
              <a:t>Click to edit Master title style</a:t>
            </a:r>
            <a:endParaRPr lang="en-US"/>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1B4503D5-8A6E-4D14-82A7-7B44B6488F10}" type="datetimeFigureOut">
              <a:rPr lang="en-US" smtClean="0"/>
              <a:t>9/27/2022</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9B92BB38-C1F8-46F8-A9E1-FBBFB09D720B}" type="slidenum">
              <a:rPr lang="en-US" smtClean="0"/>
              <a:t>‹#›</a:t>
            </a:fld>
            <a:endParaRPr lang="en-US"/>
          </a:p>
        </p:txBody>
      </p:sp>
    </p:spTree>
    <p:extLst>
      <p:ext uri="{BB962C8B-B14F-4D97-AF65-F5344CB8AC3E}">
        <p14:creationId xmlns:p14="http://schemas.microsoft.com/office/powerpoint/2010/main" val="3100103725"/>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1B4503D5-8A6E-4D14-82A7-7B44B6488F10}" type="datetimeFigureOut">
              <a:rPr lang="en-US" smtClean="0"/>
              <a:t>9/27/2022</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9B92BB38-C1F8-46F8-A9E1-FBBFB09D720B}" type="slidenum">
              <a:rPr lang="en-US" smtClean="0"/>
              <a:t>‹#›</a:t>
            </a:fld>
            <a:endParaRPr lang="en-US"/>
          </a:p>
        </p:txBody>
      </p:sp>
    </p:spTree>
    <p:extLst>
      <p:ext uri="{BB962C8B-B14F-4D97-AF65-F5344CB8AC3E}">
        <p14:creationId xmlns:p14="http://schemas.microsoft.com/office/powerpoint/2010/main" val="511522016"/>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1B4503D5-8A6E-4D14-82A7-7B44B6488F10}" type="datetimeFigureOut">
              <a:rPr lang="en-US" smtClean="0"/>
              <a:t>9/27/2022</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9B92BB38-C1F8-46F8-A9E1-FBBFB09D720B}" type="slidenum">
              <a:rPr lang="en-US" smtClean="0"/>
              <a:t>‹#›</a:t>
            </a:fld>
            <a:endParaRPr lang="en-US"/>
          </a:p>
        </p:txBody>
      </p:sp>
    </p:spTree>
    <p:extLst>
      <p:ext uri="{BB962C8B-B14F-4D97-AF65-F5344CB8AC3E}">
        <p14:creationId xmlns:p14="http://schemas.microsoft.com/office/powerpoint/2010/main" val="334821297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1B4503D5-8A6E-4D14-82A7-7B44B6488F10}" type="datetimeFigureOut">
              <a:rPr lang="en-US" smtClean="0"/>
              <a:t>9/27/2022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9B92BB38-C1F8-46F8-A9E1-FBBFB09D720B}" type="slidenum">
              <a:rPr lang="en-US" smtClean="0"/>
              <a:t>‹#›</a:t>
            </a:fld>
            <a:endParaRPr lang="en-US"/>
          </a:p>
        </p:txBody>
      </p:sp>
    </p:spTree>
    <p:extLst>
      <p:ext uri="{BB962C8B-B14F-4D97-AF65-F5344CB8AC3E}">
        <p14:creationId xmlns:p14="http://schemas.microsoft.com/office/powerpoint/2010/main" val="1564184433"/>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1B4503D5-8A6E-4D14-82A7-7B44B6488F10}" type="datetimeFigureOut">
              <a:rPr lang="en-US" smtClean="0"/>
              <a:t>9/27/2022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9B92BB38-C1F8-46F8-A9E1-FBBFB09D720B}" type="slidenum">
              <a:rPr lang="en-US" smtClean="0"/>
              <a:t>‹#›</a:t>
            </a:fld>
            <a:endParaRPr lang="en-US"/>
          </a:p>
        </p:txBody>
      </p:sp>
    </p:spTree>
    <p:extLst>
      <p:ext uri="{BB962C8B-B14F-4D97-AF65-F5344CB8AC3E}">
        <p14:creationId xmlns:p14="http://schemas.microsoft.com/office/powerpoint/2010/main" val="144352131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B4503D5-8A6E-4D14-82A7-7B44B6488F10}" type="datetimeFigureOut">
              <a:rPr lang="en-US" smtClean="0"/>
              <a:t>9/27/2022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B92BB38-C1F8-46F8-A9E1-FBBFB09D720B}" type="slidenum">
              <a:rPr lang="en-US" smtClean="0"/>
              <a:t>‹#›</a:t>
            </a:fld>
            <a:endParaRPr lang="en-US"/>
          </a:p>
        </p:txBody>
      </p:sp>
    </p:spTree>
    <p:extLst>
      <p:ext uri="{BB962C8B-B14F-4D97-AF65-F5344CB8AC3E}">
        <p14:creationId xmlns:p14="http://schemas.microsoft.com/office/powerpoint/2010/main" val="3791787505"/>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B4503D5-8A6E-4D14-82A7-7B44B6488F10}" type="datetimeFigureOut">
              <a:rPr lang="en-US" smtClean="0"/>
              <a:t>9/27/2022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B92BB38-C1F8-46F8-A9E1-FBBFB09D720B}" type="slidenum">
              <a:rPr lang="en-US" smtClean="0"/>
              <a:t>‹#›</a:t>
            </a:fld>
            <a:endParaRPr lang="en-US"/>
          </a:p>
        </p:txBody>
      </p:sp>
    </p:spTree>
    <p:extLst>
      <p:ext uri="{BB962C8B-B14F-4D97-AF65-F5344CB8AC3E}">
        <p14:creationId xmlns:p14="http://schemas.microsoft.com/office/powerpoint/2010/main" val="3843759291"/>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matchingName="Title and body" type="tx">
  <p:cSld name="Title and body">
    <p:spTree>
      <p:nvGrpSpPr>
        <p:cNvPr id="1" name="Shape 16"/>
        <p:cNvGrpSpPr/>
        <p:nvPr/>
      </p:nvGrpSpPr>
      <p:grpSpPr>
        <a:xfrm>
          <a:off x="0" y="0"/>
          <a:ext cx="0" cy="0"/>
          <a:chOff x="0" y="0"/>
          <a:chExt cx="0" cy="0"/>
        </a:xfrm>
      </p:grpSpPr>
      <p:sp>
        <p:nvSpPr>
          <p:cNvPr id="17" name="Google Shape;17;p4"/>
          <p:cNvSpPr txBox="1">
            <a:spLocks noGrp="1"/>
          </p:cNvSpPr>
          <p:nvPr>
            <p:ph type="title"/>
          </p:nvPr>
        </p:nvSpPr>
        <p:spPr>
          <a:xfrm>
            <a:off x="415601" y="593374"/>
            <a:ext cx="11360940" cy="763363"/>
          </a:xfrm>
          <a:prstGeom prst="rect">
            <a:avLst/>
          </a:prstGeom>
        </p:spPr>
        <p:txBody>
          <a:bodyPr spcFirstLastPara="1" wrap="square" lIns="118732" tIns="118732" rIns="118732" bIns="118732" anchor="t" anchorCtr="0"/>
          <a:lstStyle>
            <a:lvl1pPr lvl="0">
              <a:spcBef>
                <a:spcPts val="0"/>
              </a:spcBef>
              <a:spcAft>
                <a:spcPts val="0"/>
              </a:spcAft>
              <a:buSzPts val="4100"/>
              <a:buNone/>
              <a:defRPr/>
            </a:lvl1pPr>
            <a:lvl2pPr lvl="1">
              <a:spcBef>
                <a:spcPts val="0"/>
              </a:spcBef>
              <a:spcAft>
                <a:spcPts val="0"/>
              </a:spcAft>
              <a:buSzPts val="4100"/>
              <a:buNone/>
              <a:defRPr/>
            </a:lvl2pPr>
            <a:lvl3pPr lvl="2">
              <a:spcBef>
                <a:spcPts val="0"/>
              </a:spcBef>
              <a:spcAft>
                <a:spcPts val="0"/>
              </a:spcAft>
              <a:buSzPts val="4100"/>
              <a:buNone/>
              <a:defRPr/>
            </a:lvl3pPr>
            <a:lvl4pPr lvl="3">
              <a:spcBef>
                <a:spcPts val="0"/>
              </a:spcBef>
              <a:spcAft>
                <a:spcPts val="0"/>
              </a:spcAft>
              <a:buSzPts val="4100"/>
              <a:buNone/>
              <a:defRPr/>
            </a:lvl4pPr>
            <a:lvl5pPr lvl="4">
              <a:spcBef>
                <a:spcPts val="0"/>
              </a:spcBef>
              <a:spcAft>
                <a:spcPts val="0"/>
              </a:spcAft>
              <a:buSzPts val="4100"/>
              <a:buNone/>
              <a:defRPr/>
            </a:lvl5pPr>
            <a:lvl6pPr lvl="5">
              <a:spcBef>
                <a:spcPts val="0"/>
              </a:spcBef>
              <a:spcAft>
                <a:spcPts val="0"/>
              </a:spcAft>
              <a:buSzPts val="4100"/>
              <a:buNone/>
              <a:defRPr/>
            </a:lvl6pPr>
            <a:lvl7pPr lvl="6">
              <a:spcBef>
                <a:spcPts val="0"/>
              </a:spcBef>
              <a:spcAft>
                <a:spcPts val="0"/>
              </a:spcAft>
              <a:buSzPts val="4100"/>
              <a:buNone/>
              <a:defRPr/>
            </a:lvl7pPr>
            <a:lvl8pPr lvl="7">
              <a:spcBef>
                <a:spcPts val="0"/>
              </a:spcBef>
              <a:spcAft>
                <a:spcPts val="0"/>
              </a:spcAft>
              <a:buSzPts val="4100"/>
              <a:buNone/>
              <a:defRPr/>
            </a:lvl8pPr>
            <a:lvl9pPr lvl="8">
              <a:spcBef>
                <a:spcPts val="0"/>
              </a:spcBef>
              <a:spcAft>
                <a:spcPts val="0"/>
              </a:spcAft>
              <a:buSzPts val="4100"/>
              <a:buNone/>
              <a:defRPr/>
            </a:lvl9pPr>
          </a:lstStyle>
          <a:p>
            <a:endParaRPr/>
          </a:p>
        </p:txBody>
      </p:sp>
      <p:sp>
        <p:nvSpPr>
          <p:cNvPr id="18" name="Google Shape;18;p4"/>
          <p:cNvSpPr txBox="1">
            <a:spLocks noGrp="1"/>
          </p:cNvSpPr>
          <p:nvPr>
            <p:ph type="body" idx="1"/>
          </p:nvPr>
        </p:nvSpPr>
        <p:spPr>
          <a:xfrm>
            <a:off x="415601" y="1536641"/>
            <a:ext cx="11360940" cy="4555227"/>
          </a:xfrm>
          <a:prstGeom prst="rect">
            <a:avLst/>
          </a:prstGeom>
        </p:spPr>
        <p:txBody>
          <a:bodyPr spcFirstLastPara="1" wrap="square" lIns="118732" tIns="118732" rIns="118732" bIns="118732" anchor="t" anchorCtr="0"/>
          <a:lstStyle>
            <a:lvl1pPr marL="410003" lvl="0" indent="-353059">
              <a:spcBef>
                <a:spcPts val="0"/>
              </a:spcBef>
              <a:spcAft>
                <a:spcPts val="0"/>
              </a:spcAft>
              <a:buSzPts val="2600"/>
              <a:buChar char="●"/>
              <a:defRPr/>
            </a:lvl1pPr>
            <a:lvl2pPr marL="820007" lvl="1" indent="-324586">
              <a:spcBef>
                <a:spcPts val="2064"/>
              </a:spcBef>
              <a:spcAft>
                <a:spcPts val="0"/>
              </a:spcAft>
              <a:buSzPts val="2100"/>
              <a:buChar char="○"/>
              <a:defRPr/>
            </a:lvl2pPr>
            <a:lvl3pPr marL="1230011" lvl="2" indent="-324586">
              <a:spcBef>
                <a:spcPts val="2064"/>
              </a:spcBef>
              <a:spcAft>
                <a:spcPts val="0"/>
              </a:spcAft>
              <a:buSzPts val="2100"/>
              <a:buChar char="■"/>
              <a:defRPr/>
            </a:lvl3pPr>
            <a:lvl4pPr marL="1640013" lvl="3" indent="-324586">
              <a:spcBef>
                <a:spcPts val="2064"/>
              </a:spcBef>
              <a:spcAft>
                <a:spcPts val="0"/>
              </a:spcAft>
              <a:buSzPts val="2100"/>
              <a:buChar char="●"/>
              <a:defRPr/>
            </a:lvl4pPr>
            <a:lvl5pPr marL="2050017" lvl="4" indent="-324586">
              <a:spcBef>
                <a:spcPts val="2064"/>
              </a:spcBef>
              <a:spcAft>
                <a:spcPts val="0"/>
              </a:spcAft>
              <a:buSzPts val="2100"/>
              <a:buChar char="○"/>
              <a:defRPr/>
            </a:lvl5pPr>
            <a:lvl6pPr marL="2460021" lvl="5" indent="-324586">
              <a:spcBef>
                <a:spcPts val="2064"/>
              </a:spcBef>
              <a:spcAft>
                <a:spcPts val="0"/>
              </a:spcAft>
              <a:buSzPts val="2100"/>
              <a:buChar char="■"/>
              <a:defRPr/>
            </a:lvl6pPr>
            <a:lvl7pPr marL="2870024" lvl="6" indent="-324586">
              <a:spcBef>
                <a:spcPts val="2064"/>
              </a:spcBef>
              <a:spcAft>
                <a:spcPts val="0"/>
              </a:spcAft>
              <a:buSzPts val="2100"/>
              <a:buChar char="●"/>
              <a:defRPr/>
            </a:lvl7pPr>
            <a:lvl8pPr marL="3280028" lvl="7" indent="-324586">
              <a:spcBef>
                <a:spcPts val="2064"/>
              </a:spcBef>
              <a:spcAft>
                <a:spcPts val="0"/>
              </a:spcAft>
              <a:buSzPts val="2100"/>
              <a:buChar char="○"/>
              <a:defRPr/>
            </a:lvl8pPr>
            <a:lvl9pPr marL="3690033" lvl="8" indent="-324586">
              <a:spcBef>
                <a:spcPts val="2064"/>
              </a:spcBef>
              <a:spcAft>
                <a:spcPts val="2064"/>
              </a:spcAft>
              <a:buSzPts val="2100"/>
              <a:buChar char="■"/>
              <a:defRPr/>
            </a:lvl9pPr>
          </a:lstStyle>
          <a:p>
            <a:endParaRPr/>
          </a:p>
        </p:txBody>
      </p:sp>
      <p:sp>
        <p:nvSpPr>
          <p:cNvPr id="19" name="Google Shape;19;p4"/>
          <p:cNvSpPr txBox="1">
            <a:spLocks noGrp="1"/>
          </p:cNvSpPr>
          <p:nvPr>
            <p:ph type="sldNum" idx="12"/>
          </p:nvPr>
        </p:nvSpPr>
        <p:spPr>
          <a:xfrm>
            <a:off x="11296610" y="6217630"/>
            <a:ext cx="731295" cy="524863"/>
          </a:xfrm>
          <a:prstGeom prst="rect">
            <a:avLst/>
          </a:prstGeom>
        </p:spPr>
        <p:txBody>
          <a:bodyPr spcFirstLastPara="1" wrap="square" lIns="118732" tIns="118732" rIns="118732" bIns="118732"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fld id="{00000000-1234-1234-1234-123412341234}" type="slidenum">
              <a:rPr lang="en" smtClean="0">
                <a:solidFill>
                  <a:srgbClr val="595959"/>
                </a:solidFill>
              </a:rPr>
              <a:pPr/>
              <a:t>‹#›</a:t>
            </a:fld>
            <a:endParaRPr lang="en">
              <a:solidFill>
                <a:srgbClr val="595959"/>
              </a:solidFill>
            </a:endParaRPr>
          </a:p>
        </p:txBody>
      </p:sp>
    </p:spTree>
    <p:extLst>
      <p:ext uri="{BB962C8B-B14F-4D97-AF65-F5344CB8AC3E}">
        <p14:creationId xmlns:p14="http://schemas.microsoft.com/office/powerpoint/2010/main" val="786590767"/>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1B4503D5-8A6E-4D14-82A7-7B44B6488F10}" type="datetimeFigureOut">
              <a:rPr lang="en-US" smtClean="0"/>
              <a:t>9/27/2022</a:t>
            </a:fld>
            <a:endParaRPr lang="en-US"/>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9B92BB38-C1F8-46F8-A9E1-FBBFB09D720B}" type="slidenum">
              <a:rPr lang="en-US" smtClean="0"/>
              <a:t>‹#›</a:t>
            </a:fld>
            <a:endParaRPr lang="en-US"/>
          </a:p>
        </p:txBody>
      </p:sp>
    </p:spTree>
    <p:extLst>
      <p:ext uri="{BB962C8B-B14F-4D97-AF65-F5344CB8AC3E}">
        <p14:creationId xmlns:p14="http://schemas.microsoft.com/office/powerpoint/2010/main" val="1012410430"/>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jpg"/><Relationship Id="rId2" Type="http://schemas.openxmlformats.org/officeDocument/2006/relationships/notesSlide" Target="../notesSlides/notesSlide1.xml"/><Relationship Id="rId1" Type="http://schemas.openxmlformats.org/officeDocument/2006/relationships/slideLayout" Target="../slideLayouts/slideLayout1.xml"/><Relationship Id="rId4" Type="http://schemas.openxmlformats.org/officeDocument/2006/relationships/image" Target="../media/image2.png"/></Relationships>
</file>

<file path=ppt/slides/_rels/slide2.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3" Type="http://schemas.openxmlformats.org/officeDocument/2006/relationships/image" Target="../media/image6.gif"/><Relationship Id="rId2" Type="http://schemas.openxmlformats.org/officeDocument/2006/relationships/notesSlide" Target="../notesSlides/notesSlide5.xml"/><Relationship Id="rId1" Type="http://schemas.openxmlformats.org/officeDocument/2006/relationships/slideLayout" Target="../slideLayouts/slideLayout2.xml"/><Relationship Id="rId4" Type="http://schemas.openxmlformats.org/officeDocument/2006/relationships/image" Target="../media/image7.png"/></Relationships>
</file>

<file path=ppt/slides/_rels/slide6.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7.xml"/><Relationship Id="rId1" Type="http://schemas.openxmlformats.org/officeDocument/2006/relationships/slideLayout" Target="../slideLayouts/slideLayout2.xml"/><Relationship Id="rId4" Type="http://schemas.microsoft.com/office/2007/relationships/hdphoto" Target="../media/hdphoto1.wdp"/></Relationships>
</file>

<file path=ppt/slides/_rels/slide8.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notesSlide" Target="../notesSlides/notesSlide9.xml"/><Relationship Id="rId1" Type="http://schemas.openxmlformats.org/officeDocument/2006/relationships/slideLayout" Target="../slideLayouts/slideLayout2.xml"/><Relationship Id="rId4" Type="http://schemas.microsoft.com/office/2007/relationships/hdphoto" Target="../media/hdphoto2.wdp"/></Relationships>
</file>

<file path=ppt/slides/_rels/slide10.xml.rels><?xml version="1.0" encoding="UTF-8" standalone="yes"?>
<Relationships xmlns="http://schemas.openxmlformats.org/package/2006/relationships"><Relationship Id="rId3" Type="http://schemas.openxmlformats.org/officeDocument/2006/relationships/image" Target="../media/image12.jpeg"/><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notesSlide" Target="../notesSlides/notesSlide11.xml"/><Relationship Id="rId1" Type="http://schemas.openxmlformats.org/officeDocument/2006/relationships/slideLayout" Target="../slideLayouts/slideLayout2.xml"/><Relationship Id="rId4" Type="http://schemas.microsoft.com/office/2007/relationships/hdphoto" Target="../media/hdphoto3.wdp"/></Relationships>
</file>

<file path=ppt/slides/_rels/slide12.xml.rels><?xml version="1.0" encoding="UTF-8" standalone="yes"?>
<Relationships xmlns="http://schemas.openxmlformats.org/package/2006/relationships"><Relationship Id="rId3" Type="http://schemas.openxmlformats.org/officeDocument/2006/relationships/image" Target="../media/image14.jpeg"/><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3" Type="http://schemas.openxmlformats.org/officeDocument/2006/relationships/image" Target="../media/image15.jpeg"/><Relationship Id="rId2" Type="http://schemas.openxmlformats.org/officeDocument/2006/relationships/notesSlide" Target="../notesSlides/notesSlide13.xml"/><Relationship Id="rId1" Type="http://schemas.openxmlformats.org/officeDocument/2006/relationships/slideLayout" Target="../slideLayouts/slideLayout2.xml"/><Relationship Id="rId4" Type="http://schemas.openxmlformats.org/officeDocument/2006/relationships/image" Target="../media/image16.jpeg"/></Relationships>
</file>

<file path=ppt/slides/_rels/slide14.xml.rels><?xml version="1.0" encoding="UTF-8" standalone="yes"?>
<Relationships xmlns="http://schemas.openxmlformats.org/package/2006/relationships"><Relationship Id="rId3" Type="http://schemas.openxmlformats.org/officeDocument/2006/relationships/image" Target="../media/image17.jpeg"/><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notesSlide" Target="../notesSlides/notesSlide15.xml"/><Relationship Id="rId1" Type="http://schemas.openxmlformats.org/officeDocument/2006/relationships/slideLayout" Target="../slideLayouts/slideLayout2.xml"/><Relationship Id="rId4" Type="http://schemas.microsoft.com/office/2007/relationships/hdphoto" Target="../media/hdphoto4.wdp"/></Relationships>
</file>

<file path=ppt/slides/_rels/slide16.xml.rels><?xml version="1.0" encoding="UTF-8" standalone="yes"?>
<Relationships xmlns="http://schemas.openxmlformats.org/package/2006/relationships"><Relationship Id="rId3" Type="http://schemas.openxmlformats.org/officeDocument/2006/relationships/image" Target="../media/image19.jpeg"/><Relationship Id="rId2" Type="http://schemas.openxmlformats.org/officeDocument/2006/relationships/notesSlide" Target="../notesSlides/notesSlide16.xml"/><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17.xml"/><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3" Type="http://schemas.openxmlformats.org/officeDocument/2006/relationships/image" Target="../media/image20.jpeg"/><Relationship Id="rId2" Type="http://schemas.openxmlformats.org/officeDocument/2006/relationships/notesSlide" Target="../notesSlides/notesSlide18.xml"/><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notesSlide" Target="../notesSlides/notesSlide19.xml"/><Relationship Id="rId1" Type="http://schemas.openxmlformats.org/officeDocument/2006/relationships/slideLayout" Target="../slideLayouts/slideLayout12.xml"/></Relationships>
</file>

<file path=ppt/slides/_rels/slide20.xml.rels><?xml version="1.0" encoding="UTF-8" standalone="yes"?>
<Relationships xmlns="http://schemas.openxmlformats.org/package/2006/relationships"><Relationship Id="rId3" Type="http://schemas.openxmlformats.org/officeDocument/2006/relationships/image" Target="../media/image22.jpeg"/><Relationship Id="rId2" Type="http://schemas.openxmlformats.org/officeDocument/2006/relationships/notesSlide" Target="../notesSlides/notesSlide20.xml"/><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12.xml"/></Relationships>
</file>

<file path=ppt/slides/_rels/slide22.xml.rels><?xml version="1.0" encoding="UTF-8" standalone="yes"?>
<Relationships xmlns="http://schemas.openxmlformats.org/package/2006/relationships"><Relationship Id="rId3" Type="http://schemas.openxmlformats.org/officeDocument/2006/relationships/image" Target="../media/image23.png"/><Relationship Id="rId2" Type="http://schemas.openxmlformats.org/officeDocument/2006/relationships/notesSlide" Target="../notesSlides/notesSlide22.xml"/><Relationship Id="rId1" Type="http://schemas.openxmlformats.org/officeDocument/2006/relationships/slideLayout" Target="../slideLayouts/slideLayout12.xml"/><Relationship Id="rId4" Type="http://schemas.openxmlformats.org/officeDocument/2006/relationships/image" Target="../media/image24.png"/></Relationships>
</file>

<file path=ppt/slides/_rels/slide23.xml.rels><?xml version="1.0" encoding="UTF-8" standalone="yes"?>
<Relationships xmlns="http://schemas.openxmlformats.org/package/2006/relationships"><Relationship Id="rId3" Type="http://schemas.openxmlformats.org/officeDocument/2006/relationships/image" Target="../media/image25.png"/><Relationship Id="rId2" Type="http://schemas.openxmlformats.org/officeDocument/2006/relationships/notesSlide" Target="../notesSlides/notesSlide23.xml"/><Relationship Id="rId1" Type="http://schemas.openxmlformats.org/officeDocument/2006/relationships/slideLayout" Target="../slideLayouts/slideLayout2.xml"/><Relationship Id="rId4" Type="http://schemas.openxmlformats.org/officeDocument/2006/relationships/image" Target="../media/image2.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9" name="Group 8"/>
          <p:cNvGrpSpPr/>
          <p:nvPr/>
        </p:nvGrpSpPr>
        <p:grpSpPr>
          <a:xfrm>
            <a:off x="0" y="-41098"/>
            <a:ext cx="12192000" cy="6899098"/>
            <a:chOff x="0" y="-41098"/>
            <a:chExt cx="12192000" cy="6899098"/>
          </a:xfrm>
          <a:solidFill>
            <a:srgbClr val="DBD3D0"/>
          </a:solidFill>
        </p:grpSpPr>
        <p:sp>
          <p:nvSpPr>
            <p:cNvPr id="3" name="Rectangle 2"/>
            <p:cNvSpPr/>
            <p:nvPr/>
          </p:nvSpPr>
          <p:spPr>
            <a:xfrm>
              <a:off x="0" y="0"/>
              <a:ext cx="12192000" cy="6858000"/>
            </a:xfrm>
            <a:prstGeom prst="rect">
              <a:avLst/>
            </a:pr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2" name="Group 1"/>
            <p:cNvGrpSpPr/>
            <p:nvPr/>
          </p:nvGrpSpPr>
          <p:grpSpPr>
            <a:xfrm>
              <a:off x="0" y="-41098"/>
              <a:ext cx="12192000" cy="6765209"/>
              <a:chOff x="0" y="-41098"/>
              <a:chExt cx="12192000" cy="6765209"/>
            </a:xfrm>
            <a:grpFill/>
          </p:grpSpPr>
          <p:pic>
            <p:nvPicPr>
              <p:cNvPr id="5" name="Picture 4"/>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539625" y="41096"/>
                <a:ext cx="9112749" cy="6075166"/>
              </a:xfrm>
              <a:prstGeom prst="rect">
                <a:avLst/>
              </a:prstGeom>
              <a:grpFill/>
              <a:ln>
                <a:noFill/>
              </a:ln>
            </p:spPr>
          </p:pic>
          <p:sp>
            <p:nvSpPr>
              <p:cNvPr id="6" name="TextBox 5"/>
              <p:cNvSpPr txBox="1"/>
              <p:nvPr/>
            </p:nvSpPr>
            <p:spPr>
              <a:xfrm>
                <a:off x="1348509" y="-41098"/>
                <a:ext cx="9494982" cy="1200329"/>
              </a:xfrm>
              <a:prstGeom prst="rect">
                <a:avLst/>
              </a:prstGeom>
              <a:grpFill/>
              <a:ln>
                <a:noFill/>
              </a:ln>
            </p:spPr>
            <p:txBody>
              <a:bodyPr wrap="square" rtlCol="0">
                <a:spAutoFit/>
              </a:bodyPr>
              <a:lstStyle/>
              <a:p>
                <a:pPr algn="ctr"/>
                <a:r>
                  <a:rPr lang="en-US" sz="7200" dirty="0" smtClean="0">
                    <a:solidFill>
                      <a:schemeClr val="bg1"/>
                    </a:solidFill>
                    <a:latin typeface="Century Gothic" panose="020B0502020202020204" pitchFamily="34" charset="0"/>
                  </a:rPr>
                  <a:t>RECHARGE</a:t>
                </a:r>
                <a:endParaRPr lang="en-US" sz="7200" dirty="0">
                  <a:solidFill>
                    <a:schemeClr val="bg1"/>
                  </a:solidFill>
                  <a:latin typeface="Century Gothic" panose="020B0502020202020204" pitchFamily="34" charset="0"/>
                </a:endParaRPr>
              </a:p>
            </p:txBody>
          </p:sp>
          <p:sp>
            <p:nvSpPr>
              <p:cNvPr id="7" name="TextBox 6"/>
              <p:cNvSpPr txBox="1"/>
              <p:nvPr/>
            </p:nvSpPr>
            <p:spPr>
              <a:xfrm>
                <a:off x="0" y="5158775"/>
                <a:ext cx="12192000" cy="646331"/>
              </a:xfrm>
              <a:prstGeom prst="rect">
                <a:avLst/>
              </a:prstGeom>
              <a:grpFill/>
              <a:ln>
                <a:noFill/>
              </a:ln>
            </p:spPr>
            <p:txBody>
              <a:bodyPr wrap="square" rtlCol="0">
                <a:spAutoFit/>
              </a:bodyPr>
              <a:lstStyle/>
              <a:p>
                <a:pPr algn="ctr"/>
                <a:r>
                  <a:rPr lang="en-US" sz="3600" dirty="0">
                    <a:solidFill>
                      <a:schemeClr val="bg1"/>
                    </a:solidFill>
                    <a:latin typeface="Bell MT" panose="02020503060305020303" pitchFamily="18" charset="0"/>
                  </a:rPr>
                  <a:t>F</a:t>
                </a:r>
                <a:r>
                  <a:rPr lang="en-US" sz="3600" dirty="0" smtClean="0">
                    <a:solidFill>
                      <a:schemeClr val="bg1"/>
                    </a:solidFill>
                    <a:latin typeface="Bell MT" panose="02020503060305020303" pitchFamily="18" charset="0"/>
                  </a:rPr>
                  <a:t>ind the energy you need</a:t>
                </a:r>
                <a:endParaRPr lang="en-US" sz="3600" dirty="0">
                  <a:solidFill>
                    <a:schemeClr val="bg1"/>
                  </a:solidFill>
                  <a:latin typeface="Bell MT" panose="02020503060305020303" pitchFamily="18" charset="0"/>
                </a:endParaRPr>
              </a:p>
            </p:txBody>
          </p:sp>
          <p:pic>
            <p:nvPicPr>
              <p:cNvPr id="8" name="Picture 7"/>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4375644" y="5931230"/>
                <a:ext cx="3440712" cy="792881"/>
              </a:xfrm>
              <a:prstGeom prst="rect">
                <a:avLst/>
              </a:prstGeom>
              <a:grpFill/>
              <a:ln>
                <a:noFill/>
              </a:ln>
            </p:spPr>
          </p:pic>
        </p:grpSp>
      </p:grpSp>
    </p:spTree>
    <p:extLst>
      <p:ext uri="{BB962C8B-B14F-4D97-AF65-F5344CB8AC3E}">
        <p14:creationId xmlns:p14="http://schemas.microsoft.com/office/powerpoint/2010/main" val="3524874022"/>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bg>
      <p:bgPr>
        <a:solidFill>
          <a:srgbClr val="DBD3D0"/>
        </a:solidFill>
        <a:effectLst/>
      </p:bgPr>
    </p:bg>
    <p:spTree>
      <p:nvGrpSpPr>
        <p:cNvPr id="1" name=""/>
        <p:cNvGrpSpPr/>
        <p:nvPr/>
      </p:nvGrpSpPr>
      <p:grpSpPr>
        <a:xfrm>
          <a:off x="0" y="0"/>
          <a:ext cx="0" cy="0"/>
          <a:chOff x="0" y="0"/>
          <a:chExt cx="0" cy="0"/>
        </a:xfrm>
      </p:grpSpPr>
      <p:pic>
        <p:nvPicPr>
          <p:cNvPr id="1026" name="Picture 2" descr="Tweets About Being Tired All The Time | HuffPost Life"/>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63880" y="323804"/>
            <a:ext cx="11064240" cy="621039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517845070"/>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bg>
      <p:bgPr>
        <a:solidFill>
          <a:srgbClr val="DBD2D3"/>
        </a:solidFill>
        <a:effectLst/>
      </p:bgPr>
    </p:bg>
    <p:spTree>
      <p:nvGrpSpPr>
        <p:cNvPr id="1" name=""/>
        <p:cNvGrpSpPr/>
        <p:nvPr/>
      </p:nvGrpSpPr>
      <p:grpSpPr>
        <a:xfrm>
          <a:off x="0" y="0"/>
          <a:ext cx="0" cy="0"/>
          <a:chOff x="0" y="0"/>
          <a:chExt cx="0" cy="0"/>
        </a:xfrm>
      </p:grpSpPr>
      <p:pic>
        <p:nvPicPr>
          <p:cNvPr id="2" name="Picture 1"/>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255430" y="0"/>
            <a:ext cx="9681140" cy="6858000"/>
          </a:xfrm>
          <a:prstGeom prst="rect">
            <a:avLst/>
          </a:prstGeom>
        </p:spPr>
      </p:pic>
      <p:sp>
        <p:nvSpPr>
          <p:cNvPr id="6" name="TextBox 5"/>
          <p:cNvSpPr txBox="1"/>
          <p:nvPr/>
        </p:nvSpPr>
        <p:spPr>
          <a:xfrm>
            <a:off x="410966" y="5455577"/>
            <a:ext cx="11414588" cy="1200329"/>
          </a:xfrm>
          <a:prstGeom prst="rect">
            <a:avLst/>
          </a:prstGeom>
          <a:noFill/>
        </p:spPr>
        <p:txBody>
          <a:bodyPr wrap="square" rtlCol="0">
            <a:spAutoFit/>
          </a:bodyPr>
          <a:lstStyle/>
          <a:p>
            <a:pPr algn="ctr"/>
            <a:r>
              <a:rPr lang="en-US" sz="3600" dirty="0" smtClean="0">
                <a:latin typeface="Bell MT" panose="02020503060305020303" pitchFamily="18" charset="0"/>
              </a:rPr>
              <a:t>When you say you are “tired” </a:t>
            </a:r>
          </a:p>
          <a:p>
            <a:pPr algn="ctr"/>
            <a:r>
              <a:rPr lang="en-US" sz="3600" dirty="0">
                <a:latin typeface="Bell MT" panose="02020503060305020303" pitchFamily="18" charset="0"/>
              </a:rPr>
              <a:t>d</a:t>
            </a:r>
            <a:r>
              <a:rPr lang="en-US" sz="3600" dirty="0" smtClean="0">
                <a:latin typeface="Bell MT" panose="02020503060305020303" pitchFamily="18" charset="0"/>
              </a:rPr>
              <a:t>oes it always mean you are sleepy? </a:t>
            </a:r>
            <a:endParaRPr lang="en-US" sz="3600" dirty="0">
              <a:latin typeface="Bell MT" panose="02020503060305020303" pitchFamily="18" charset="0"/>
            </a:endParaRPr>
          </a:p>
        </p:txBody>
      </p:sp>
    </p:spTree>
    <p:extLst>
      <p:ext uri="{BB962C8B-B14F-4D97-AF65-F5344CB8AC3E}">
        <p14:creationId xmlns:p14="http://schemas.microsoft.com/office/powerpoint/2010/main" val="2739790551"/>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bg>
      <p:bgPr>
        <a:solidFill>
          <a:srgbClr val="DBD3D0"/>
        </a:solidFill>
        <a:effectLst/>
      </p:bgPr>
    </p:bg>
    <p:spTree>
      <p:nvGrpSpPr>
        <p:cNvPr id="1" name=""/>
        <p:cNvGrpSpPr/>
        <p:nvPr/>
      </p:nvGrpSpPr>
      <p:grpSpPr>
        <a:xfrm>
          <a:off x="0" y="0"/>
          <a:ext cx="0" cy="0"/>
          <a:chOff x="0" y="0"/>
          <a:chExt cx="0" cy="0"/>
        </a:xfrm>
      </p:grpSpPr>
      <p:pic>
        <p:nvPicPr>
          <p:cNvPr id="6" name="Picture 5"/>
          <p:cNvPicPr>
            <a:picLocks noChangeAspect="1"/>
          </p:cNvPicPr>
          <p:nvPr/>
        </p:nvPicPr>
        <p:blipFill rotWithShape="1">
          <a:blip r:embed="rId3"/>
          <a:srcRect l="22140" b="291"/>
          <a:stretch/>
        </p:blipFill>
        <p:spPr>
          <a:xfrm flipH="1">
            <a:off x="8077614" y="2993469"/>
            <a:ext cx="4101134" cy="3884409"/>
          </a:xfrm>
          <a:prstGeom prst="rect">
            <a:avLst/>
          </a:prstGeom>
        </p:spPr>
      </p:pic>
      <p:sp>
        <p:nvSpPr>
          <p:cNvPr id="4" name="TextBox 3"/>
          <p:cNvSpPr txBox="1"/>
          <p:nvPr/>
        </p:nvSpPr>
        <p:spPr>
          <a:xfrm>
            <a:off x="209342" y="975370"/>
            <a:ext cx="10962526" cy="4893647"/>
          </a:xfrm>
          <a:prstGeom prst="rect">
            <a:avLst/>
          </a:prstGeom>
          <a:noFill/>
        </p:spPr>
        <p:txBody>
          <a:bodyPr wrap="square" rtlCol="0">
            <a:spAutoFit/>
          </a:bodyPr>
          <a:lstStyle/>
          <a:p>
            <a:r>
              <a:rPr lang="en-US" sz="8000" dirty="0" smtClean="0">
                <a:solidFill>
                  <a:srgbClr val="658182"/>
                </a:solidFill>
                <a:latin typeface="Bell MT" panose="02020503060305020303" pitchFamily="18" charset="0"/>
              </a:rPr>
              <a:t>Your Name</a:t>
            </a:r>
          </a:p>
          <a:p>
            <a:endParaRPr lang="en-US" sz="3600" dirty="0" smtClean="0">
              <a:solidFill>
                <a:srgbClr val="658182"/>
              </a:solidFill>
              <a:latin typeface="Bell MT" panose="02020503060305020303" pitchFamily="18" charset="0"/>
            </a:endParaRPr>
          </a:p>
          <a:p>
            <a:r>
              <a:rPr lang="en-US" sz="8000" dirty="0" smtClean="0">
                <a:solidFill>
                  <a:srgbClr val="658182"/>
                </a:solidFill>
                <a:latin typeface="Bell MT" panose="02020503060305020303" pitchFamily="18" charset="0"/>
              </a:rPr>
              <a:t>Your Department</a:t>
            </a:r>
          </a:p>
          <a:p>
            <a:endParaRPr lang="en-US" sz="3600" dirty="0" smtClean="0">
              <a:solidFill>
                <a:srgbClr val="658182"/>
              </a:solidFill>
              <a:latin typeface="Bell MT" panose="02020503060305020303" pitchFamily="18" charset="0"/>
            </a:endParaRPr>
          </a:p>
          <a:p>
            <a:r>
              <a:rPr lang="en-US" sz="8000" dirty="0" smtClean="0">
                <a:solidFill>
                  <a:srgbClr val="658182"/>
                </a:solidFill>
                <a:latin typeface="Bell MT" panose="02020503060305020303" pitchFamily="18" charset="0"/>
              </a:rPr>
              <a:t>“I’m tired” statement</a:t>
            </a:r>
            <a:endParaRPr lang="en-US" sz="8000" dirty="0">
              <a:solidFill>
                <a:srgbClr val="658182"/>
              </a:solidFill>
              <a:latin typeface="Bell MT" panose="02020503060305020303" pitchFamily="18" charset="0"/>
            </a:endParaRPr>
          </a:p>
        </p:txBody>
      </p:sp>
      <p:sp>
        <p:nvSpPr>
          <p:cNvPr id="5" name="TextBox 4"/>
          <p:cNvSpPr txBox="1"/>
          <p:nvPr/>
        </p:nvSpPr>
        <p:spPr>
          <a:xfrm>
            <a:off x="5157627" y="4572000"/>
            <a:ext cx="184731" cy="369332"/>
          </a:xfrm>
          <a:prstGeom prst="rect">
            <a:avLst/>
          </a:prstGeom>
          <a:noFill/>
        </p:spPr>
        <p:txBody>
          <a:bodyPr wrap="none" rtlCol="0">
            <a:spAutoFit/>
          </a:bodyPr>
          <a:lstStyle/>
          <a:p>
            <a:endParaRPr lang="en-US" dirty="0"/>
          </a:p>
        </p:txBody>
      </p:sp>
    </p:spTree>
    <p:extLst>
      <p:ext uri="{BB962C8B-B14F-4D97-AF65-F5344CB8AC3E}">
        <p14:creationId xmlns:p14="http://schemas.microsoft.com/office/powerpoint/2010/main" val="4079294591"/>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bg>
      <p:bgPr>
        <a:solidFill>
          <a:srgbClr val="DBD3D0"/>
        </a:solidFill>
        <a:effectLst/>
      </p:bgPr>
    </p:bg>
    <p:spTree>
      <p:nvGrpSpPr>
        <p:cNvPr id="1" name=""/>
        <p:cNvGrpSpPr/>
        <p:nvPr/>
      </p:nvGrpSpPr>
      <p:grpSpPr>
        <a:xfrm>
          <a:off x="0" y="0"/>
          <a:ext cx="0" cy="0"/>
          <a:chOff x="0" y="0"/>
          <a:chExt cx="0" cy="0"/>
        </a:xfrm>
      </p:grpSpPr>
      <p:sp>
        <p:nvSpPr>
          <p:cNvPr id="6" name="Rectangle 5"/>
          <p:cNvSpPr/>
          <p:nvPr/>
        </p:nvSpPr>
        <p:spPr>
          <a:xfrm>
            <a:off x="0" y="608746"/>
            <a:ext cx="12192000" cy="1631216"/>
          </a:xfrm>
          <a:prstGeom prst="rect">
            <a:avLst/>
          </a:prstGeom>
          <a:noFill/>
        </p:spPr>
        <p:txBody>
          <a:bodyPr wrap="square" lIns="91440" tIns="45720" rIns="91440" bIns="45720">
            <a:spAutoFit/>
          </a:bodyPr>
          <a:lstStyle/>
          <a:p>
            <a:pPr algn="ctr"/>
            <a:r>
              <a:rPr lang="en-US" sz="10000" b="1" cap="none" spc="0" dirty="0" smtClean="0">
                <a:ln w="12700">
                  <a:solidFill>
                    <a:schemeClr val="bg1"/>
                  </a:solidFill>
                  <a:prstDash val="solid"/>
                </a:ln>
                <a:solidFill>
                  <a:srgbClr val="658182"/>
                </a:solidFill>
                <a:effectLst>
                  <a:outerShdw dist="38100" dir="2640000" algn="bl" rotWithShape="0">
                    <a:schemeClr val="accent1"/>
                  </a:outerShdw>
                </a:effectLst>
              </a:rPr>
              <a:t>TIRED &gt; Lack of SLEEP</a:t>
            </a:r>
            <a:endParaRPr lang="en-US" sz="10000" b="1" cap="none" spc="0" dirty="0">
              <a:ln w="12700">
                <a:solidFill>
                  <a:schemeClr val="bg1"/>
                </a:solidFill>
                <a:prstDash val="solid"/>
              </a:ln>
              <a:solidFill>
                <a:srgbClr val="658182"/>
              </a:solidFill>
              <a:effectLst>
                <a:outerShdw dist="38100" dir="2640000" algn="bl" rotWithShape="0">
                  <a:schemeClr val="accent1"/>
                </a:outerShdw>
              </a:effectLst>
            </a:endParaRPr>
          </a:p>
        </p:txBody>
      </p:sp>
      <p:pic>
        <p:nvPicPr>
          <p:cNvPr id="7" name="Picture 6"/>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flipH="1">
            <a:off x="571085" y="2194242"/>
            <a:ext cx="4801429" cy="4801429"/>
          </a:xfrm>
          <a:prstGeom prst="rect">
            <a:avLst/>
          </a:prstGeom>
        </p:spPr>
      </p:pic>
      <p:sp>
        <p:nvSpPr>
          <p:cNvPr id="8" name="TextBox 7"/>
          <p:cNvSpPr txBox="1"/>
          <p:nvPr/>
        </p:nvSpPr>
        <p:spPr>
          <a:xfrm>
            <a:off x="6286500" y="2777490"/>
            <a:ext cx="6278880" cy="584775"/>
          </a:xfrm>
          <a:prstGeom prst="rect">
            <a:avLst/>
          </a:prstGeom>
          <a:noFill/>
        </p:spPr>
        <p:txBody>
          <a:bodyPr wrap="square" rtlCol="0">
            <a:spAutoFit/>
          </a:bodyPr>
          <a:lstStyle/>
          <a:p>
            <a:pPr algn="ctr"/>
            <a:r>
              <a:rPr lang="en-US" sz="3200" b="1" dirty="0" smtClean="0">
                <a:latin typeface="Bell MT" panose="02020503060305020303" pitchFamily="18" charset="0"/>
              </a:rPr>
              <a:t>Although sleep is essential</a:t>
            </a:r>
            <a:endParaRPr lang="en-US" sz="3200" b="1" dirty="0">
              <a:latin typeface="Bell MT" panose="02020503060305020303" pitchFamily="18" charset="0"/>
            </a:endParaRPr>
          </a:p>
        </p:txBody>
      </p:sp>
      <p:pic>
        <p:nvPicPr>
          <p:cNvPr id="2" name="Picture 1"/>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7298629" y="3362265"/>
            <a:ext cx="4254621" cy="3019880"/>
          </a:xfrm>
          <a:prstGeom prst="rect">
            <a:avLst/>
          </a:prstGeom>
          <a:ln>
            <a:noFill/>
          </a:ln>
          <a:effectLst>
            <a:softEdge rad="112500"/>
          </a:effectLst>
        </p:spPr>
      </p:pic>
    </p:spTree>
    <p:extLst>
      <p:ext uri="{BB962C8B-B14F-4D97-AF65-F5344CB8AC3E}">
        <p14:creationId xmlns:p14="http://schemas.microsoft.com/office/powerpoint/2010/main" val="178619415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6">
                                            <p:txEl>
                                              <p:pRg st="0" end="0"/>
                                            </p:txEl>
                                          </p:spTgt>
                                        </p:tgtEl>
                                        <p:attrNameLst>
                                          <p:attrName>style.visibility</p:attrName>
                                        </p:attrNameLst>
                                      </p:cBhvr>
                                      <p:to>
                                        <p:strVal val="visible"/>
                                      </p:to>
                                    </p:set>
                                    <p:animEffect transition="in" filter="fade">
                                      <p:cBhvr>
                                        <p:cTn id="7" dur="1500"/>
                                        <p:tgtEl>
                                          <p:spTgt spid="6">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 presetClass="entr" presetSubtype="0" fill="hold" nodeType="clickEffect">
                                  <p:stCondLst>
                                    <p:cond delay="0"/>
                                  </p:stCondLst>
                                  <p:childTnLst>
                                    <p:set>
                                      <p:cBhvr>
                                        <p:cTn id="11" dur="1" fill="hold">
                                          <p:stCondLst>
                                            <p:cond delay="0"/>
                                          </p:stCondLst>
                                        </p:cTn>
                                        <p:tgtEl>
                                          <p:spTgt spid="7"/>
                                        </p:tgtEl>
                                        <p:attrNameLst>
                                          <p:attrName>style.visibility</p:attrName>
                                        </p:attrNameLst>
                                      </p:cBhvr>
                                      <p:to>
                                        <p:strVal val="visible"/>
                                      </p:to>
                                    </p:set>
                                  </p:childTnLst>
                                </p:cTn>
                              </p:par>
                            </p:childTnLst>
                          </p:cTn>
                        </p:par>
                      </p:childTnLst>
                    </p:cTn>
                  </p:par>
                  <p:par>
                    <p:cTn id="12" fill="hold">
                      <p:stCondLst>
                        <p:cond delay="indefinite"/>
                      </p:stCondLst>
                      <p:childTnLst>
                        <p:par>
                          <p:cTn id="13" fill="hold">
                            <p:stCondLst>
                              <p:cond delay="0"/>
                            </p:stCondLst>
                            <p:childTnLst>
                              <p:par>
                                <p:cTn id="14" presetID="17" presetClass="exit" presetSubtype="10" fill="hold" nodeType="clickEffect">
                                  <p:stCondLst>
                                    <p:cond delay="0"/>
                                  </p:stCondLst>
                                  <p:childTnLst>
                                    <p:anim calcmode="lin" valueType="num">
                                      <p:cBhvr>
                                        <p:cTn id="15" dur="500"/>
                                        <p:tgtEl>
                                          <p:spTgt spid="7"/>
                                        </p:tgtEl>
                                        <p:attrNameLst>
                                          <p:attrName>ppt_w</p:attrName>
                                        </p:attrNameLst>
                                      </p:cBhvr>
                                      <p:tavLst>
                                        <p:tav tm="0">
                                          <p:val>
                                            <p:strVal val="ppt_w"/>
                                          </p:val>
                                        </p:tav>
                                        <p:tav tm="100000">
                                          <p:val>
                                            <p:fltVal val="0"/>
                                          </p:val>
                                        </p:tav>
                                      </p:tavLst>
                                    </p:anim>
                                    <p:anim calcmode="lin" valueType="num">
                                      <p:cBhvr>
                                        <p:cTn id="16" dur="500"/>
                                        <p:tgtEl>
                                          <p:spTgt spid="7"/>
                                        </p:tgtEl>
                                        <p:attrNameLst>
                                          <p:attrName>ppt_h</p:attrName>
                                        </p:attrNameLst>
                                      </p:cBhvr>
                                      <p:tavLst>
                                        <p:tav tm="0">
                                          <p:val>
                                            <p:strVal val="ppt_h"/>
                                          </p:val>
                                        </p:tav>
                                        <p:tav tm="100000">
                                          <p:val>
                                            <p:strVal val="ppt_h"/>
                                          </p:val>
                                        </p:tav>
                                      </p:tavLst>
                                    </p:anim>
                                    <p:set>
                                      <p:cBhvr>
                                        <p:cTn id="17" dur="1" fill="hold">
                                          <p:stCondLst>
                                            <p:cond delay="499"/>
                                          </p:stCondLst>
                                        </p:cTn>
                                        <p:tgtEl>
                                          <p:spTgt spid="7"/>
                                        </p:tgtEl>
                                        <p:attrNameLst>
                                          <p:attrName>style.visibility</p:attrName>
                                        </p:attrNameLst>
                                      </p:cBhvr>
                                      <p:to>
                                        <p:strVal val="hidden"/>
                                      </p:to>
                                    </p:set>
                                  </p:childTnLst>
                                </p:cTn>
                              </p:par>
                            </p:childTnLst>
                          </p:cTn>
                        </p:par>
                      </p:childTnLst>
                    </p:cTn>
                  </p:par>
                  <p:par>
                    <p:cTn id="18" fill="hold">
                      <p:stCondLst>
                        <p:cond delay="indefinite"/>
                      </p:stCondLst>
                      <p:childTnLst>
                        <p:par>
                          <p:cTn id="19" fill="hold">
                            <p:stCondLst>
                              <p:cond delay="0"/>
                            </p:stCondLst>
                            <p:childTnLst>
                              <p:par>
                                <p:cTn id="20" presetID="1" presetClass="entr" presetSubtype="0" fill="hold" grpId="0" nodeType="clickEffect">
                                  <p:stCondLst>
                                    <p:cond delay="0"/>
                                  </p:stCondLst>
                                  <p:childTnLst>
                                    <p:set>
                                      <p:cBhvr>
                                        <p:cTn id="21" dur="1" fill="hold">
                                          <p:stCondLst>
                                            <p:cond delay="0"/>
                                          </p:stCondLst>
                                        </p:cTn>
                                        <p:tgtEl>
                                          <p:spTgt spid="8"/>
                                        </p:tgtEl>
                                        <p:attrNameLst>
                                          <p:attrName>style.visibility</p:attrName>
                                        </p:attrNameLst>
                                      </p:cBhvr>
                                      <p:to>
                                        <p:strVal val="visible"/>
                                      </p:to>
                                    </p:set>
                                  </p:childTnLst>
                                </p:cTn>
                              </p:par>
                            </p:childTnLst>
                          </p:cTn>
                        </p:par>
                      </p:childTnLst>
                    </p:cTn>
                  </p:par>
                  <p:par>
                    <p:cTn id="22" fill="hold">
                      <p:stCondLst>
                        <p:cond delay="indefinite"/>
                      </p:stCondLst>
                      <p:childTnLst>
                        <p:par>
                          <p:cTn id="23" fill="hold">
                            <p:stCondLst>
                              <p:cond delay="0"/>
                            </p:stCondLst>
                            <p:childTnLst>
                              <p:par>
                                <p:cTn id="24" presetID="10" presetClass="entr" presetSubtype="0" fill="hold" nodeType="clickEffect">
                                  <p:stCondLst>
                                    <p:cond delay="0"/>
                                  </p:stCondLst>
                                  <p:childTnLst>
                                    <p:set>
                                      <p:cBhvr>
                                        <p:cTn id="25" dur="1" fill="hold">
                                          <p:stCondLst>
                                            <p:cond delay="0"/>
                                          </p:stCondLst>
                                        </p:cTn>
                                        <p:tgtEl>
                                          <p:spTgt spid="2"/>
                                        </p:tgtEl>
                                        <p:attrNameLst>
                                          <p:attrName>style.visibility</p:attrName>
                                        </p:attrNameLst>
                                      </p:cBhvr>
                                      <p:to>
                                        <p:strVal val="visible"/>
                                      </p:to>
                                    </p:set>
                                    <p:animEffect transition="in" filter="fade">
                                      <p:cBhvr>
                                        <p:cTn id="26" dur="5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p:bldLst>
  </p:timing>
</p:sld>
</file>

<file path=ppt/slides/slide6.xml><?xml version="1.0" encoding="utf-8"?>
<p:sld xmlns:a="http://schemas.openxmlformats.org/drawingml/2006/main" xmlns:r="http://schemas.openxmlformats.org/officeDocument/2006/relationships" xmlns:p="http://schemas.openxmlformats.org/presentationml/2006/main">
  <p:cSld>
    <p:bg>
      <p:bgPr>
        <a:solidFill>
          <a:srgbClr val="CDCDCD"/>
        </a:solidFill>
        <a:effectLst/>
      </p:bgPr>
    </p:bg>
    <p:spTree>
      <p:nvGrpSpPr>
        <p:cNvPr id="1" name=""/>
        <p:cNvGrpSpPr/>
        <p:nvPr/>
      </p:nvGrpSpPr>
      <p:grpSpPr>
        <a:xfrm>
          <a:off x="0" y="0"/>
          <a:ext cx="0" cy="0"/>
          <a:chOff x="0" y="0"/>
          <a:chExt cx="0" cy="0"/>
        </a:xfrm>
      </p:grpSpPr>
      <p:pic>
        <p:nvPicPr>
          <p:cNvPr id="4" name="Picture 3"/>
          <p:cNvPicPr>
            <a:picLocks noChangeAspect="1"/>
          </p:cNvPicPr>
          <p:nvPr/>
        </p:nvPicPr>
        <p:blipFill>
          <a:blip r:embed="rId3">
            <a:lum bright="70000" contrast="-70000"/>
          </a:blip>
          <a:stretch>
            <a:fillRect/>
          </a:stretch>
        </p:blipFill>
        <p:spPr>
          <a:xfrm>
            <a:off x="1839880" y="0"/>
            <a:ext cx="8438858" cy="6858000"/>
          </a:xfrm>
          <a:prstGeom prst="rect">
            <a:avLst/>
          </a:prstGeom>
        </p:spPr>
      </p:pic>
      <p:sp>
        <p:nvSpPr>
          <p:cNvPr id="3" name="Rectangle 2"/>
          <p:cNvSpPr/>
          <p:nvPr/>
        </p:nvSpPr>
        <p:spPr>
          <a:xfrm>
            <a:off x="5780868" y="635431"/>
            <a:ext cx="4788976" cy="5951349"/>
          </a:xfrm>
          <a:prstGeom prst="rect">
            <a:avLst/>
          </a:prstGeom>
          <a:solidFill>
            <a:srgbClr val="CDCDCD"/>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 name="Rectangle 4"/>
          <p:cNvSpPr/>
          <p:nvPr/>
        </p:nvSpPr>
        <p:spPr>
          <a:xfrm>
            <a:off x="5894347" y="635431"/>
            <a:ext cx="4562018" cy="5909310"/>
          </a:xfrm>
          <a:prstGeom prst="rect">
            <a:avLst/>
          </a:prstGeom>
          <a:noFill/>
        </p:spPr>
        <p:txBody>
          <a:bodyPr wrap="none" lIns="91440" tIns="45720" rIns="91440" bIns="45720">
            <a:spAutoFit/>
          </a:bodyPr>
          <a:lstStyle/>
          <a:p>
            <a:r>
              <a:rPr lang="en-US" sz="5400" b="1" cap="none" spc="0" dirty="0" smtClean="0">
                <a:ln w="0"/>
                <a:solidFill>
                  <a:schemeClr val="tx1"/>
                </a:solidFill>
                <a:effectLst>
                  <a:outerShdw blurRad="38100" dist="19050" dir="2700000" algn="tl" rotWithShape="0">
                    <a:schemeClr val="dk1">
                      <a:alpha val="40000"/>
                    </a:schemeClr>
                  </a:outerShdw>
                </a:effectLst>
                <a:latin typeface="Bell MT" panose="02020503060305020303" pitchFamily="18" charset="0"/>
              </a:rPr>
              <a:t>MENTAL</a:t>
            </a:r>
          </a:p>
          <a:p>
            <a:r>
              <a:rPr lang="en-US" sz="5400" b="1" dirty="0" smtClean="0">
                <a:ln w="0"/>
                <a:effectLst>
                  <a:outerShdw blurRad="38100" dist="19050" dir="2700000" algn="tl" rotWithShape="0">
                    <a:schemeClr val="dk1">
                      <a:alpha val="40000"/>
                    </a:schemeClr>
                  </a:outerShdw>
                </a:effectLst>
                <a:latin typeface="Bell MT" panose="02020503060305020303" pitchFamily="18" charset="0"/>
              </a:rPr>
              <a:t>SPIRITUAL</a:t>
            </a:r>
            <a:br>
              <a:rPr lang="en-US" sz="5400" b="1" dirty="0" smtClean="0">
                <a:ln w="0"/>
                <a:effectLst>
                  <a:outerShdw blurRad="38100" dist="19050" dir="2700000" algn="tl" rotWithShape="0">
                    <a:schemeClr val="dk1">
                      <a:alpha val="40000"/>
                    </a:schemeClr>
                  </a:outerShdw>
                </a:effectLst>
                <a:latin typeface="Bell MT" panose="02020503060305020303" pitchFamily="18" charset="0"/>
              </a:rPr>
            </a:br>
            <a:r>
              <a:rPr lang="en-US" sz="5400" b="1" dirty="0" smtClean="0">
                <a:ln w="0"/>
                <a:effectLst>
                  <a:outerShdw blurRad="38100" dist="19050" dir="2700000" algn="tl" rotWithShape="0">
                    <a:schemeClr val="dk1">
                      <a:alpha val="40000"/>
                    </a:schemeClr>
                  </a:outerShdw>
                </a:effectLst>
                <a:latin typeface="Bell MT" panose="02020503060305020303" pitchFamily="18" charset="0"/>
              </a:rPr>
              <a:t>EMOTIONAL</a:t>
            </a:r>
          </a:p>
          <a:p>
            <a:r>
              <a:rPr lang="en-US" sz="5400" b="1" cap="none" spc="0" dirty="0" smtClean="0">
                <a:ln w="0"/>
                <a:solidFill>
                  <a:schemeClr val="tx1"/>
                </a:solidFill>
                <a:effectLst>
                  <a:outerShdw blurRad="38100" dist="19050" dir="2700000" algn="tl" rotWithShape="0">
                    <a:schemeClr val="dk1">
                      <a:alpha val="40000"/>
                    </a:schemeClr>
                  </a:outerShdw>
                </a:effectLst>
                <a:latin typeface="Bell MT" panose="02020503060305020303" pitchFamily="18" charset="0"/>
              </a:rPr>
              <a:t>SOCIAL</a:t>
            </a:r>
          </a:p>
          <a:p>
            <a:r>
              <a:rPr lang="en-US" sz="5400" b="1" dirty="0" smtClean="0">
                <a:ln w="0"/>
                <a:effectLst>
                  <a:outerShdw blurRad="38100" dist="19050" dir="2700000" algn="tl" rotWithShape="0">
                    <a:schemeClr val="dk1">
                      <a:alpha val="40000"/>
                    </a:schemeClr>
                  </a:outerShdw>
                </a:effectLst>
                <a:latin typeface="Bell MT" panose="02020503060305020303" pitchFamily="18" charset="0"/>
              </a:rPr>
              <a:t>SENSORY</a:t>
            </a:r>
          </a:p>
          <a:p>
            <a:r>
              <a:rPr lang="en-US" sz="5400" b="1" cap="none" spc="0" dirty="0" smtClean="0">
                <a:ln w="0"/>
                <a:solidFill>
                  <a:schemeClr val="tx1"/>
                </a:solidFill>
                <a:effectLst>
                  <a:outerShdw blurRad="38100" dist="19050" dir="2700000" algn="tl" rotWithShape="0">
                    <a:schemeClr val="dk1">
                      <a:alpha val="40000"/>
                    </a:schemeClr>
                  </a:outerShdw>
                </a:effectLst>
                <a:latin typeface="Bell MT" panose="02020503060305020303" pitchFamily="18" charset="0"/>
              </a:rPr>
              <a:t>CREATIVE</a:t>
            </a:r>
          </a:p>
          <a:p>
            <a:r>
              <a:rPr lang="en-US" sz="5400" b="1" dirty="0" smtClean="0">
                <a:ln w="0"/>
                <a:effectLst>
                  <a:outerShdw blurRad="38100" dist="19050" dir="2700000" algn="tl" rotWithShape="0">
                    <a:schemeClr val="dk1">
                      <a:alpha val="40000"/>
                    </a:schemeClr>
                  </a:outerShdw>
                </a:effectLst>
                <a:latin typeface="Bell MT" panose="02020503060305020303" pitchFamily="18" charset="0"/>
              </a:rPr>
              <a:t>PHYSICAL</a:t>
            </a:r>
            <a:endParaRPr lang="en-US" sz="5400" b="1" cap="none" spc="0" dirty="0">
              <a:ln w="0"/>
              <a:solidFill>
                <a:schemeClr val="tx1"/>
              </a:solidFill>
              <a:effectLst>
                <a:outerShdw blurRad="38100" dist="19050" dir="2700000" algn="tl" rotWithShape="0">
                  <a:schemeClr val="dk1">
                    <a:alpha val="40000"/>
                  </a:schemeClr>
                </a:outerShdw>
              </a:effectLst>
              <a:latin typeface="Bell MT" panose="02020503060305020303" pitchFamily="18" charset="0"/>
            </a:endParaRPr>
          </a:p>
        </p:txBody>
      </p:sp>
    </p:spTree>
    <p:extLst>
      <p:ext uri="{BB962C8B-B14F-4D97-AF65-F5344CB8AC3E}">
        <p14:creationId xmlns:p14="http://schemas.microsoft.com/office/powerpoint/2010/main" val="217819511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fade">
                                      <p:cBhvr>
                                        <p:cTn id="7" dur="1000"/>
                                        <p:tgtEl>
                                          <p:spTgt spid="4"/>
                                        </p:tgtEl>
                                      </p:cBhvr>
                                    </p:animEffect>
                                    <p:anim calcmode="lin" valueType="num">
                                      <p:cBhvr>
                                        <p:cTn id="8" dur="1000" fill="hold"/>
                                        <p:tgtEl>
                                          <p:spTgt spid="4"/>
                                        </p:tgtEl>
                                        <p:attrNameLst>
                                          <p:attrName>ppt_x</p:attrName>
                                        </p:attrNameLst>
                                      </p:cBhvr>
                                      <p:tavLst>
                                        <p:tav tm="0">
                                          <p:val>
                                            <p:strVal val="#ppt_x"/>
                                          </p:val>
                                        </p:tav>
                                        <p:tav tm="100000">
                                          <p:val>
                                            <p:strVal val="#ppt_x"/>
                                          </p:val>
                                        </p:tav>
                                      </p:tavLst>
                                    </p:anim>
                                    <p:anim calcmode="lin" valueType="num">
                                      <p:cBhvr>
                                        <p:cTn id="9" dur="1000" fill="hold"/>
                                        <p:tgtEl>
                                          <p:spTgt spid="4"/>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grpSp>
        <p:nvGrpSpPr>
          <p:cNvPr id="2" name="Group 1"/>
          <p:cNvGrpSpPr/>
          <p:nvPr/>
        </p:nvGrpSpPr>
        <p:grpSpPr>
          <a:xfrm>
            <a:off x="3169921" y="264794"/>
            <a:ext cx="9022080" cy="6341311"/>
            <a:chOff x="3169921" y="264794"/>
            <a:chExt cx="9022080" cy="6341311"/>
          </a:xfrm>
        </p:grpSpPr>
        <p:pic>
          <p:nvPicPr>
            <p:cNvPr id="4" name="Picture 3"/>
            <p:cNvPicPr>
              <a:picLocks noChangeAspect="1"/>
            </p:cNvPicPr>
            <p:nvPr/>
          </p:nvPicPr>
          <p:blipFill>
            <a:blip r:embed="rId3">
              <a:extLst>
                <a:ext uri="{BEBA8EAE-BF5A-486C-A8C5-ECC9F3942E4B}">
                  <a14:imgProps xmlns:a14="http://schemas.microsoft.com/office/drawing/2010/main">
                    <a14:imgLayer r:embed="rId4">
                      <a14:imgEffect>
                        <a14:brightnessContrast bright="40000"/>
                      </a14:imgEffect>
                    </a14:imgLayer>
                  </a14:imgProps>
                </a:ext>
              </a:extLst>
            </a:blip>
            <a:stretch>
              <a:fillRect/>
            </a:stretch>
          </p:blipFill>
          <p:spPr>
            <a:xfrm>
              <a:off x="3169921" y="264794"/>
              <a:ext cx="9022080" cy="6341311"/>
            </a:xfrm>
            <a:prstGeom prst="rect">
              <a:avLst/>
            </a:prstGeom>
          </p:spPr>
        </p:pic>
        <p:sp>
          <p:nvSpPr>
            <p:cNvPr id="5" name="Rounded Rectangle 4"/>
            <p:cNvSpPr/>
            <p:nvPr/>
          </p:nvSpPr>
          <p:spPr>
            <a:xfrm rot="19797711">
              <a:off x="4690839" y="2956157"/>
              <a:ext cx="2973620" cy="2255520"/>
            </a:xfrm>
            <a:prstGeom prst="roundRect">
              <a:avLst/>
            </a:prstGeom>
            <a:solidFill>
              <a:srgbClr val="FFFFFD"/>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TextBox 5"/>
            <p:cNvSpPr txBox="1"/>
            <p:nvPr/>
          </p:nvSpPr>
          <p:spPr>
            <a:xfrm rot="19854960">
              <a:off x="4876835" y="3371954"/>
              <a:ext cx="2782288" cy="1323439"/>
            </a:xfrm>
            <a:prstGeom prst="rect">
              <a:avLst/>
            </a:prstGeom>
            <a:noFill/>
          </p:spPr>
          <p:txBody>
            <a:bodyPr wrap="square" rtlCol="0">
              <a:spAutoFit/>
            </a:bodyPr>
            <a:lstStyle/>
            <a:p>
              <a:pPr algn="ctr"/>
              <a:r>
                <a:rPr lang="en-US" sz="4000" dirty="0" smtClean="0">
                  <a:latin typeface="Rockwell" panose="02060603020205020403" pitchFamily="18" charset="0"/>
                </a:rPr>
                <a:t>The SCENARIO</a:t>
              </a:r>
              <a:endParaRPr lang="en-US" sz="4000" dirty="0">
                <a:latin typeface="Rockwell" panose="02060603020205020403" pitchFamily="18" charset="0"/>
              </a:endParaRPr>
            </a:p>
          </p:txBody>
        </p:sp>
      </p:grpSp>
    </p:spTree>
    <p:extLst>
      <p:ext uri="{BB962C8B-B14F-4D97-AF65-F5344CB8AC3E}">
        <p14:creationId xmlns:p14="http://schemas.microsoft.com/office/powerpoint/2010/main" val="171582425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3" fill="hold" nodeType="click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additive="base">
                                        <p:cTn id="7" dur="2000" fill="hold"/>
                                        <p:tgtEl>
                                          <p:spTgt spid="2"/>
                                        </p:tgtEl>
                                        <p:attrNameLst>
                                          <p:attrName>ppt_x</p:attrName>
                                        </p:attrNameLst>
                                      </p:cBhvr>
                                      <p:tavLst>
                                        <p:tav tm="0">
                                          <p:val>
                                            <p:strVal val="1+#ppt_w/2"/>
                                          </p:val>
                                        </p:tav>
                                        <p:tav tm="100000">
                                          <p:val>
                                            <p:strVal val="#ppt_x"/>
                                          </p:val>
                                        </p:tav>
                                      </p:tavLst>
                                    </p:anim>
                                    <p:anim calcmode="lin" valueType="num">
                                      <p:cBhvr additive="base">
                                        <p:cTn id="8" dur="2000" fill="hold"/>
                                        <p:tgtEl>
                                          <p:spTgt spid="2"/>
                                        </p:tgtEl>
                                        <p:attrNameLst>
                                          <p:attrName>ppt_y</p:attrName>
                                        </p:attrNameLst>
                                      </p:cBhvr>
                                      <p:tavLst>
                                        <p:tav tm="0">
                                          <p:val>
                                            <p:strVal val="0-#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8.xml><?xml version="1.0" encoding="utf-8"?>
<p:sld xmlns:a="http://schemas.openxmlformats.org/drawingml/2006/main" xmlns:r="http://schemas.openxmlformats.org/officeDocument/2006/relationships" xmlns:p="http://schemas.openxmlformats.org/presentationml/2006/main">
  <p:cSld>
    <p:bg>
      <p:bgPr>
        <a:solidFill>
          <a:srgbClr val="DBD3D0"/>
        </a:solidFill>
        <a:effectLst/>
      </p:bgPr>
    </p:bg>
    <p:spTree>
      <p:nvGrpSpPr>
        <p:cNvPr id="1" name=""/>
        <p:cNvGrpSpPr/>
        <p:nvPr/>
      </p:nvGrpSpPr>
      <p:grpSpPr>
        <a:xfrm>
          <a:off x="0" y="0"/>
          <a:ext cx="0" cy="0"/>
          <a:chOff x="0" y="0"/>
          <a:chExt cx="0" cy="0"/>
        </a:xfrm>
      </p:grpSpPr>
      <p:sp>
        <p:nvSpPr>
          <p:cNvPr id="5" name="Rounded Rectangle 4"/>
          <p:cNvSpPr/>
          <p:nvPr/>
        </p:nvSpPr>
        <p:spPr>
          <a:xfrm>
            <a:off x="1944638" y="1313312"/>
            <a:ext cx="1522632" cy="5273468"/>
          </a:xfrm>
          <a:prstGeom prst="roundRect">
            <a:avLst/>
          </a:prstGeom>
          <a:solidFill>
            <a:schemeClr val="bg1">
              <a:lumMod val="95000"/>
            </a:schemeClr>
          </a:solidFill>
          <a:ln w="57150">
            <a:solidFill>
              <a:schemeClr val="tx1">
                <a:lumMod val="50000"/>
                <a:lumOff val="50000"/>
              </a:schemeClr>
            </a:solidFill>
          </a:ln>
        </p:spPr>
        <p:style>
          <a:lnRef idx="2">
            <a:schemeClr val="accent1">
              <a:shade val="50000"/>
            </a:schemeClr>
          </a:lnRef>
          <a:fillRef idx="1">
            <a:schemeClr val="accent1"/>
          </a:fillRef>
          <a:effectRef idx="0">
            <a:schemeClr val="accent1"/>
          </a:effectRef>
          <a:fontRef idx="minor">
            <a:schemeClr val="lt1"/>
          </a:fontRef>
        </p:style>
        <p:txBody>
          <a:bodyPr vert="wordArtVert" rtlCol="0" anchor="ctr"/>
          <a:lstStyle/>
          <a:p>
            <a:pPr algn="ctr"/>
            <a:r>
              <a:rPr lang="en-US" sz="3200" b="1" dirty="0" smtClean="0">
                <a:solidFill>
                  <a:srgbClr val="658182"/>
                </a:solidFill>
                <a:latin typeface="Bell MT" panose="02020503060305020303" pitchFamily="18" charset="0"/>
              </a:rPr>
              <a:t>SPIRITUAL</a:t>
            </a:r>
            <a:endParaRPr lang="en-US" sz="3200" b="1" dirty="0">
              <a:solidFill>
                <a:srgbClr val="658182"/>
              </a:solidFill>
              <a:latin typeface="Bell MT" panose="02020503060305020303" pitchFamily="18" charset="0"/>
            </a:endParaRPr>
          </a:p>
        </p:txBody>
      </p:sp>
      <p:sp>
        <p:nvSpPr>
          <p:cNvPr id="8" name="Rounded Rectangle 7"/>
          <p:cNvSpPr/>
          <p:nvPr/>
        </p:nvSpPr>
        <p:spPr>
          <a:xfrm>
            <a:off x="3659620" y="1313312"/>
            <a:ext cx="1522632" cy="5273468"/>
          </a:xfrm>
          <a:prstGeom prst="roundRect">
            <a:avLst/>
          </a:prstGeom>
          <a:solidFill>
            <a:schemeClr val="bg1">
              <a:lumMod val="95000"/>
            </a:schemeClr>
          </a:solidFill>
          <a:ln w="57150">
            <a:solidFill>
              <a:schemeClr val="tx1">
                <a:lumMod val="50000"/>
                <a:lumOff val="50000"/>
              </a:schemeClr>
            </a:solidFill>
          </a:ln>
        </p:spPr>
        <p:style>
          <a:lnRef idx="2">
            <a:schemeClr val="accent1">
              <a:shade val="50000"/>
            </a:schemeClr>
          </a:lnRef>
          <a:fillRef idx="1">
            <a:schemeClr val="accent1"/>
          </a:fillRef>
          <a:effectRef idx="0">
            <a:schemeClr val="accent1"/>
          </a:effectRef>
          <a:fontRef idx="minor">
            <a:schemeClr val="lt1"/>
          </a:fontRef>
        </p:style>
        <p:txBody>
          <a:bodyPr vert="wordArtVert" rtlCol="0" anchor="ctr">
            <a:normAutofit/>
          </a:bodyPr>
          <a:lstStyle/>
          <a:p>
            <a:pPr algn="ctr"/>
            <a:r>
              <a:rPr lang="en-US" sz="3200" b="1" dirty="0" smtClean="0">
                <a:solidFill>
                  <a:srgbClr val="658182"/>
                </a:solidFill>
                <a:latin typeface="Bell MT" panose="02020503060305020303" pitchFamily="18" charset="0"/>
              </a:rPr>
              <a:t>EMOTIONAL</a:t>
            </a:r>
            <a:endParaRPr lang="en-US" sz="3200" b="1" dirty="0">
              <a:solidFill>
                <a:srgbClr val="658182"/>
              </a:solidFill>
              <a:latin typeface="Bell MT" panose="02020503060305020303" pitchFamily="18" charset="0"/>
            </a:endParaRPr>
          </a:p>
        </p:txBody>
      </p:sp>
      <p:sp>
        <p:nvSpPr>
          <p:cNvPr id="9" name="Rounded Rectangle 8"/>
          <p:cNvSpPr/>
          <p:nvPr/>
        </p:nvSpPr>
        <p:spPr>
          <a:xfrm>
            <a:off x="4127430" y="1012371"/>
            <a:ext cx="630752" cy="293814"/>
          </a:xfrm>
          <a:prstGeom prst="roundRect">
            <a:avLst/>
          </a:prstGeom>
          <a:noFill/>
          <a:ln w="57150">
            <a:solidFill>
              <a:schemeClr val="tx1">
                <a:lumMod val="50000"/>
                <a:lumOff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Rounded Rectangle 9"/>
          <p:cNvSpPr/>
          <p:nvPr/>
        </p:nvSpPr>
        <p:spPr>
          <a:xfrm>
            <a:off x="5374602" y="1315241"/>
            <a:ext cx="1522632" cy="5271539"/>
          </a:xfrm>
          <a:prstGeom prst="roundRect">
            <a:avLst/>
          </a:prstGeom>
          <a:solidFill>
            <a:schemeClr val="bg1">
              <a:lumMod val="95000"/>
            </a:schemeClr>
          </a:solidFill>
          <a:ln w="57150">
            <a:solidFill>
              <a:schemeClr val="tx1">
                <a:lumMod val="50000"/>
                <a:lumOff val="50000"/>
              </a:schemeClr>
            </a:solidFill>
          </a:ln>
        </p:spPr>
        <p:style>
          <a:lnRef idx="2">
            <a:schemeClr val="accent1">
              <a:shade val="50000"/>
            </a:schemeClr>
          </a:lnRef>
          <a:fillRef idx="1">
            <a:schemeClr val="accent1"/>
          </a:fillRef>
          <a:effectRef idx="0">
            <a:schemeClr val="accent1"/>
          </a:effectRef>
          <a:fontRef idx="minor">
            <a:schemeClr val="lt1"/>
          </a:fontRef>
        </p:style>
        <p:txBody>
          <a:bodyPr vert="wordArtVert" rtlCol="0" anchor="ctr"/>
          <a:lstStyle/>
          <a:p>
            <a:pPr algn="ctr"/>
            <a:r>
              <a:rPr lang="en-US" sz="3200" b="1" dirty="0" smtClean="0">
                <a:solidFill>
                  <a:srgbClr val="658182"/>
                </a:solidFill>
                <a:latin typeface="Bell MT" panose="02020503060305020303" pitchFamily="18" charset="0"/>
              </a:rPr>
              <a:t>SOCIAL</a:t>
            </a:r>
            <a:endParaRPr lang="en-US" sz="3200" b="1" dirty="0">
              <a:solidFill>
                <a:srgbClr val="658182"/>
              </a:solidFill>
              <a:latin typeface="Bell MT" panose="02020503060305020303" pitchFamily="18" charset="0"/>
            </a:endParaRPr>
          </a:p>
        </p:txBody>
      </p:sp>
      <p:sp>
        <p:nvSpPr>
          <p:cNvPr id="11" name="Rounded Rectangle 10"/>
          <p:cNvSpPr/>
          <p:nvPr/>
        </p:nvSpPr>
        <p:spPr>
          <a:xfrm>
            <a:off x="5842412" y="1012371"/>
            <a:ext cx="630752" cy="293814"/>
          </a:xfrm>
          <a:prstGeom prst="roundRect">
            <a:avLst/>
          </a:prstGeom>
          <a:noFill/>
          <a:ln w="57150">
            <a:solidFill>
              <a:schemeClr val="tx1">
                <a:lumMod val="50000"/>
                <a:lumOff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Rounded Rectangle 11"/>
          <p:cNvSpPr/>
          <p:nvPr/>
        </p:nvSpPr>
        <p:spPr>
          <a:xfrm>
            <a:off x="7089584" y="1315241"/>
            <a:ext cx="1522632" cy="5271539"/>
          </a:xfrm>
          <a:prstGeom prst="roundRect">
            <a:avLst/>
          </a:prstGeom>
          <a:solidFill>
            <a:schemeClr val="bg1">
              <a:lumMod val="95000"/>
            </a:schemeClr>
          </a:solidFill>
          <a:ln w="57150">
            <a:solidFill>
              <a:schemeClr val="tx1">
                <a:lumMod val="50000"/>
                <a:lumOff val="50000"/>
              </a:schemeClr>
            </a:solidFill>
          </a:ln>
        </p:spPr>
        <p:style>
          <a:lnRef idx="2">
            <a:schemeClr val="accent1">
              <a:shade val="50000"/>
            </a:schemeClr>
          </a:lnRef>
          <a:fillRef idx="1">
            <a:schemeClr val="accent1"/>
          </a:fillRef>
          <a:effectRef idx="0">
            <a:schemeClr val="accent1"/>
          </a:effectRef>
          <a:fontRef idx="minor">
            <a:schemeClr val="lt1"/>
          </a:fontRef>
        </p:style>
        <p:txBody>
          <a:bodyPr vert="wordArtVert" rtlCol="0" anchor="ctr"/>
          <a:lstStyle/>
          <a:p>
            <a:pPr algn="ctr"/>
            <a:r>
              <a:rPr lang="en-US" sz="3200" b="1" dirty="0" smtClean="0">
                <a:solidFill>
                  <a:srgbClr val="658182"/>
                </a:solidFill>
                <a:latin typeface="Bell MT" panose="02020503060305020303" pitchFamily="18" charset="0"/>
              </a:rPr>
              <a:t>SENSORY</a:t>
            </a:r>
            <a:endParaRPr lang="en-US" sz="3200" b="1" dirty="0">
              <a:solidFill>
                <a:srgbClr val="658182"/>
              </a:solidFill>
              <a:latin typeface="Bell MT" panose="02020503060305020303" pitchFamily="18" charset="0"/>
            </a:endParaRPr>
          </a:p>
        </p:txBody>
      </p:sp>
      <p:sp>
        <p:nvSpPr>
          <p:cNvPr id="13" name="Rounded Rectangle 12"/>
          <p:cNvSpPr/>
          <p:nvPr/>
        </p:nvSpPr>
        <p:spPr>
          <a:xfrm>
            <a:off x="7557394" y="1014300"/>
            <a:ext cx="630752" cy="293814"/>
          </a:xfrm>
          <a:prstGeom prst="roundRect">
            <a:avLst/>
          </a:prstGeom>
          <a:noFill/>
          <a:ln w="57150">
            <a:solidFill>
              <a:schemeClr val="tx1">
                <a:lumMod val="50000"/>
                <a:lumOff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Rounded Rectangle 13"/>
          <p:cNvSpPr/>
          <p:nvPr/>
        </p:nvSpPr>
        <p:spPr>
          <a:xfrm>
            <a:off x="8804566" y="1315241"/>
            <a:ext cx="1522632" cy="5271539"/>
          </a:xfrm>
          <a:prstGeom prst="roundRect">
            <a:avLst/>
          </a:prstGeom>
          <a:solidFill>
            <a:schemeClr val="bg1">
              <a:lumMod val="95000"/>
            </a:schemeClr>
          </a:solidFill>
          <a:ln w="57150">
            <a:solidFill>
              <a:schemeClr val="tx1">
                <a:lumMod val="50000"/>
                <a:lumOff val="50000"/>
              </a:schemeClr>
            </a:solidFill>
          </a:ln>
        </p:spPr>
        <p:style>
          <a:lnRef idx="2">
            <a:schemeClr val="accent1">
              <a:shade val="50000"/>
            </a:schemeClr>
          </a:lnRef>
          <a:fillRef idx="1">
            <a:schemeClr val="accent1"/>
          </a:fillRef>
          <a:effectRef idx="0">
            <a:schemeClr val="accent1"/>
          </a:effectRef>
          <a:fontRef idx="minor">
            <a:schemeClr val="lt1"/>
          </a:fontRef>
        </p:style>
        <p:txBody>
          <a:bodyPr vert="wordArtVert" rtlCol="0" anchor="ctr"/>
          <a:lstStyle/>
          <a:p>
            <a:pPr algn="ctr"/>
            <a:r>
              <a:rPr lang="en-US" sz="3200" b="1" dirty="0" smtClean="0">
                <a:solidFill>
                  <a:srgbClr val="658182"/>
                </a:solidFill>
                <a:latin typeface="Bell MT" panose="02020503060305020303" pitchFamily="18" charset="0"/>
              </a:rPr>
              <a:t>CREATIVE</a:t>
            </a:r>
            <a:endParaRPr lang="en-US" sz="3200" b="1" dirty="0">
              <a:solidFill>
                <a:srgbClr val="658182"/>
              </a:solidFill>
              <a:latin typeface="Bell MT" panose="02020503060305020303" pitchFamily="18" charset="0"/>
            </a:endParaRPr>
          </a:p>
        </p:txBody>
      </p:sp>
      <p:sp>
        <p:nvSpPr>
          <p:cNvPr id="16" name="Rounded Rectangle 15"/>
          <p:cNvSpPr/>
          <p:nvPr/>
        </p:nvSpPr>
        <p:spPr>
          <a:xfrm>
            <a:off x="10507973" y="1315241"/>
            <a:ext cx="1522632" cy="5271539"/>
          </a:xfrm>
          <a:prstGeom prst="roundRect">
            <a:avLst/>
          </a:prstGeom>
          <a:solidFill>
            <a:schemeClr val="bg1">
              <a:lumMod val="95000"/>
            </a:schemeClr>
          </a:solidFill>
          <a:ln w="57150">
            <a:solidFill>
              <a:schemeClr val="tx1">
                <a:lumMod val="50000"/>
                <a:lumOff val="50000"/>
              </a:schemeClr>
            </a:solidFill>
          </a:ln>
        </p:spPr>
        <p:style>
          <a:lnRef idx="2">
            <a:schemeClr val="accent1">
              <a:shade val="50000"/>
            </a:schemeClr>
          </a:lnRef>
          <a:fillRef idx="1">
            <a:schemeClr val="accent1"/>
          </a:fillRef>
          <a:effectRef idx="0">
            <a:schemeClr val="accent1"/>
          </a:effectRef>
          <a:fontRef idx="minor">
            <a:schemeClr val="lt1"/>
          </a:fontRef>
        </p:style>
        <p:txBody>
          <a:bodyPr vert="wordArtVert" rtlCol="0" anchor="ctr"/>
          <a:lstStyle/>
          <a:p>
            <a:pPr algn="ctr"/>
            <a:r>
              <a:rPr lang="en-US" sz="3200" b="1" dirty="0" smtClean="0">
                <a:solidFill>
                  <a:srgbClr val="658182"/>
                </a:solidFill>
                <a:latin typeface="Bell MT" panose="02020503060305020303" pitchFamily="18" charset="0"/>
              </a:rPr>
              <a:t>PHYSICAL</a:t>
            </a:r>
            <a:endParaRPr lang="en-US" sz="3200" b="1" dirty="0">
              <a:solidFill>
                <a:srgbClr val="658182"/>
              </a:solidFill>
              <a:latin typeface="Bell MT" panose="02020503060305020303" pitchFamily="18" charset="0"/>
            </a:endParaRPr>
          </a:p>
        </p:txBody>
      </p:sp>
      <p:sp>
        <p:nvSpPr>
          <p:cNvPr id="17" name="Rounded Rectangle 16"/>
          <p:cNvSpPr/>
          <p:nvPr/>
        </p:nvSpPr>
        <p:spPr>
          <a:xfrm>
            <a:off x="10987358" y="1014300"/>
            <a:ext cx="630752" cy="293814"/>
          </a:xfrm>
          <a:prstGeom prst="roundRect">
            <a:avLst/>
          </a:prstGeom>
          <a:gradFill flip="none" rotWithShape="1">
            <a:gsLst>
              <a:gs pos="25000">
                <a:schemeClr val="bg1">
                  <a:lumMod val="95000"/>
                </a:schemeClr>
              </a:gs>
              <a:gs pos="0">
                <a:srgbClr val="E7E3E2"/>
              </a:gs>
              <a:gs pos="50000">
                <a:srgbClr val="DBD3D0"/>
              </a:gs>
              <a:gs pos="100000">
                <a:schemeClr val="bg1"/>
              </a:gs>
            </a:gsLst>
            <a:lin ang="5400000" scaled="1"/>
            <a:tileRect/>
          </a:gradFill>
          <a:ln w="57150">
            <a:solidFill>
              <a:schemeClr val="tx1">
                <a:lumMod val="50000"/>
                <a:lumOff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8" name="Rounded Rectangle 17"/>
          <p:cNvSpPr/>
          <p:nvPr/>
        </p:nvSpPr>
        <p:spPr>
          <a:xfrm>
            <a:off x="229656" y="1313312"/>
            <a:ext cx="1522632" cy="5273468"/>
          </a:xfrm>
          <a:prstGeom prst="roundRect">
            <a:avLst/>
          </a:prstGeom>
          <a:solidFill>
            <a:schemeClr val="bg1">
              <a:lumMod val="95000"/>
            </a:schemeClr>
          </a:solidFill>
          <a:ln w="57150">
            <a:solidFill>
              <a:schemeClr val="tx1">
                <a:lumMod val="50000"/>
                <a:lumOff val="50000"/>
              </a:schemeClr>
            </a:solidFill>
          </a:ln>
        </p:spPr>
        <p:style>
          <a:lnRef idx="2">
            <a:schemeClr val="accent1">
              <a:shade val="50000"/>
            </a:schemeClr>
          </a:lnRef>
          <a:fillRef idx="1">
            <a:schemeClr val="accent1"/>
          </a:fillRef>
          <a:effectRef idx="0">
            <a:schemeClr val="accent1"/>
          </a:effectRef>
          <a:fontRef idx="minor">
            <a:schemeClr val="lt1"/>
          </a:fontRef>
        </p:style>
        <p:txBody>
          <a:bodyPr vert="wordArtVert" rtlCol="0" anchor="ctr"/>
          <a:lstStyle/>
          <a:p>
            <a:pPr algn="ctr"/>
            <a:r>
              <a:rPr lang="en-US" sz="3200" b="1" dirty="0" smtClean="0">
                <a:solidFill>
                  <a:srgbClr val="658182"/>
                </a:solidFill>
                <a:latin typeface="Bell MT" panose="02020503060305020303" pitchFamily="18" charset="0"/>
              </a:rPr>
              <a:t>MENTAL</a:t>
            </a:r>
            <a:endParaRPr lang="en-US" sz="3200" b="1" dirty="0">
              <a:solidFill>
                <a:srgbClr val="658182"/>
              </a:solidFill>
              <a:latin typeface="Bell MT" panose="02020503060305020303" pitchFamily="18" charset="0"/>
            </a:endParaRPr>
          </a:p>
        </p:txBody>
      </p:sp>
      <p:sp>
        <p:nvSpPr>
          <p:cNvPr id="19" name="Rounded Rectangle 18"/>
          <p:cNvSpPr/>
          <p:nvPr/>
        </p:nvSpPr>
        <p:spPr>
          <a:xfrm>
            <a:off x="675596" y="1019498"/>
            <a:ext cx="630752" cy="293814"/>
          </a:xfrm>
          <a:prstGeom prst="roundRect">
            <a:avLst/>
          </a:prstGeom>
          <a:noFill/>
          <a:ln w="57150">
            <a:solidFill>
              <a:schemeClr val="tx1">
                <a:lumMod val="50000"/>
                <a:lumOff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27" name="Picture 26"/>
          <p:cNvPicPr>
            <a:picLocks noChangeAspect="1"/>
          </p:cNvPicPr>
          <p:nvPr/>
        </p:nvPicPr>
        <p:blipFill>
          <a:blip r:embed="rId3"/>
          <a:stretch>
            <a:fillRect/>
          </a:stretch>
        </p:blipFill>
        <p:spPr>
          <a:xfrm>
            <a:off x="5817533" y="964215"/>
            <a:ext cx="688908" cy="353599"/>
          </a:xfrm>
          <a:prstGeom prst="rect">
            <a:avLst/>
          </a:prstGeom>
        </p:spPr>
      </p:pic>
      <p:sp>
        <p:nvSpPr>
          <p:cNvPr id="31" name="Rounded Rectangle 30"/>
          <p:cNvSpPr/>
          <p:nvPr/>
        </p:nvSpPr>
        <p:spPr>
          <a:xfrm>
            <a:off x="7557394" y="1013720"/>
            <a:ext cx="630752" cy="293814"/>
          </a:xfrm>
          <a:prstGeom prst="roundRect">
            <a:avLst/>
          </a:prstGeom>
          <a:gradFill flip="none" rotWithShape="1">
            <a:gsLst>
              <a:gs pos="25000">
                <a:schemeClr val="bg1">
                  <a:lumMod val="95000"/>
                </a:schemeClr>
              </a:gs>
              <a:gs pos="0">
                <a:srgbClr val="E7E3E2"/>
              </a:gs>
              <a:gs pos="50000">
                <a:srgbClr val="DBD3D0"/>
              </a:gs>
              <a:gs pos="100000">
                <a:schemeClr val="bg1"/>
              </a:gs>
            </a:gsLst>
            <a:lin ang="5400000" scaled="1"/>
            <a:tileRect/>
          </a:gradFill>
          <a:ln w="57150">
            <a:solidFill>
              <a:schemeClr val="tx1">
                <a:lumMod val="50000"/>
                <a:lumOff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2" name="Rounded Rectangle 31"/>
          <p:cNvSpPr/>
          <p:nvPr/>
        </p:nvSpPr>
        <p:spPr>
          <a:xfrm>
            <a:off x="4105775" y="994108"/>
            <a:ext cx="630752" cy="293814"/>
          </a:xfrm>
          <a:prstGeom prst="roundRect">
            <a:avLst/>
          </a:prstGeom>
          <a:gradFill flip="none" rotWithShape="1">
            <a:gsLst>
              <a:gs pos="25000">
                <a:schemeClr val="bg1">
                  <a:lumMod val="95000"/>
                </a:schemeClr>
              </a:gs>
              <a:gs pos="0">
                <a:srgbClr val="E7E3E2"/>
              </a:gs>
              <a:gs pos="50000">
                <a:srgbClr val="DBD3D0"/>
              </a:gs>
              <a:gs pos="100000">
                <a:schemeClr val="bg1"/>
              </a:gs>
            </a:gsLst>
            <a:lin ang="5400000" scaled="1"/>
            <a:tileRect/>
          </a:gradFill>
          <a:ln w="57150">
            <a:solidFill>
              <a:schemeClr val="tx1">
                <a:lumMod val="50000"/>
                <a:lumOff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3" name="Rounded Rectangle 32"/>
          <p:cNvSpPr/>
          <p:nvPr/>
        </p:nvSpPr>
        <p:spPr>
          <a:xfrm>
            <a:off x="2414197" y="1012336"/>
            <a:ext cx="630752" cy="293814"/>
          </a:xfrm>
          <a:prstGeom prst="roundRect">
            <a:avLst/>
          </a:prstGeom>
          <a:gradFill flip="none" rotWithShape="1">
            <a:gsLst>
              <a:gs pos="25000">
                <a:schemeClr val="bg1">
                  <a:lumMod val="95000"/>
                </a:schemeClr>
              </a:gs>
              <a:gs pos="0">
                <a:srgbClr val="E7E3E2"/>
              </a:gs>
              <a:gs pos="50000">
                <a:srgbClr val="DBD3D0"/>
              </a:gs>
              <a:gs pos="100000">
                <a:schemeClr val="bg1"/>
              </a:gs>
            </a:gsLst>
            <a:lin ang="5400000" scaled="1"/>
            <a:tileRect/>
          </a:gradFill>
          <a:ln w="57150">
            <a:solidFill>
              <a:schemeClr val="tx1">
                <a:lumMod val="50000"/>
                <a:lumOff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4" name="Rounded Rectangle 33"/>
          <p:cNvSpPr/>
          <p:nvPr/>
        </p:nvSpPr>
        <p:spPr>
          <a:xfrm>
            <a:off x="653726" y="1012371"/>
            <a:ext cx="630752" cy="293814"/>
          </a:xfrm>
          <a:prstGeom prst="roundRect">
            <a:avLst/>
          </a:prstGeom>
          <a:gradFill flip="none" rotWithShape="1">
            <a:gsLst>
              <a:gs pos="25000">
                <a:schemeClr val="bg1">
                  <a:lumMod val="95000"/>
                </a:schemeClr>
              </a:gs>
              <a:gs pos="0">
                <a:srgbClr val="E7E3E2"/>
              </a:gs>
              <a:gs pos="50000">
                <a:srgbClr val="DBD3D0"/>
              </a:gs>
              <a:gs pos="100000">
                <a:schemeClr val="bg1"/>
              </a:gs>
            </a:gsLst>
            <a:lin ang="5400000" scaled="1"/>
            <a:tileRect/>
          </a:gradFill>
          <a:ln w="57150">
            <a:solidFill>
              <a:schemeClr val="tx1">
                <a:lumMod val="50000"/>
                <a:lumOff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5" name="Rounded Rectangle 34"/>
          <p:cNvSpPr/>
          <p:nvPr/>
        </p:nvSpPr>
        <p:spPr>
          <a:xfrm>
            <a:off x="9250506" y="1019498"/>
            <a:ext cx="630752" cy="293814"/>
          </a:xfrm>
          <a:prstGeom prst="roundRect">
            <a:avLst/>
          </a:prstGeom>
          <a:gradFill flip="none" rotWithShape="1">
            <a:gsLst>
              <a:gs pos="25000">
                <a:schemeClr val="bg1">
                  <a:lumMod val="95000"/>
                </a:schemeClr>
              </a:gs>
              <a:gs pos="0">
                <a:srgbClr val="E7E3E2"/>
              </a:gs>
              <a:gs pos="50000">
                <a:srgbClr val="DBD3D0"/>
              </a:gs>
              <a:gs pos="100000">
                <a:schemeClr val="bg1"/>
              </a:gs>
            </a:gsLst>
            <a:lin ang="5400000" scaled="1"/>
            <a:tileRect/>
          </a:gradFill>
          <a:ln w="57150">
            <a:solidFill>
              <a:schemeClr val="tx1">
                <a:lumMod val="50000"/>
                <a:lumOff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015452796"/>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grpSp>
        <p:nvGrpSpPr>
          <p:cNvPr id="2" name="Group 1"/>
          <p:cNvGrpSpPr/>
          <p:nvPr/>
        </p:nvGrpSpPr>
        <p:grpSpPr>
          <a:xfrm>
            <a:off x="1821263" y="113016"/>
            <a:ext cx="9777612" cy="6744984"/>
            <a:chOff x="1821263" y="113016"/>
            <a:chExt cx="9777612" cy="6744984"/>
          </a:xfrm>
        </p:grpSpPr>
        <p:pic>
          <p:nvPicPr>
            <p:cNvPr id="4" name="Picture 3"/>
            <p:cNvPicPr>
              <a:picLocks noChangeAspect="1"/>
            </p:cNvPicPr>
            <p:nvPr/>
          </p:nvPicPr>
          <p:blipFill>
            <a:blip r:embed="rId3">
              <a:extLst>
                <a:ext uri="{BEBA8EAE-BF5A-486C-A8C5-ECC9F3942E4B}">
                  <a14:imgProps xmlns:a14="http://schemas.microsoft.com/office/drawing/2010/main">
                    <a14:imgLayer r:embed="rId4">
                      <a14:imgEffect>
                        <a14:brightnessContrast bright="20000" contrast="40000"/>
                      </a14:imgEffect>
                    </a14:imgLayer>
                  </a14:imgProps>
                </a:ext>
              </a:extLst>
            </a:blip>
            <a:stretch>
              <a:fillRect/>
            </a:stretch>
          </p:blipFill>
          <p:spPr>
            <a:xfrm>
              <a:off x="1821263" y="113016"/>
              <a:ext cx="9777612" cy="6744984"/>
            </a:xfrm>
            <a:prstGeom prst="rect">
              <a:avLst/>
            </a:prstGeom>
          </p:spPr>
        </p:pic>
        <p:sp>
          <p:nvSpPr>
            <p:cNvPr id="6" name="TextBox 5"/>
            <p:cNvSpPr txBox="1"/>
            <p:nvPr/>
          </p:nvSpPr>
          <p:spPr>
            <a:xfrm rot="19968002">
              <a:off x="5240864" y="1879856"/>
              <a:ext cx="2938409" cy="430887"/>
            </a:xfrm>
            <a:prstGeom prst="rect">
              <a:avLst/>
            </a:prstGeom>
            <a:noFill/>
          </p:spPr>
          <p:txBody>
            <a:bodyPr wrap="square" rtlCol="0">
              <a:spAutoFit/>
            </a:bodyPr>
            <a:lstStyle/>
            <a:p>
              <a:pPr algn="ctr"/>
              <a:r>
                <a:rPr lang="en-US" sz="2200" u="sng" dirty="0" smtClean="0">
                  <a:latin typeface="Rockwell" panose="02060603020205020403" pitchFamily="18" charset="0"/>
                </a:rPr>
                <a:t>RECHARGERS</a:t>
              </a:r>
              <a:endParaRPr lang="en-US" sz="2200" u="sng" dirty="0">
                <a:latin typeface="Rockwell" panose="02060603020205020403" pitchFamily="18" charset="0"/>
              </a:endParaRPr>
            </a:p>
          </p:txBody>
        </p:sp>
      </p:grpSp>
    </p:spTree>
    <p:extLst>
      <p:ext uri="{BB962C8B-B14F-4D97-AF65-F5344CB8AC3E}">
        <p14:creationId xmlns:p14="http://schemas.microsoft.com/office/powerpoint/2010/main" val="161661230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additive="base">
                                        <p:cTn id="7" dur="2000" fill="hold"/>
                                        <p:tgtEl>
                                          <p:spTgt spid="2"/>
                                        </p:tgtEl>
                                        <p:attrNameLst>
                                          <p:attrName>ppt_x</p:attrName>
                                        </p:attrNameLst>
                                      </p:cBhvr>
                                      <p:tavLst>
                                        <p:tav tm="0">
                                          <p:val>
                                            <p:strVal val="#ppt_x"/>
                                          </p:val>
                                        </p:tav>
                                        <p:tav tm="100000">
                                          <p:val>
                                            <p:strVal val="#ppt_x"/>
                                          </p:val>
                                        </p:tav>
                                      </p:tavLst>
                                    </p:anim>
                                    <p:anim calcmode="lin" valueType="num">
                                      <p:cBhvr additive="base">
                                        <p:cTn id="8" dur="2000" fill="hold"/>
                                        <p:tgtEl>
                                          <p:spTgt spid="2"/>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0.xml><?xml version="1.0" encoding="utf-8"?>
<p:sld xmlns:a="http://schemas.openxmlformats.org/drawingml/2006/main" xmlns:r="http://schemas.openxmlformats.org/officeDocument/2006/relationships" xmlns:p="http://schemas.openxmlformats.org/presentationml/2006/main">
  <p:cSld>
    <p:bg>
      <p:bgPr>
        <a:solidFill>
          <a:srgbClr val="DBD2D3"/>
        </a:solidFill>
        <a:effectLst/>
      </p:bgPr>
    </p:bg>
    <p:spTree>
      <p:nvGrpSpPr>
        <p:cNvPr id="1" name=""/>
        <p:cNvGrpSpPr/>
        <p:nvPr/>
      </p:nvGrpSpPr>
      <p:grpSpPr>
        <a:xfrm>
          <a:off x="0" y="0"/>
          <a:ext cx="0" cy="0"/>
          <a:chOff x="0" y="0"/>
          <a:chExt cx="0" cy="0"/>
        </a:xfrm>
      </p:grpSpPr>
      <p:pic>
        <p:nvPicPr>
          <p:cNvPr id="2" name="Picture 1"/>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286656" y="-28036"/>
            <a:ext cx="9681140" cy="6858000"/>
          </a:xfrm>
          <a:prstGeom prst="rect">
            <a:avLst/>
          </a:prstGeom>
        </p:spPr>
      </p:pic>
      <p:sp>
        <p:nvSpPr>
          <p:cNvPr id="5" name="TextBox 4"/>
          <p:cNvSpPr txBox="1"/>
          <p:nvPr/>
        </p:nvSpPr>
        <p:spPr>
          <a:xfrm>
            <a:off x="1587068" y="5842337"/>
            <a:ext cx="8702040" cy="1015663"/>
          </a:xfrm>
          <a:prstGeom prst="rect">
            <a:avLst/>
          </a:prstGeom>
          <a:noFill/>
        </p:spPr>
        <p:txBody>
          <a:bodyPr wrap="square" rtlCol="0">
            <a:spAutoFit/>
          </a:bodyPr>
          <a:lstStyle/>
          <a:p>
            <a:pPr algn="ctr"/>
            <a:r>
              <a:rPr lang="en-US" sz="6000" dirty="0" smtClean="0">
                <a:latin typeface="Bell MT" panose="02020503060305020303" pitchFamily="18" charset="0"/>
              </a:rPr>
              <a:t>MENTAL REST</a:t>
            </a:r>
            <a:endParaRPr lang="en-US" sz="6000" dirty="0">
              <a:latin typeface="Bell MT" panose="02020503060305020303" pitchFamily="18" charset="0"/>
            </a:endParaRPr>
          </a:p>
        </p:txBody>
      </p:sp>
      <p:sp>
        <p:nvSpPr>
          <p:cNvPr id="3" name="Arc 2"/>
          <p:cNvSpPr/>
          <p:nvPr/>
        </p:nvSpPr>
        <p:spPr>
          <a:xfrm>
            <a:off x="7989194" y="2476848"/>
            <a:ext cx="122350" cy="296214"/>
          </a:xfrm>
          <a:prstGeom prst="arc">
            <a:avLst/>
          </a:prstGeom>
          <a:ln>
            <a:solidFill>
              <a:schemeClr val="bg1">
                <a:lumMod val="75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6" name="Arc 5"/>
          <p:cNvSpPr/>
          <p:nvPr/>
        </p:nvSpPr>
        <p:spPr>
          <a:xfrm>
            <a:off x="8014952" y="2511380"/>
            <a:ext cx="70834" cy="190848"/>
          </a:xfrm>
          <a:prstGeom prst="arc">
            <a:avLst/>
          </a:prstGeom>
          <a:ln>
            <a:solidFill>
              <a:schemeClr val="bg1"/>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7" name="Arc 6"/>
          <p:cNvSpPr/>
          <p:nvPr/>
        </p:nvSpPr>
        <p:spPr>
          <a:xfrm flipH="1">
            <a:off x="7499797" y="2511380"/>
            <a:ext cx="70834" cy="190848"/>
          </a:xfrm>
          <a:prstGeom prst="arc">
            <a:avLst/>
          </a:prstGeom>
          <a:ln>
            <a:solidFill>
              <a:schemeClr val="bg1"/>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8" name="Arc 7"/>
          <p:cNvSpPr/>
          <p:nvPr/>
        </p:nvSpPr>
        <p:spPr>
          <a:xfrm flipH="1">
            <a:off x="7478332" y="2463780"/>
            <a:ext cx="152400" cy="352023"/>
          </a:xfrm>
          <a:prstGeom prst="arc">
            <a:avLst/>
          </a:prstGeom>
          <a:ln>
            <a:solidFill>
              <a:schemeClr val="bg1">
                <a:lumMod val="75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4" name="Freeform 3"/>
          <p:cNvSpPr/>
          <p:nvPr/>
        </p:nvSpPr>
        <p:spPr>
          <a:xfrm>
            <a:off x="7473480" y="2221202"/>
            <a:ext cx="515713" cy="140127"/>
          </a:xfrm>
          <a:custGeom>
            <a:avLst/>
            <a:gdLst>
              <a:gd name="connsiteX0" fmla="*/ 365460 w 365460"/>
              <a:gd name="connsiteY0" fmla="*/ 75530 h 140127"/>
              <a:gd name="connsiteX1" fmla="*/ 60660 w 365460"/>
              <a:gd name="connsiteY1" fmla="*/ 137778 h 140127"/>
              <a:gd name="connsiteX2" fmla="*/ 558 w 365460"/>
              <a:gd name="connsiteY2" fmla="*/ 2550 h 140127"/>
              <a:gd name="connsiteX3" fmla="*/ 4851 w 365460"/>
              <a:gd name="connsiteY3" fmla="*/ 13283 h 140127"/>
            </a:gdLst>
            <a:ahLst/>
            <a:cxnLst>
              <a:cxn ang="0">
                <a:pos x="connsiteX0" y="connsiteY0"/>
              </a:cxn>
              <a:cxn ang="0">
                <a:pos x="connsiteX1" y="connsiteY1"/>
              </a:cxn>
              <a:cxn ang="0">
                <a:pos x="connsiteX2" y="connsiteY2"/>
              </a:cxn>
              <a:cxn ang="0">
                <a:pos x="connsiteX3" y="connsiteY3"/>
              </a:cxn>
            </a:cxnLst>
            <a:rect l="l" t="t" r="r" b="b"/>
            <a:pathLst>
              <a:path w="365460" h="140127">
                <a:moveTo>
                  <a:pt x="365460" y="75530"/>
                </a:moveTo>
                <a:cubicBezTo>
                  <a:pt x="243468" y="112735"/>
                  <a:pt x="121477" y="149941"/>
                  <a:pt x="60660" y="137778"/>
                </a:cubicBezTo>
                <a:cubicBezTo>
                  <a:pt x="-157" y="125615"/>
                  <a:pt x="9859" y="23299"/>
                  <a:pt x="558" y="2550"/>
                </a:cubicBezTo>
                <a:cubicBezTo>
                  <a:pt x="-8743" y="-18199"/>
                  <a:pt x="102516" y="96996"/>
                  <a:pt x="4851" y="13283"/>
                </a:cubicBezTo>
              </a:path>
            </a:pathLst>
          </a:custGeom>
          <a:noFill/>
          <a:ln>
            <a:solidFill>
              <a:schemeClr val="bg1">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Freeform 8"/>
          <p:cNvSpPr/>
          <p:nvPr/>
        </p:nvSpPr>
        <p:spPr>
          <a:xfrm>
            <a:off x="7430831" y="2278961"/>
            <a:ext cx="365460" cy="140127"/>
          </a:xfrm>
          <a:custGeom>
            <a:avLst/>
            <a:gdLst>
              <a:gd name="connsiteX0" fmla="*/ 365460 w 365460"/>
              <a:gd name="connsiteY0" fmla="*/ 75530 h 140127"/>
              <a:gd name="connsiteX1" fmla="*/ 60660 w 365460"/>
              <a:gd name="connsiteY1" fmla="*/ 137778 h 140127"/>
              <a:gd name="connsiteX2" fmla="*/ 558 w 365460"/>
              <a:gd name="connsiteY2" fmla="*/ 2550 h 140127"/>
              <a:gd name="connsiteX3" fmla="*/ 4851 w 365460"/>
              <a:gd name="connsiteY3" fmla="*/ 13283 h 140127"/>
            </a:gdLst>
            <a:ahLst/>
            <a:cxnLst>
              <a:cxn ang="0">
                <a:pos x="connsiteX0" y="connsiteY0"/>
              </a:cxn>
              <a:cxn ang="0">
                <a:pos x="connsiteX1" y="connsiteY1"/>
              </a:cxn>
              <a:cxn ang="0">
                <a:pos x="connsiteX2" y="connsiteY2"/>
              </a:cxn>
              <a:cxn ang="0">
                <a:pos x="connsiteX3" y="connsiteY3"/>
              </a:cxn>
            </a:cxnLst>
            <a:rect l="l" t="t" r="r" b="b"/>
            <a:pathLst>
              <a:path w="365460" h="140127">
                <a:moveTo>
                  <a:pt x="365460" y="75530"/>
                </a:moveTo>
                <a:cubicBezTo>
                  <a:pt x="243468" y="112735"/>
                  <a:pt x="121477" y="149941"/>
                  <a:pt x="60660" y="137778"/>
                </a:cubicBezTo>
                <a:cubicBezTo>
                  <a:pt x="-157" y="125615"/>
                  <a:pt x="9859" y="23299"/>
                  <a:pt x="558" y="2550"/>
                </a:cubicBezTo>
                <a:cubicBezTo>
                  <a:pt x="-8743" y="-18199"/>
                  <a:pt x="102516" y="96996"/>
                  <a:pt x="4851" y="13283"/>
                </a:cubicBezTo>
              </a:path>
            </a:pathLst>
          </a:custGeom>
          <a:noFill/>
          <a:ln>
            <a:solidFill>
              <a:schemeClr val="bg1">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Arc 9"/>
          <p:cNvSpPr/>
          <p:nvPr/>
        </p:nvSpPr>
        <p:spPr>
          <a:xfrm flipH="1">
            <a:off x="7519115" y="2511380"/>
            <a:ext cx="70834" cy="190848"/>
          </a:xfrm>
          <a:prstGeom prst="arc">
            <a:avLst/>
          </a:prstGeom>
          <a:ln>
            <a:solidFill>
              <a:schemeClr val="bg1">
                <a:lumMod val="75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cxnSp>
        <p:nvCxnSpPr>
          <p:cNvPr id="12" name="Straight Connector 11"/>
          <p:cNvCxnSpPr/>
          <p:nvPr/>
        </p:nvCxnSpPr>
        <p:spPr>
          <a:xfrm>
            <a:off x="7554532" y="2737084"/>
            <a:ext cx="35417" cy="6116"/>
          </a:xfrm>
          <a:prstGeom prst="line">
            <a:avLst/>
          </a:prstGeom>
          <a:ln>
            <a:solidFill>
              <a:srgbClr val="99725D"/>
            </a:solidFill>
          </a:ln>
        </p:spPr>
        <p:style>
          <a:lnRef idx="1">
            <a:schemeClr val="accent1"/>
          </a:lnRef>
          <a:fillRef idx="0">
            <a:schemeClr val="accent1"/>
          </a:fillRef>
          <a:effectRef idx="0">
            <a:schemeClr val="accent1"/>
          </a:effectRef>
          <a:fontRef idx="minor">
            <a:schemeClr val="tx1"/>
          </a:fontRef>
        </p:style>
      </p:cxnSp>
      <p:cxnSp>
        <p:nvCxnSpPr>
          <p:cNvPr id="13" name="Straight Connector 12"/>
          <p:cNvCxnSpPr/>
          <p:nvPr/>
        </p:nvCxnSpPr>
        <p:spPr>
          <a:xfrm flipV="1">
            <a:off x="7554532" y="2757896"/>
            <a:ext cx="35417" cy="4792"/>
          </a:xfrm>
          <a:prstGeom prst="line">
            <a:avLst/>
          </a:prstGeom>
          <a:ln>
            <a:solidFill>
              <a:srgbClr val="99725D"/>
            </a:solidFill>
          </a:ln>
        </p:spPr>
        <p:style>
          <a:lnRef idx="1">
            <a:schemeClr val="accent1"/>
          </a:lnRef>
          <a:fillRef idx="0">
            <a:schemeClr val="accent1"/>
          </a:fillRef>
          <a:effectRef idx="0">
            <a:schemeClr val="accent1"/>
          </a:effectRef>
          <a:fontRef idx="minor">
            <a:schemeClr val="tx1"/>
          </a:fontRef>
        </p:style>
      </p:cxnSp>
      <p:cxnSp>
        <p:nvCxnSpPr>
          <p:cNvPr id="14" name="Straight Connector 13"/>
          <p:cNvCxnSpPr/>
          <p:nvPr/>
        </p:nvCxnSpPr>
        <p:spPr>
          <a:xfrm>
            <a:off x="8028903" y="2756523"/>
            <a:ext cx="35417" cy="6116"/>
          </a:xfrm>
          <a:prstGeom prst="line">
            <a:avLst/>
          </a:prstGeom>
          <a:ln>
            <a:solidFill>
              <a:srgbClr val="99725D"/>
            </a:solidFill>
          </a:ln>
        </p:spPr>
        <p:style>
          <a:lnRef idx="1">
            <a:schemeClr val="accent1"/>
          </a:lnRef>
          <a:fillRef idx="0">
            <a:schemeClr val="accent1"/>
          </a:fillRef>
          <a:effectRef idx="0">
            <a:schemeClr val="accent1"/>
          </a:effectRef>
          <a:fontRef idx="minor">
            <a:schemeClr val="tx1"/>
          </a:fontRef>
        </p:style>
      </p:cxnSp>
      <p:cxnSp>
        <p:nvCxnSpPr>
          <p:cNvPr id="15" name="Straight Connector 14"/>
          <p:cNvCxnSpPr/>
          <p:nvPr/>
        </p:nvCxnSpPr>
        <p:spPr>
          <a:xfrm flipV="1">
            <a:off x="8030231" y="2734075"/>
            <a:ext cx="35416" cy="3569"/>
          </a:xfrm>
          <a:prstGeom prst="line">
            <a:avLst/>
          </a:prstGeom>
          <a:ln>
            <a:solidFill>
              <a:srgbClr val="99725D"/>
            </a:solidFill>
          </a:ln>
        </p:spPr>
        <p:style>
          <a:lnRef idx="1">
            <a:schemeClr val="accent1"/>
          </a:lnRef>
          <a:fillRef idx="0">
            <a:schemeClr val="accent1"/>
          </a:fillRef>
          <a:effectRef idx="0">
            <a:schemeClr val="accent1"/>
          </a:effectRef>
          <a:fontRef idx="minor">
            <a:schemeClr val="tx1"/>
          </a:fontRef>
        </p:style>
      </p:cxnSp>
      <p:sp>
        <p:nvSpPr>
          <p:cNvPr id="20" name="Freeform 19"/>
          <p:cNvSpPr/>
          <p:nvPr/>
        </p:nvSpPr>
        <p:spPr>
          <a:xfrm>
            <a:off x="7589949" y="2250925"/>
            <a:ext cx="189635" cy="69301"/>
          </a:xfrm>
          <a:custGeom>
            <a:avLst/>
            <a:gdLst>
              <a:gd name="connsiteX0" fmla="*/ 365460 w 365460"/>
              <a:gd name="connsiteY0" fmla="*/ 75530 h 140127"/>
              <a:gd name="connsiteX1" fmla="*/ 60660 w 365460"/>
              <a:gd name="connsiteY1" fmla="*/ 137778 h 140127"/>
              <a:gd name="connsiteX2" fmla="*/ 558 w 365460"/>
              <a:gd name="connsiteY2" fmla="*/ 2550 h 140127"/>
              <a:gd name="connsiteX3" fmla="*/ 4851 w 365460"/>
              <a:gd name="connsiteY3" fmla="*/ 13283 h 140127"/>
            </a:gdLst>
            <a:ahLst/>
            <a:cxnLst>
              <a:cxn ang="0">
                <a:pos x="connsiteX0" y="connsiteY0"/>
              </a:cxn>
              <a:cxn ang="0">
                <a:pos x="connsiteX1" y="connsiteY1"/>
              </a:cxn>
              <a:cxn ang="0">
                <a:pos x="connsiteX2" y="connsiteY2"/>
              </a:cxn>
              <a:cxn ang="0">
                <a:pos x="connsiteX3" y="connsiteY3"/>
              </a:cxn>
            </a:cxnLst>
            <a:rect l="l" t="t" r="r" b="b"/>
            <a:pathLst>
              <a:path w="365460" h="140127">
                <a:moveTo>
                  <a:pt x="365460" y="75530"/>
                </a:moveTo>
                <a:cubicBezTo>
                  <a:pt x="243468" y="112735"/>
                  <a:pt x="121477" y="149941"/>
                  <a:pt x="60660" y="137778"/>
                </a:cubicBezTo>
                <a:cubicBezTo>
                  <a:pt x="-157" y="125615"/>
                  <a:pt x="9859" y="23299"/>
                  <a:pt x="558" y="2550"/>
                </a:cubicBezTo>
                <a:cubicBezTo>
                  <a:pt x="-8743" y="-18199"/>
                  <a:pt x="102516" y="96996"/>
                  <a:pt x="4851" y="13283"/>
                </a:cubicBezTo>
              </a:path>
            </a:pathLst>
          </a:custGeom>
          <a:noFill/>
          <a:ln>
            <a:solidFill>
              <a:schemeClr val="bg1">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21" name="Straight Connector 20"/>
          <p:cNvCxnSpPr/>
          <p:nvPr/>
        </p:nvCxnSpPr>
        <p:spPr>
          <a:xfrm>
            <a:off x="7929512" y="2957514"/>
            <a:ext cx="35417" cy="6116"/>
          </a:xfrm>
          <a:prstGeom prst="line">
            <a:avLst/>
          </a:prstGeom>
          <a:ln>
            <a:solidFill>
              <a:srgbClr val="99725D"/>
            </a:solidFill>
          </a:ln>
        </p:spPr>
        <p:style>
          <a:lnRef idx="1">
            <a:schemeClr val="accent1"/>
          </a:lnRef>
          <a:fillRef idx="0">
            <a:schemeClr val="accent1"/>
          </a:fillRef>
          <a:effectRef idx="0">
            <a:schemeClr val="accent1"/>
          </a:effectRef>
          <a:fontRef idx="minor">
            <a:schemeClr val="tx1"/>
          </a:fontRef>
        </p:style>
      </p:cxnSp>
      <p:cxnSp>
        <p:nvCxnSpPr>
          <p:cNvPr id="22" name="Straight Connector 21"/>
          <p:cNvCxnSpPr/>
          <p:nvPr/>
        </p:nvCxnSpPr>
        <p:spPr>
          <a:xfrm flipV="1">
            <a:off x="7657548" y="2957514"/>
            <a:ext cx="27218" cy="22016"/>
          </a:xfrm>
          <a:prstGeom prst="line">
            <a:avLst/>
          </a:prstGeom>
          <a:ln>
            <a:solidFill>
              <a:srgbClr val="99725D"/>
            </a:solidFill>
          </a:ln>
        </p:spPr>
        <p:style>
          <a:lnRef idx="1">
            <a:schemeClr val="accent1"/>
          </a:lnRef>
          <a:fillRef idx="0">
            <a:schemeClr val="accent1"/>
          </a:fillRef>
          <a:effectRef idx="0">
            <a:schemeClr val="accent1"/>
          </a:effectRef>
          <a:fontRef idx="minor">
            <a:schemeClr val="tx1"/>
          </a:fontRef>
        </p:style>
      </p:cxnSp>
      <p:cxnSp>
        <p:nvCxnSpPr>
          <p:cNvPr id="23" name="Straight Connector 22"/>
          <p:cNvCxnSpPr/>
          <p:nvPr/>
        </p:nvCxnSpPr>
        <p:spPr>
          <a:xfrm>
            <a:off x="8486103" y="3213723"/>
            <a:ext cx="35417" cy="6116"/>
          </a:xfrm>
          <a:prstGeom prst="line">
            <a:avLst/>
          </a:prstGeom>
          <a:ln>
            <a:solidFill>
              <a:srgbClr val="99725D"/>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097060861"/>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p:cNvSpPr/>
          <p:nvPr/>
        </p:nvSpPr>
        <p:spPr>
          <a:xfrm>
            <a:off x="0" y="5989320"/>
            <a:ext cx="12192000" cy="1143000"/>
          </a:xfrm>
          <a:prstGeom prst="rect">
            <a:avLst/>
          </a:prstGeom>
          <a:solidFill>
            <a:srgbClr val="161B25"/>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2" name="Picture 1"/>
          <p:cNvPicPr>
            <a:picLocks noChangeAspect="1"/>
          </p:cNvPicPr>
          <p:nvPr/>
        </p:nvPicPr>
        <p:blipFill>
          <a:blip r:embed="rId3" cstate="print">
            <a:extLst>
              <a:ext uri="{BEBA8EAE-BF5A-486C-A8C5-ECC9F3942E4B}">
                <a14:imgProps xmlns:a14="http://schemas.microsoft.com/office/drawing/2010/main">
                  <a14:imgLayer r:embed="rId4">
                    <a14:imgEffect>
                      <a14:brightnessContrast bright="40000" contrast="40000"/>
                    </a14:imgEffect>
                  </a14:imgLayer>
                </a14:imgProps>
              </a:ext>
              <a:ext uri="{28A0092B-C50C-407E-A947-70E740481C1C}">
                <a14:useLocalDpi xmlns:a14="http://schemas.microsoft.com/office/drawing/2010/main" val="0"/>
              </a:ext>
            </a:extLst>
          </a:blip>
          <a:stretch>
            <a:fillRect/>
          </a:stretch>
        </p:blipFill>
        <p:spPr>
          <a:xfrm>
            <a:off x="0" y="-879793"/>
            <a:ext cx="12192000" cy="7048117"/>
          </a:xfrm>
          <a:prstGeom prst="rect">
            <a:avLst/>
          </a:prstGeom>
        </p:spPr>
      </p:pic>
      <p:sp>
        <p:nvSpPr>
          <p:cNvPr id="6" name="TextBox 5"/>
          <p:cNvSpPr txBox="1"/>
          <p:nvPr/>
        </p:nvSpPr>
        <p:spPr>
          <a:xfrm>
            <a:off x="1587068" y="5842337"/>
            <a:ext cx="8702040" cy="1015663"/>
          </a:xfrm>
          <a:prstGeom prst="rect">
            <a:avLst/>
          </a:prstGeom>
          <a:noFill/>
        </p:spPr>
        <p:txBody>
          <a:bodyPr wrap="square" rtlCol="0">
            <a:spAutoFit/>
          </a:bodyPr>
          <a:lstStyle/>
          <a:p>
            <a:pPr algn="ctr"/>
            <a:r>
              <a:rPr lang="en-US" sz="6000" dirty="0" smtClean="0">
                <a:solidFill>
                  <a:schemeClr val="bg1"/>
                </a:solidFill>
                <a:latin typeface="Bell MT" panose="02020503060305020303" pitchFamily="18" charset="0"/>
              </a:rPr>
              <a:t>SPIRITUAL REST</a:t>
            </a:r>
            <a:endParaRPr lang="en-US" sz="6000" dirty="0">
              <a:solidFill>
                <a:schemeClr val="bg1"/>
              </a:solidFill>
              <a:latin typeface="Bell MT" panose="02020503060305020303" pitchFamily="18" charset="0"/>
            </a:endParaRPr>
          </a:p>
        </p:txBody>
      </p:sp>
    </p:spTree>
    <p:extLst>
      <p:ext uri="{BB962C8B-B14F-4D97-AF65-F5344CB8AC3E}">
        <p14:creationId xmlns:p14="http://schemas.microsoft.com/office/powerpoint/2010/main" val="3258870527"/>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bg>
      <p:bgPr>
        <a:solidFill>
          <a:srgbClr val="DBD2D3"/>
        </a:solidFill>
        <a:effectLst/>
      </p:bgPr>
    </p:bg>
    <p:spTree>
      <p:nvGrpSpPr>
        <p:cNvPr id="1" name=""/>
        <p:cNvGrpSpPr/>
        <p:nvPr/>
      </p:nvGrpSpPr>
      <p:grpSpPr>
        <a:xfrm>
          <a:off x="0" y="0"/>
          <a:ext cx="0" cy="0"/>
          <a:chOff x="0" y="0"/>
          <a:chExt cx="0" cy="0"/>
        </a:xfrm>
      </p:grpSpPr>
      <p:pic>
        <p:nvPicPr>
          <p:cNvPr id="4" name="Picture 3"/>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255430" y="0"/>
            <a:ext cx="9681140" cy="6858000"/>
          </a:xfrm>
          <a:prstGeom prst="rect">
            <a:avLst/>
          </a:prstGeom>
        </p:spPr>
      </p:pic>
      <p:sp>
        <p:nvSpPr>
          <p:cNvPr id="5" name="TextBox 4"/>
          <p:cNvSpPr txBox="1"/>
          <p:nvPr/>
        </p:nvSpPr>
        <p:spPr>
          <a:xfrm>
            <a:off x="1587068" y="5842337"/>
            <a:ext cx="8702040" cy="1015663"/>
          </a:xfrm>
          <a:prstGeom prst="rect">
            <a:avLst/>
          </a:prstGeom>
          <a:noFill/>
        </p:spPr>
        <p:txBody>
          <a:bodyPr wrap="square" rtlCol="0">
            <a:spAutoFit/>
          </a:bodyPr>
          <a:lstStyle/>
          <a:p>
            <a:pPr algn="ctr"/>
            <a:r>
              <a:rPr lang="en-US" sz="6000" dirty="0" smtClean="0">
                <a:latin typeface="Bell MT" panose="02020503060305020303" pitchFamily="18" charset="0"/>
              </a:rPr>
              <a:t>EMOTIONAL REST</a:t>
            </a:r>
            <a:endParaRPr lang="en-US" sz="6000" dirty="0">
              <a:latin typeface="Bell MT" panose="02020503060305020303" pitchFamily="18" charset="0"/>
            </a:endParaRPr>
          </a:p>
        </p:txBody>
      </p:sp>
      <p:sp>
        <p:nvSpPr>
          <p:cNvPr id="2" name="Rectangle 1"/>
          <p:cNvSpPr/>
          <p:nvPr/>
        </p:nvSpPr>
        <p:spPr>
          <a:xfrm>
            <a:off x="2960176" y="3192651"/>
            <a:ext cx="1921790" cy="2123268"/>
          </a:xfrm>
          <a:prstGeom prst="rect">
            <a:avLst/>
          </a:prstGeom>
          <a:solidFill>
            <a:srgbClr val="DBD2D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Rectangle 2"/>
          <p:cNvSpPr/>
          <p:nvPr/>
        </p:nvSpPr>
        <p:spPr>
          <a:xfrm>
            <a:off x="6540285" y="3192651"/>
            <a:ext cx="1038386" cy="433952"/>
          </a:xfrm>
          <a:prstGeom prst="rect">
            <a:avLst/>
          </a:prstGeom>
          <a:solidFill>
            <a:srgbClr val="DBD2D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Rectangle 7"/>
          <p:cNvSpPr/>
          <p:nvPr/>
        </p:nvSpPr>
        <p:spPr>
          <a:xfrm>
            <a:off x="7335830" y="2611202"/>
            <a:ext cx="1921790" cy="2123268"/>
          </a:xfrm>
          <a:prstGeom prst="rect">
            <a:avLst/>
          </a:prstGeom>
          <a:solidFill>
            <a:srgbClr val="DBD2D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862843722"/>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bg>
      <p:bgPr>
        <a:solidFill>
          <a:srgbClr val="DBD2D3"/>
        </a:solidFill>
        <a:effectLst/>
      </p:bgPr>
    </p:bg>
    <p:spTree>
      <p:nvGrpSpPr>
        <p:cNvPr id="1" name=""/>
        <p:cNvGrpSpPr/>
        <p:nvPr/>
      </p:nvGrpSpPr>
      <p:grpSpPr>
        <a:xfrm>
          <a:off x="0" y="0"/>
          <a:ext cx="0" cy="0"/>
          <a:chOff x="0" y="0"/>
          <a:chExt cx="0" cy="0"/>
        </a:xfrm>
      </p:grpSpPr>
      <p:pic>
        <p:nvPicPr>
          <p:cNvPr id="7" name="Picture 6"/>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8547460" y="3818898"/>
            <a:ext cx="3644540" cy="2735450"/>
          </a:xfrm>
          <a:prstGeom prst="rect">
            <a:avLst/>
          </a:prstGeom>
        </p:spPr>
      </p:pic>
      <p:pic>
        <p:nvPicPr>
          <p:cNvPr id="3" name="Picture 2"/>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0" y="0"/>
            <a:ext cx="9252488" cy="6554348"/>
          </a:xfrm>
          <a:prstGeom prst="rect">
            <a:avLst/>
          </a:prstGeom>
        </p:spPr>
      </p:pic>
      <p:sp>
        <p:nvSpPr>
          <p:cNvPr id="5" name="TextBox 4"/>
          <p:cNvSpPr txBox="1"/>
          <p:nvPr/>
        </p:nvSpPr>
        <p:spPr>
          <a:xfrm>
            <a:off x="1587068" y="5842337"/>
            <a:ext cx="8702040" cy="1015663"/>
          </a:xfrm>
          <a:prstGeom prst="rect">
            <a:avLst/>
          </a:prstGeom>
          <a:noFill/>
        </p:spPr>
        <p:txBody>
          <a:bodyPr wrap="square" rtlCol="0">
            <a:spAutoFit/>
          </a:bodyPr>
          <a:lstStyle/>
          <a:p>
            <a:pPr algn="ctr"/>
            <a:r>
              <a:rPr lang="en-US" sz="6000" dirty="0" smtClean="0">
                <a:latin typeface="Bell MT" panose="02020503060305020303" pitchFamily="18" charset="0"/>
              </a:rPr>
              <a:t>SOCIAL REST</a:t>
            </a:r>
            <a:endParaRPr lang="en-US" sz="6000" dirty="0">
              <a:latin typeface="Bell MT" panose="02020503060305020303" pitchFamily="18" charset="0"/>
            </a:endParaRPr>
          </a:p>
        </p:txBody>
      </p:sp>
    </p:spTree>
    <p:extLst>
      <p:ext uri="{BB962C8B-B14F-4D97-AF65-F5344CB8AC3E}">
        <p14:creationId xmlns:p14="http://schemas.microsoft.com/office/powerpoint/2010/main" val="2128505449"/>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bg>
      <p:bgPr>
        <a:solidFill>
          <a:srgbClr val="DBD2D3"/>
        </a:solidFill>
        <a:effectLst/>
      </p:bgPr>
    </p:bg>
    <p:spTree>
      <p:nvGrpSpPr>
        <p:cNvPr id="1" name=""/>
        <p:cNvGrpSpPr/>
        <p:nvPr/>
      </p:nvGrpSpPr>
      <p:grpSpPr>
        <a:xfrm>
          <a:off x="0" y="0"/>
          <a:ext cx="0" cy="0"/>
          <a:chOff x="0" y="0"/>
          <a:chExt cx="0" cy="0"/>
        </a:xfrm>
      </p:grpSpPr>
      <p:pic>
        <p:nvPicPr>
          <p:cNvPr id="3" name="Picture 2"/>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259889" y="-11832"/>
            <a:ext cx="9681140" cy="6858000"/>
          </a:xfrm>
          <a:prstGeom prst="rect">
            <a:avLst/>
          </a:prstGeom>
        </p:spPr>
      </p:pic>
      <p:sp>
        <p:nvSpPr>
          <p:cNvPr id="5" name="TextBox 4"/>
          <p:cNvSpPr txBox="1"/>
          <p:nvPr/>
        </p:nvSpPr>
        <p:spPr>
          <a:xfrm>
            <a:off x="1587068" y="5842337"/>
            <a:ext cx="8702040" cy="1015663"/>
          </a:xfrm>
          <a:prstGeom prst="rect">
            <a:avLst/>
          </a:prstGeom>
          <a:noFill/>
        </p:spPr>
        <p:txBody>
          <a:bodyPr wrap="square" rtlCol="0">
            <a:spAutoFit/>
          </a:bodyPr>
          <a:lstStyle/>
          <a:p>
            <a:pPr algn="ctr"/>
            <a:r>
              <a:rPr lang="en-US" sz="6000" dirty="0" smtClean="0">
                <a:latin typeface="Bell MT" panose="02020503060305020303" pitchFamily="18" charset="0"/>
              </a:rPr>
              <a:t>SENSORY REST</a:t>
            </a:r>
            <a:endParaRPr lang="en-US" sz="6000" dirty="0">
              <a:latin typeface="Bell MT" panose="02020503060305020303" pitchFamily="18" charset="0"/>
            </a:endParaRPr>
          </a:p>
        </p:txBody>
      </p:sp>
      <p:sp>
        <p:nvSpPr>
          <p:cNvPr id="6" name="Arc 5"/>
          <p:cNvSpPr/>
          <p:nvPr/>
        </p:nvSpPr>
        <p:spPr>
          <a:xfrm>
            <a:off x="4136305" y="1804490"/>
            <a:ext cx="441306" cy="256181"/>
          </a:xfrm>
          <a:prstGeom prst="arc">
            <a:avLst>
              <a:gd name="adj1" fmla="val 15680357"/>
              <a:gd name="adj2" fmla="val 0"/>
            </a:avLst>
          </a:prstGeom>
          <a:ln>
            <a:solidFill>
              <a:schemeClr val="bg1">
                <a:lumMod val="65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7" name="Arc 6"/>
          <p:cNvSpPr/>
          <p:nvPr/>
        </p:nvSpPr>
        <p:spPr>
          <a:xfrm>
            <a:off x="4165289" y="1776909"/>
            <a:ext cx="441306" cy="256181"/>
          </a:xfrm>
          <a:prstGeom prst="arc">
            <a:avLst/>
          </a:prstGeom>
          <a:ln>
            <a:solidFill>
              <a:schemeClr val="bg1">
                <a:lumMod val="75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8" name="Arc 7"/>
          <p:cNvSpPr/>
          <p:nvPr/>
        </p:nvSpPr>
        <p:spPr>
          <a:xfrm>
            <a:off x="4136305" y="1776909"/>
            <a:ext cx="441306" cy="256181"/>
          </a:xfrm>
          <a:prstGeom prst="arc">
            <a:avLst>
              <a:gd name="adj1" fmla="val 15051426"/>
              <a:gd name="adj2" fmla="val 0"/>
            </a:avLst>
          </a:prstGeom>
          <a:ln>
            <a:solidFill>
              <a:schemeClr val="bg1">
                <a:lumMod val="65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9" name="Arc 8"/>
          <p:cNvSpPr/>
          <p:nvPr/>
        </p:nvSpPr>
        <p:spPr>
          <a:xfrm>
            <a:off x="4165289" y="1732497"/>
            <a:ext cx="441306" cy="256181"/>
          </a:xfrm>
          <a:prstGeom prst="arc">
            <a:avLst>
              <a:gd name="adj1" fmla="val 13158581"/>
              <a:gd name="adj2" fmla="val 0"/>
            </a:avLst>
          </a:prstGeom>
          <a:ln>
            <a:solidFill>
              <a:schemeClr val="bg1">
                <a:lumMod val="65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10" name="Arc 9"/>
          <p:cNvSpPr/>
          <p:nvPr/>
        </p:nvSpPr>
        <p:spPr>
          <a:xfrm>
            <a:off x="4136305" y="1704916"/>
            <a:ext cx="441306" cy="256181"/>
          </a:xfrm>
          <a:prstGeom prst="arc">
            <a:avLst>
              <a:gd name="adj1" fmla="val 14198156"/>
              <a:gd name="adj2" fmla="val 0"/>
            </a:avLst>
          </a:prstGeom>
          <a:ln>
            <a:solidFill>
              <a:schemeClr val="bg1">
                <a:lumMod val="65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11" name="Arc 10"/>
          <p:cNvSpPr/>
          <p:nvPr/>
        </p:nvSpPr>
        <p:spPr>
          <a:xfrm flipH="1">
            <a:off x="4090292" y="1826564"/>
            <a:ext cx="454767" cy="499156"/>
          </a:xfrm>
          <a:prstGeom prst="arc">
            <a:avLst/>
          </a:prstGeom>
          <a:ln>
            <a:solidFill>
              <a:schemeClr val="bg1">
                <a:lumMod val="65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12" name="Arc 11"/>
          <p:cNvSpPr/>
          <p:nvPr/>
        </p:nvSpPr>
        <p:spPr>
          <a:xfrm rot="2428406" flipH="1" flipV="1">
            <a:off x="4129413" y="1880121"/>
            <a:ext cx="520427" cy="346919"/>
          </a:xfrm>
          <a:prstGeom prst="arc">
            <a:avLst>
              <a:gd name="adj1" fmla="val 19361105"/>
              <a:gd name="adj2" fmla="val 2666204"/>
            </a:avLst>
          </a:prstGeom>
          <a:ln>
            <a:solidFill>
              <a:schemeClr val="bg1">
                <a:lumMod val="75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13" name="Arc 12"/>
          <p:cNvSpPr/>
          <p:nvPr/>
        </p:nvSpPr>
        <p:spPr>
          <a:xfrm flipH="1">
            <a:off x="4041285" y="1797399"/>
            <a:ext cx="441306" cy="256181"/>
          </a:xfrm>
          <a:prstGeom prst="arc">
            <a:avLst/>
          </a:prstGeom>
          <a:ln>
            <a:solidFill>
              <a:schemeClr val="bg1">
                <a:lumMod val="65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14" name="Arc 13"/>
          <p:cNvSpPr/>
          <p:nvPr/>
        </p:nvSpPr>
        <p:spPr>
          <a:xfrm flipH="1">
            <a:off x="4068918" y="1838941"/>
            <a:ext cx="334062" cy="267321"/>
          </a:xfrm>
          <a:prstGeom prst="arc">
            <a:avLst>
              <a:gd name="adj1" fmla="val 14059411"/>
              <a:gd name="adj2" fmla="val 0"/>
            </a:avLst>
          </a:prstGeom>
          <a:ln>
            <a:solidFill>
              <a:schemeClr val="bg1">
                <a:lumMod val="65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15" name="Arc 14"/>
          <p:cNvSpPr/>
          <p:nvPr/>
        </p:nvSpPr>
        <p:spPr>
          <a:xfrm flipH="1">
            <a:off x="4064228" y="1811725"/>
            <a:ext cx="441306" cy="256181"/>
          </a:xfrm>
          <a:prstGeom prst="arc">
            <a:avLst/>
          </a:prstGeom>
          <a:ln>
            <a:solidFill>
              <a:schemeClr val="bg1">
                <a:lumMod val="65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Tree>
    <p:extLst>
      <p:ext uri="{BB962C8B-B14F-4D97-AF65-F5344CB8AC3E}">
        <p14:creationId xmlns:p14="http://schemas.microsoft.com/office/powerpoint/2010/main" val="3268918294"/>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cstate="print">
            <a:extLst>
              <a:ext uri="{BEBA8EAE-BF5A-486C-A8C5-ECC9F3942E4B}">
                <a14:imgProps xmlns:a14="http://schemas.microsoft.com/office/drawing/2010/main">
                  <a14:imgLayer r:embed="rId4">
                    <a14:imgEffect>
                      <a14:brightnessContrast bright="20000" contrast="40000"/>
                    </a14:imgEffect>
                  </a14:imgLayer>
                </a14:imgProps>
              </a:ext>
              <a:ext uri="{28A0092B-C50C-407E-A947-70E740481C1C}">
                <a14:useLocalDpi xmlns:a14="http://schemas.microsoft.com/office/drawing/2010/main" val="0"/>
              </a:ext>
            </a:extLst>
          </a:blip>
          <a:stretch>
            <a:fillRect/>
          </a:stretch>
        </p:blipFill>
        <p:spPr>
          <a:xfrm>
            <a:off x="-123986" y="0"/>
            <a:ext cx="12315986" cy="8636662"/>
          </a:xfrm>
          <a:prstGeom prst="rect">
            <a:avLst/>
          </a:prstGeom>
        </p:spPr>
      </p:pic>
      <p:sp>
        <p:nvSpPr>
          <p:cNvPr id="5" name="TextBox 4"/>
          <p:cNvSpPr txBox="1"/>
          <p:nvPr/>
        </p:nvSpPr>
        <p:spPr>
          <a:xfrm>
            <a:off x="1744980" y="5842337"/>
            <a:ext cx="8702040" cy="1015663"/>
          </a:xfrm>
          <a:prstGeom prst="rect">
            <a:avLst/>
          </a:prstGeom>
          <a:noFill/>
        </p:spPr>
        <p:txBody>
          <a:bodyPr wrap="square" rtlCol="0">
            <a:spAutoFit/>
          </a:bodyPr>
          <a:lstStyle/>
          <a:p>
            <a:pPr algn="ctr"/>
            <a:r>
              <a:rPr lang="en-US" sz="6000" dirty="0" smtClean="0">
                <a:latin typeface="Bell MT" panose="02020503060305020303" pitchFamily="18" charset="0"/>
              </a:rPr>
              <a:t>CREATIVE REST</a:t>
            </a:r>
            <a:endParaRPr lang="en-US" sz="6000" dirty="0">
              <a:latin typeface="Bell MT" panose="02020503060305020303" pitchFamily="18" charset="0"/>
            </a:endParaRPr>
          </a:p>
        </p:txBody>
      </p:sp>
    </p:spTree>
    <p:extLst>
      <p:ext uri="{BB962C8B-B14F-4D97-AF65-F5344CB8AC3E}">
        <p14:creationId xmlns:p14="http://schemas.microsoft.com/office/powerpoint/2010/main" val="3642592570"/>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bg>
      <p:bgPr>
        <a:solidFill>
          <a:srgbClr val="DBD2D3"/>
        </a:solidFill>
        <a:effectLst/>
      </p:bgPr>
    </p:bg>
    <p:spTree>
      <p:nvGrpSpPr>
        <p:cNvPr id="1" name=""/>
        <p:cNvGrpSpPr/>
        <p:nvPr/>
      </p:nvGrpSpPr>
      <p:grpSpPr>
        <a:xfrm>
          <a:off x="0" y="0"/>
          <a:ext cx="0" cy="0"/>
          <a:chOff x="0" y="0"/>
          <a:chExt cx="0" cy="0"/>
        </a:xfrm>
      </p:grpSpPr>
      <p:pic>
        <p:nvPicPr>
          <p:cNvPr id="2" name="Picture 1"/>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193437" y="-340963"/>
            <a:ext cx="9681140" cy="6858000"/>
          </a:xfrm>
          <a:prstGeom prst="rect">
            <a:avLst/>
          </a:prstGeom>
        </p:spPr>
      </p:pic>
      <p:sp>
        <p:nvSpPr>
          <p:cNvPr id="5" name="TextBox 4"/>
          <p:cNvSpPr txBox="1"/>
          <p:nvPr/>
        </p:nvSpPr>
        <p:spPr>
          <a:xfrm>
            <a:off x="2046922" y="5842337"/>
            <a:ext cx="8702040" cy="1015663"/>
          </a:xfrm>
          <a:prstGeom prst="rect">
            <a:avLst/>
          </a:prstGeom>
          <a:noFill/>
        </p:spPr>
        <p:txBody>
          <a:bodyPr wrap="square" rtlCol="0">
            <a:spAutoFit/>
          </a:bodyPr>
          <a:lstStyle/>
          <a:p>
            <a:pPr algn="ctr"/>
            <a:r>
              <a:rPr lang="en-US" sz="6000" dirty="0" smtClean="0">
                <a:latin typeface="Bell MT" panose="02020503060305020303" pitchFamily="18" charset="0"/>
              </a:rPr>
              <a:t>PHYSICAL REST</a:t>
            </a:r>
            <a:endParaRPr lang="en-US" sz="6000" dirty="0">
              <a:latin typeface="Bell MT" panose="02020503060305020303" pitchFamily="18" charset="0"/>
            </a:endParaRPr>
          </a:p>
        </p:txBody>
      </p:sp>
    </p:spTree>
    <p:extLst>
      <p:ext uri="{BB962C8B-B14F-4D97-AF65-F5344CB8AC3E}">
        <p14:creationId xmlns:p14="http://schemas.microsoft.com/office/powerpoint/2010/main" val="3559298913"/>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bg>
      <p:bgPr>
        <a:solidFill>
          <a:srgbClr val="DBD3D0"/>
        </a:solidFill>
        <a:effectLst/>
      </p:bgPr>
    </p:bg>
    <p:spTree>
      <p:nvGrpSpPr>
        <p:cNvPr id="1" name=""/>
        <p:cNvGrpSpPr/>
        <p:nvPr/>
      </p:nvGrpSpPr>
      <p:grpSpPr>
        <a:xfrm>
          <a:off x="0" y="0"/>
          <a:ext cx="0" cy="0"/>
          <a:chOff x="0" y="0"/>
          <a:chExt cx="0" cy="0"/>
        </a:xfrm>
      </p:grpSpPr>
      <p:sp>
        <p:nvSpPr>
          <p:cNvPr id="5" name="Rounded Rectangle 4"/>
          <p:cNvSpPr/>
          <p:nvPr/>
        </p:nvSpPr>
        <p:spPr>
          <a:xfrm>
            <a:off x="1944638" y="1313312"/>
            <a:ext cx="1522632" cy="4373301"/>
          </a:xfrm>
          <a:prstGeom prst="roundRect">
            <a:avLst/>
          </a:prstGeom>
          <a:solidFill>
            <a:schemeClr val="bg1">
              <a:lumMod val="95000"/>
            </a:schemeClr>
          </a:solidFill>
          <a:ln w="57150">
            <a:solidFill>
              <a:schemeClr val="tx1">
                <a:lumMod val="50000"/>
                <a:lumOff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Rounded Rectangle 7"/>
          <p:cNvSpPr/>
          <p:nvPr/>
        </p:nvSpPr>
        <p:spPr>
          <a:xfrm>
            <a:off x="3659620" y="1313312"/>
            <a:ext cx="1522632" cy="4373301"/>
          </a:xfrm>
          <a:prstGeom prst="roundRect">
            <a:avLst/>
          </a:prstGeom>
          <a:solidFill>
            <a:schemeClr val="bg1">
              <a:lumMod val="95000"/>
            </a:schemeClr>
          </a:solidFill>
          <a:ln w="57150">
            <a:solidFill>
              <a:schemeClr val="tx1">
                <a:lumMod val="50000"/>
                <a:lumOff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Rounded Rectangle 8"/>
          <p:cNvSpPr/>
          <p:nvPr/>
        </p:nvSpPr>
        <p:spPr>
          <a:xfrm>
            <a:off x="4127430" y="1012371"/>
            <a:ext cx="630752" cy="293814"/>
          </a:xfrm>
          <a:prstGeom prst="roundRect">
            <a:avLst/>
          </a:prstGeom>
          <a:noFill/>
          <a:ln w="57150">
            <a:solidFill>
              <a:schemeClr val="tx1">
                <a:lumMod val="50000"/>
                <a:lumOff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Rounded Rectangle 9"/>
          <p:cNvSpPr/>
          <p:nvPr/>
        </p:nvSpPr>
        <p:spPr>
          <a:xfrm>
            <a:off x="5374602" y="1315241"/>
            <a:ext cx="1522632" cy="4373301"/>
          </a:xfrm>
          <a:prstGeom prst="roundRect">
            <a:avLst/>
          </a:prstGeom>
          <a:solidFill>
            <a:schemeClr val="bg1">
              <a:lumMod val="95000"/>
            </a:schemeClr>
          </a:solidFill>
          <a:ln w="57150">
            <a:solidFill>
              <a:schemeClr val="tx1">
                <a:lumMod val="50000"/>
                <a:lumOff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Rounded Rectangle 10"/>
          <p:cNvSpPr/>
          <p:nvPr/>
        </p:nvSpPr>
        <p:spPr>
          <a:xfrm>
            <a:off x="5842412" y="1012371"/>
            <a:ext cx="630752" cy="293814"/>
          </a:xfrm>
          <a:prstGeom prst="roundRect">
            <a:avLst/>
          </a:prstGeom>
          <a:noFill/>
          <a:ln w="57150">
            <a:solidFill>
              <a:schemeClr val="tx1">
                <a:lumMod val="50000"/>
                <a:lumOff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Rounded Rectangle 11"/>
          <p:cNvSpPr/>
          <p:nvPr/>
        </p:nvSpPr>
        <p:spPr>
          <a:xfrm>
            <a:off x="7089584" y="1315241"/>
            <a:ext cx="1522632" cy="4373301"/>
          </a:xfrm>
          <a:prstGeom prst="roundRect">
            <a:avLst/>
          </a:prstGeom>
          <a:solidFill>
            <a:schemeClr val="bg1">
              <a:lumMod val="95000"/>
            </a:schemeClr>
          </a:solidFill>
          <a:ln w="57150">
            <a:solidFill>
              <a:schemeClr val="tx1">
                <a:lumMod val="50000"/>
                <a:lumOff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Rounded Rectangle 12"/>
          <p:cNvSpPr/>
          <p:nvPr/>
        </p:nvSpPr>
        <p:spPr>
          <a:xfrm>
            <a:off x="7557394" y="1014300"/>
            <a:ext cx="630752" cy="293814"/>
          </a:xfrm>
          <a:prstGeom prst="roundRect">
            <a:avLst/>
          </a:prstGeom>
          <a:noFill/>
          <a:ln w="57150">
            <a:solidFill>
              <a:schemeClr val="tx1">
                <a:lumMod val="50000"/>
                <a:lumOff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Rounded Rectangle 13"/>
          <p:cNvSpPr/>
          <p:nvPr/>
        </p:nvSpPr>
        <p:spPr>
          <a:xfrm>
            <a:off x="8804566" y="1315241"/>
            <a:ext cx="1522632" cy="4373301"/>
          </a:xfrm>
          <a:prstGeom prst="roundRect">
            <a:avLst/>
          </a:prstGeom>
          <a:solidFill>
            <a:schemeClr val="bg1">
              <a:lumMod val="95000"/>
            </a:schemeClr>
          </a:solidFill>
          <a:ln w="57150">
            <a:solidFill>
              <a:schemeClr val="tx1">
                <a:lumMod val="50000"/>
                <a:lumOff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Rounded Rectangle 15"/>
          <p:cNvSpPr/>
          <p:nvPr/>
        </p:nvSpPr>
        <p:spPr>
          <a:xfrm>
            <a:off x="10507973" y="1315241"/>
            <a:ext cx="1522632" cy="4373301"/>
          </a:xfrm>
          <a:prstGeom prst="roundRect">
            <a:avLst/>
          </a:prstGeom>
          <a:solidFill>
            <a:schemeClr val="bg1">
              <a:lumMod val="95000"/>
            </a:schemeClr>
          </a:solidFill>
          <a:ln w="57150">
            <a:solidFill>
              <a:schemeClr val="tx1">
                <a:lumMod val="50000"/>
                <a:lumOff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 name="Rounded Rectangle 16"/>
          <p:cNvSpPr/>
          <p:nvPr/>
        </p:nvSpPr>
        <p:spPr>
          <a:xfrm>
            <a:off x="10987358" y="1014300"/>
            <a:ext cx="630752" cy="293814"/>
          </a:xfrm>
          <a:prstGeom prst="roundRect">
            <a:avLst/>
          </a:prstGeom>
          <a:gradFill flip="none" rotWithShape="1">
            <a:gsLst>
              <a:gs pos="25000">
                <a:schemeClr val="bg1">
                  <a:lumMod val="95000"/>
                </a:schemeClr>
              </a:gs>
              <a:gs pos="0">
                <a:srgbClr val="E7E3E2"/>
              </a:gs>
              <a:gs pos="50000">
                <a:srgbClr val="DBD3D0"/>
              </a:gs>
              <a:gs pos="100000">
                <a:schemeClr val="bg1"/>
              </a:gs>
            </a:gsLst>
            <a:lin ang="5400000" scaled="1"/>
            <a:tileRect/>
          </a:gradFill>
          <a:ln w="57150">
            <a:solidFill>
              <a:schemeClr val="tx1">
                <a:lumMod val="50000"/>
                <a:lumOff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8" name="Rounded Rectangle 17"/>
          <p:cNvSpPr/>
          <p:nvPr/>
        </p:nvSpPr>
        <p:spPr>
          <a:xfrm>
            <a:off x="229656" y="1313312"/>
            <a:ext cx="1522632" cy="4373301"/>
          </a:xfrm>
          <a:prstGeom prst="roundRect">
            <a:avLst/>
          </a:prstGeom>
          <a:solidFill>
            <a:schemeClr val="bg1">
              <a:lumMod val="95000"/>
            </a:schemeClr>
          </a:solidFill>
          <a:ln w="57150">
            <a:solidFill>
              <a:schemeClr val="tx1">
                <a:lumMod val="50000"/>
                <a:lumOff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9" name="Rounded Rectangle 18"/>
          <p:cNvSpPr/>
          <p:nvPr/>
        </p:nvSpPr>
        <p:spPr>
          <a:xfrm>
            <a:off x="675596" y="1019498"/>
            <a:ext cx="630752" cy="293814"/>
          </a:xfrm>
          <a:prstGeom prst="roundRect">
            <a:avLst/>
          </a:prstGeom>
          <a:noFill/>
          <a:ln w="57150">
            <a:solidFill>
              <a:schemeClr val="tx1">
                <a:lumMod val="50000"/>
                <a:lumOff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27" name="Picture 26"/>
          <p:cNvPicPr>
            <a:picLocks noChangeAspect="1"/>
          </p:cNvPicPr>
          <p:nvPr/>
        </p:nvPicPr>
        <p:blipFill>
          <a:blip r:embed="rId3"/>
          <a:stretch>
            <a:fillRect/>
          </a:stretch>
        </p:blipFill>
        <p:spPr>
          <a:xfrm>
            <a:off x="5817533" y="964215"/>
            <a:ext cx="688908" cy="353599"/>
          </a:xfrm>
          <a:prstGeom prst="rect">
            <a:avLst/>
          </a:prstGeom>
        </p:spPr>
      </p:pic>
      <p:sp>
        <p:nvSpPr>
          <p:cNvPr id="31" name="Rounded Rectangle 30"/>
          <p:cNvSpPr/>
          <p:nvPr/>
        </p:nvSpPr>
        <p:spPr>
          <a:xfrm>
            <a:off x="7547468" y="1036801"/>
            <a:ext cx="630752" cy="293814"/>
          </a:xfrm>
          <a:prstGeom prst="roundRect">
            <a:avLst/>
          </a:prstGeom>
          <a:gradFill flip="none" rotWithShape="1">
            <a:gsLst>
              <a:gs pos="25000">
                <a:schemeClr val="bg1">
                  <a:lumMod val="95000"/>
                </a:schemeClr>
              </a:gs>
              <a:gs pos="0">
                <a:srgbClr val="E7E3E2"/>
              </a:gs>
              <a:gs pos="50000">
                <a:srgbClr val="DBD3D0"/>
              </a:gs>
              <a:gs pos="100000">
                <a:schemeClr val="bg1"/>
              </a:gs>
            </a:gsLst>
            <a:lin ang="5400000" scaled="1"/>
            <a:tileRect/>
          </a:gradFill>
          <a:ln w="57150">
            <a:solidFill>
              <a:schemeClr val="tx1">
                <a:lumMod val="50000"/>
                <a:lumOff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2" name="Rounded Rectangle 31"/>
          <p:cNvSpPr/>
          <p:nvPr/>
        </p:nvSpPr>
        <p:spPr>
          <a:xfrm>
            <a:off x="4105775" y="994108"/>
            <a:ext cx="630752" cy="293814"/>
          </a:xfrm>
          <a:prstGeom prst="roundRect">
            <a:avLst/>
          </a:prstGeom>
          <a:gradFill flip="none" rotWithShape="1">
            <a:gsLst>
              <a:gs pos="25000">
                <a:schemeClr val="bg1">
                  <a:lumMod val="95000"/>
                </a:schemeClr>
              </a:gs>
              <a:gs pos="0">
                <a:srgbClr val="E7E3E2"/>
              </a:gs>
              <a:gs pos="50000">
                <a:srgbClr val="DBD3D0"/>
              </a:gs>
              <a:gs pos="100000">
                <a:schemeClr val="bg1"/>
              </a:gs>
            </a:gsLst>
            <a:lin ang="5400000" scaled="1"/>
            <a:tileRect/>
          </a:gradFill>
          <a:ln w="57150">
            <a:solidFill>
              <a:schemeClr val="tx1">
                <a:lumMod val="50000"/>
                <a:lumOff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3" name="Rounded Rectangle 32"/>
          <p:cNvSpPr/>
          <p:nvPr/>
        </p:nvSpPr>
        <p:spPr>
          <a:xfrm>
            <a:off x="2414197" y="1012336"/>
            <a:ext cx="630752" cy="293814"/>
          </a:xfrm>
          <a:prstGeom prst="roundRect">
            <a:avLst/>
          </a:prstGeom>
          <a:gradFill flip="none" rotWithShape="1">
            <a:gsLst>
              <a:gs pos="25000">
                <a:schemeClr val="bg1">
                  <a:lumMod val="95000"/>
                </a:schemeClr>
              </a:gs>
              <a:gs pos="0">
                <a:srgbClr val="E7E3E2"/>
              </a:gs>
              <a:gs pos="50000">
                <a:srgbClr val="DBD3D0"/>
              </a:gs>
              <a:gs pos="100000">
                <a:schemeClr val="bg1"/>
              </a:gs>
            </a:gsLst>
            <a:lin ang="5400000" scaled="1"/>
            <a:tileRect/>
          </a:gradFill>
          <a:ln w="57150">
            <a:solidFill>
              <a:schemeClr val="tx1">
                <a:lumMod val="50000"/>
                <a:lumOff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4" name="Rounded Rectangle 33"/>
          <p:cNvSpPr/>
          <p:nvPr/>
        </p:nvSpPr>
        <p:spPr>
          <a:xfrm>
            <a:off x="653726" y="1012371"/>
            <a:ext cx="630752" cy="293814"/>
          </a:xfrm>
          <a:prstGeom prst="roundRect">
            <a:avLst/>
          </a:prstGeom>
          <a:gradFill flip="none" rotWithShape="1">
            <a:gsLst>
              <a:gs pos="25000">
                <a:schemeClr val="bg1">
                  <a:lumMod val="95000"/>
                </a:schemeClr>
              </a:gs>
              <a:gs pos="0">
                <a:srgbClr val="E7E3E2"/>
              </a:gs>
              <a:gs pos="50000">
                <a:srgbClr val="DBD3D0"/>
              </a:gs>
              <a:gs pos="100000">
                <a:schemeClr val="bg1"/>
              </a:gs>
            </a:gsLst>
            <a:lin ang="5400000" scaled="1"/>
            <a:tileRect/>
          </a:gradFill>
          <a:ln w="57150">
            <a:solidFill>
              <a:schemeClr val="tx1">
                <a:lumMod val="50000"/>
                <a:lumOff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5" name="Rounded Rectangle 34"/>
          <p:cNvSpPr/>
          <p:nvPr/>
        </p:nvSpPr>
        <p:spPr>
          <a:xfrm>
            <a:off x="9247497" y="1036801"/>
            <a:ext cx="630752" cy="293814"/>
          </a:xfrm>
          <a:prstGeom prst="roundRect">
            <a:avLst/>
          </a:prstGeom>
          <a:gradFill flip="none" rotWithShape="1">
            <a:gsLst>
              <a:gs pos="25000">
                <a:schemeClr val="bg1">
                  <a:lumMod val="95000"/>
                </a:schemeClr>
              </a:gs>
              <a:gs pos="0">
                <a:srgbClr val="E7E3E2"/>
              </a:gs>
              <a:gs pos="50000">
                <a:srgbClr val="DBD3D0"/>
              </a:gs>
              <a:gs pos="100000">
                <a:schemeClr val="bg1"/>
              </a:gs>
            </a:gsLst>
            <a:lin ang="5400000" scaled="1"/>
            <a:tileRect/>
          </a:gradFill>
          <a:ln w="57150">
            <a:solidFill>
              <a:schemeClr val="tx1">
                <a:lumMod val="50000"/>
                <a:lumOff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Rounded Rectangle 1"/>
          <p:cNvSpPr/>
          <p:nvPr/>
        </p:nvSpPr>
        <p:spPr>
          <a:xfrm>
            <a:off x="375657" y="5195549"/>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8" name="Rounded Rectangle 27"/>
          <p:cNvSpPr/>
          <p:nvPr/>
        </p:nvSpPr>
        <p:spPr>
          <a:xfrm>
            <a:off x="375657" y="4679321"/>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9" name="Rounded Rectangle 28"/>
          <p:cNvSpPr/>
          <p:nvPr/>
        </p:nvSpPr>
        <p:spPr>
          <a:xfrm>
            <a:off x="375657" y="4168408"/>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0" name="Rounded Rectangle 29"/>
          <p:cNvSpPr/>
          <p:nvPr/>
        </p:nvSpPr>
        <p:spPr>
          <a:xfrm>
            <a:off x="375657" y="3657495"/>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6" name="Rounded Rectangle 35"/>
          <p:cNvSpPr/>
          <p:nvPr/>
        </p:nvSpPr>
        <p:spPr>
          <a:xfrm>
            <a:off x="368578" y="2632339"/>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7" name="Rounded Rectangle 36"/>
          <p:cNvSpPr/>
          <p:nvPr/>
        </p:nvSpPr>
        <p:spPr>
          <a:xfrm>
            <a:off x="375657" y="2120316"/>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8" name="Rounded Rectangle 37"/>
          <p:cNvSpPr/>
          <p:nvPr/>
        </p:nvSpPr>
        <p:spPr>
          <a:xfrm>
            <a:off x="375657" y="3144362"/>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9" name="Rounded Rectangle 38"/>
          <p:cNvSpPr/>
          <p:nvPr/>
        </p:nvSpPr>
        <p:spPr>
          <a:xfrm>
            <a:off x="368578" y="1607126"/>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0" name="Rounded Rectangle 39"/>
          <p:cNvSpPr/>
          <p:nvPr/>
        </p:nvSpPr>
        <p:spPr>
          <a:xfrm>
            <a:off x="2094179" y="5195549"/>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1" name="Rounded Rectangle 40"/>
          <p:cNvSpPr/>
          <p:nvPr/>
        </p:nvSpPr>
        <p:spPr>
          <a:xfrm>
            <a:off x="2094179" y="4679321"/>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2" name="Rounded Rectangle 41"/>
          <p:cNvSpPr/>
          <p:nvPr/>
        </p:nvSpPr>
        <p:spPr>
          <a:xfrm>
            <a:off x="2094179" y="4168408"/>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3" name="Rounded Rectangle 42"/>
          <p:cNvSpPr/>
          <p:nvPr/>
        </p:nvSpPr>
        <p:spPr>
          <a:xfrm>
            <a:off x="2094179" y="3657495"/>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4" name="Rounded Rectangle 43"/>
          <p:cNvSpPr/>
          <p:nvPr/>
        </p:nvSpPr>
        <p:spPr>
          <a:xfrm>
            <a:off x="2087100" y="2632339"/>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5" name="Rounded Rectangle 44"/>
          <p:cNvSpPr/>
          <p:nvPr/>
        </p:nvSpPr>
        <p:spPr>
          <a:xfrm>
            <a:off x="2094179" y="2120316"/>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6" name="Rounded Rectangle 45"/>
          <p:cNvSpPr/>
          <p:nvPr/>
        </p:nvSpPr>
        <p:spPr>
          <a:xfrm>
            <a:off x="2094179" y="3144362"/>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7" name="Rounded Rectangle 46"/>
          <p:cNvSpPr/>
          <p:nvPr/>
        </p:nvSpPr>
        <p:spPr>
          <a:xfrm>
            <a:off x="2087100" y="1607126"/>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8" name="Rounded Rectangle 47"/>
          <p:cNvSpPr/>
          <p:nvPr/>
        </p:nvSpPr>
        <p:spPr>
          <a:xfrm>
            <a:off x="3809161" y="5195549"/>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9" name="Rounded Rectangle 48"/>
          <p:cNvSpPr/>
          <p:nvPr/>
        </p:nvSpPr>
        <p:spPr>
          <a:xfrm>
            <a:off x="3809161" y="4679321"/>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0" name="Rounded Rectangle 49"/>
          <p:cNvSpPr/>
          <p:nvPr/>
        </p:nvSpPr>
        <p:spPr>
          <a:xfrm>
            <a:off x="3809161" y="4168408"/>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1" name="Rounded Rectangle 50"/>
          <p:cNvSpPr/>
          <p:nvPr/>
        </p:nvSpPr>
        <p:spPr>
          <a:xfrm>
            <a:off x="3809161" y="3657495"/>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2" name="Rounded Rectangle 51"/>
          <p:cNvSpPr/>
          <p:nvPr/>
        </p:nvSpPr>
        <p:spPr>
          <a:xfrm>
            <a:off x="3802082" y="2632339"/>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3" name="Rounded Rectangle 52"/>
          <p:cNvSpPr/>
          <p:nvPr/>
        </p:nvSpPr>
        <p:spPr>
          <a:xfrm>
            <a:off x="3809161" y="2120316"/>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4" name="Rounded Rectangle 53"/>
          <p:cNvSpPr/>
          <p:nvPr/>
        </p:nvSpPr>
        <p:spPr>
          <a:xfrm>
            <a:off x="3809161" y="3144362"/>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5" name="Rounded Rectangle 54"/>
          <p:cNvSpPr/>
          <p:nvPr/>
        </p:nvSpPr>
        <p:spPr>
          <a:xfrm>
            <a:off x="3802082" y="1607126"/>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6" name="Rounded Rectangle 55"/>
          <p:cNvSpPr/>
          <p:nvPr/>
        </p:nvSpPr>
        <p:spPr>
          <a:xfrm>
            <a:off x="5522967" y="5195549"/>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7" name="Rounded Rectangle 56"/>
          <p:cNvSpPr/>
          <p:nvPr/>
        </p:nvSpPr>
        <p:spPr>
          <a:xfrm>
            <a:off x="5522967" y="4679321"/>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8" name="Rounded Rectangle 57"/>
          <p:cNvSpPr/>
          <p:nvPr/>
        </p:nvSpPr>
        <p:spPr>
          <a:xfrm>
            <a:off x="5522967" y="4168408"/>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9" name="Rounded Rectangle 58"/>
          <p:cNvSpPr/>
          <p:nvPr/>
        </p:nvSpPr>
        <p:spPr>
          <a:xfrm>
            <a:off x="5522967" y="3657495"/>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0" name="Rounded Rectangle 59"/>
          <p:cNvSpPr/>
          <p:nvPr/>
        </p:nvSpPr>
        <p:spPr>
          <a:xfrm>
            <a:off x="5515888" y="2632339"/>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1" name="Rounded Rectangle 60"/>
          <p:cNvSpPr/>
          <p:nvPr/>
        </p:nvSpPr>
        <p:spPr>
          <a:xfrm>
            <a:off x="5522967" y="2120316"/>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2" name="Rounded Rectangle 61"/>
          <p:cNvSpPr/>
          <p:nvPr/>
        </p:nvSpPr>
        <p:spPr>
          <a:xfrm>
            <a:off x="5522967" y="3144362"/>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3" name="Rounded Rectangle 62"/>
          <p:cNvSpPr/>
          <p:nvPr/>
        </p:nvSpPr>
        <p:spPr>
          <a:xfrm>
            <a:off x="5515888" y="1607126"/>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4" name="Rounded Rectangle 63"/>
          <p:cNvSpPr/>
          <p:nvPr/>
        </p:nvSpPr>
        <p:spPr>
          <a:xfrm>
            <a:off x="7248897" y="5195549"/>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5" name="Rounded Rectangle 64"/>
          <p:cNvSpPr/>
          <p:nvPr/>
        </p:nvSpPr>
        <p:spPr>
          <a:xfrm>
            <a:off x="7248897" y="4679321"/>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6" name="Rounded Rectangle 65"/>
          <p:cNvSpPr/>
          <p:nvPr/>
        </p:nvSpPr>
        <p:spPr>
          <a:xfrm>
            <a:off x="7248897" y="4168408"/>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7" name="Rounded Rectangle 66"/>
          <p:cNvSpPr/>
          <p:nvPr/>
        </p:nvSpPr>
        <p:spPr>
          <a:xfrm>
            <a:off x="7248897" y="3657495"/>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8" name="Rounded Rectangle 67"/>
          <p:cNvSpPr/>
          <p:nvPr/>
        </p:nvSpPr>
        <p:spPr>
          <a:xfrm>
            <a:off x="7241818" y="2632339"/>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9" name="Rounded Rectangle 68"/>
          <p:cNvSpPr/>
          <p:nvPr/>
        </p:nvSpPr>
        <p:spPr>
          <a:xfrm>
            <a:off x="7248897" y="2120316"/>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0" name="Rounded Rectangle 69"/>
          <p:cNvSpPr/>
          <p:nvPr/>
        </p:nvSpPr>
        <p:spPr>
          <a:xfrm>
            <a:off x="7248897" y="3144362"/>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1" name="Rounded Rectangle 70"/>
          <p:cNvSpPr/>
          <p:nvPr/>
        </p:nvSpPr>
        <p:spPr>
          <a:xfrm>
            <a:off x="7241818" y="1607126"/>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2" name="Rounded Rectangle 71"/>
          <p:cNvSpPr/>
          <p:nvPr/>
        </p:nvSpPr>
        <p:spPr>
          <a:xfrm>
            <a:off x="8963397" y="5195549"/>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3" name="Rounded Rectangle 72"/>
          <p:cNvSpPr/>
          <p:nvPr/>
        </p:nvSpPr>
        <p:spPr>
          <a:xfrm>
            <a:off x="8963397" y="4679321"/>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4" name="Rounded Rectangle 73"/>
          <p:cNvSpPr/>
          <p:nvPr/>
        </p:nvSpPr>
        <p:spPr>
          <a:xfrm>
            <a:off x="8963397" y="4168408"/>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5" name="Rounded Rectangle 74"/>
          <p:cNvSpPr/>
          <p:nvPr/>
        </p:nvSpPr>
        <p:spPr>
          <a:xfrm>
            <a:off x="8963397" y="3657495"/>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6" name="Rounded Rectangle 75"/>
          <p:cNvSpPr/>
          <p:nvPr/>
        </p:nvSpPr>
        <p:spPr>
          <a:xfrm>
            <a:off x="8956318" y="2632339"/>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7" name="Rounded Rectangle 76"/>
          <p:cNvSpPr/>
          <p:nvPr/>
        </p:nvSpPr>
        <p:spPr>
          <a:xfrm>
            <a:off x="8963397" y="2120316"/>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8" name="Rounded Rectangle 77"/>
          <p:cNvSpPr/>
          <p:nvPr/>
        </p:nvSpPr>
        <p:spPr>
          <a:xfrm>
            <a:off x="8963397" y="3144362"/>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9" name="Rounded Rectangle 78"/>
          <p:cNvSpPr/>
          <p:nvPr/>
        </p:nvSpPr>
        <p:spPr>
          <a:xfrm>
            <a:off x="8956318" y="1607126"/>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0" name="Rounded Rectangle 79"/>
          <p:cNvSpPr/>
          <p:nvPr/>
        </p:nvSpPr>
        <p:spPr>
          <a:xfrm>
            <a:off x="10677897" y="5195549"/>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1" name="Rounded Rectangle 80"/>
          <p:cNvSpPr/>
          <p:nvPr/>
        </p:nvSpPr>
        <p:spPr>
          <a:xfrm>
            <a:off x="10677897" y="4679321"/>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2" name="Rounded Rectangle 81"/>
          <p:cNvSpPr/>
          <p:nvPr/>
        </p:nvSpPr>
        <p:spPr>
          <a:xfrm>
            <a:off x="10677897" y="4168408"/>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3" name="Rounded Rectangle 82"/>
          <p:cNvSpPr/>
          <p:nvPr/>
        </p:nvSpPr>
        <p:spPr>
          <a:xfrm>
            <a:off x="10677897" y="3657495"/>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4" name="Rounded Rectangle 83"/>
          <p:cNvSpPr/>
          <p:nvPr/>
        </p:nvSpPr>
        <p:spPr>
          <a:xfrm>
            <a:off x="10670818" y="2632339"/>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5" name="Rounded Rectangle 84"/>
          <p:cNvSpPr/>
          <p:nvPr/>
        </p:nvSpPr>
        <p:spPr>
          <a:xfrm>
            <a:off x="10677897" y="2120316"/>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6" name="Rounded Rectangle 85"/>
          <p:cNvSpPr/>
          <p:nvPr/>
        </p:nvSpPr>
        <p:spPr>
          <a:xfrm>
            <a:off x="10677897" y="3144362"/>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7" name="Rounded Rectangle 86"/>
          <p:cNvSpPr/>
          <p:nvPr/>
        </p:nvSpPr>
        <p:spPr>
          <a:xfrm>
            <a:off x="10670818" y="1607126"/>
            <a:ext cx="1230630" cy="393515"/>
          </a:xfrm>
          <a:prstGeom prst="roundRect">
            <a:avLst/>
          </a:prstGeom>
          <a:solidFill>
            <a:srgbClr val="65818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187136508"/>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889331"/>
            <a:ext cx="12192000" cy="7747331"/>
          </a:xfrm>
          <a:prstGeom prst="rect">
            <a:avLst/>
          </a:prstGeom>
        </p:spPr>
      </p:pic>
      <p:sp>
        <p:nvSpPr>
          <p:cNvPr id="5" name="TextBox 4"/>
          <p:cNvSpPr txBox="1"/>
          <p:nvPr/>
        </p:nvSpPr>
        <p:spPr>
          <a:xfrm>
            <a:off x="0" y="5842337"/>
            <a:ext cx="12192000" cy="938719"/>
          </a:xfrm>
          <a:prstGeom prst="rect">
            <a:avLst/>
          </a:prstGeom>
          <a:noFill/>
        </p:spPr>
        <p:txBody>
          <a:bodyPr wrap="square" rtlCol="0">
            <a:spAutoFit/>
          </a:bodyPr>
          <a:lstStyle/>
          <a:p>
            <a:pPr algn="ctr"/>
            <a:r>
              <a:rPr lang="en-US" sz="5500" dirty="0" smtClean="0">
                <a:latin typeface="Bell MT" panose="02020503060305020303" pitchFamily="18" charset="0"/>
              </a:rPr>
              <a:t>EVERYDAY CHARGING STATIONS</a:t>
            </a:r>
            <a:endParaRPr lang="en-US" sz="5500" dirty="0">
              <a:latin typeface="Bell MT" panose="02020503060305020303" pitchFamily="18" charset="0"/>
            </a:endParaRPr>
          </a:p>
        </p:txBody>
      </p:sp>
    </p:spTree>
    <p:extLst>
      <p:ext uri="{BB962C8B-B14F-4D97-AF65-F5344CB8AC3E}">
        <p14:creationId xmlns:p14="http://schemas.microsoft.com/office/powerpoint/2010/main" val="4043458044"/>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3"/>
          <a:stretch>
            <a:fillRect/>
          </a:stretch>
        </p:blipFill>
        <p:spPr>
          <a:xfrm>
            <a:off x="0" y="1666861"/>
            <a:ext cx="12192000" cy="3514739"/>
          </a:xfrm>
          <a:prstGeom prst="rect">
            <a:avLst/>
          </a:prstGeom>
        </p:spPr>
      </p:pic>
    </p:spTree>
    <p:extLst>
      <p:ext uri="{BB962C8B-B14F-4D97-AF65-F5344CB8AC3E}">
        <p14:creationId xmlns:p14="http://schemas.microsoft.com/office/powerpoint/2010/main" val="4046411463"/>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bg>
      <p:bgPr>
        <a:solidFill>
          <a:srgbClr val="DBD2D3"/>
        </a:solidFill>
        <a:effectLst/>
      </p:bgPr>
    </p:bg>
    <p:spTree>
      <p:nvGrpSpPr>
        <p:cNvPr id="1" name=""/>
        <p:cNvGrpSpPr/>
        <p:nvPr/>
      </p:nvGrpSpPr>
      <p:grpSpPr>
        <a:xfrm>
          <a:off x="0" y="0"/>
          <a:ext cx="0" cy="0"/>
          <a:chOff x="0" y="0"/>
          <a:chExt cx="0" cy="0"/>
        </a:xfrm>
      </p:grpSpPr>
      <p:pic>
        <p:nvPicPr>
          <p:cNvPr id="2" name="Picture 1"/>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255430" y="-503350"/>
            <a:ext cx="9681140" cy="6858000"/>
          </a:xfrm>
          <a:prstGeom prst="rect">
            <a:avLst/>
          </a:prstGeom>
        </p:spPr>
      </p:pic>
      <p:sp>
        <p:nvSpPr>
          <p:cNvPr id="5" name="Rectangle 4"/>
          <p:cNvSpPr/>
          <p:nvPr/>
        </p:nvSpPr>
        <p:spPr>
          <a:xfrm>
            <a:off x="2241227" y="5846819"/>
            <a:ext cx="7709546" cy="1015663"/>
          </a:xfrm>
          <a:prstGeom prst="rect">
            <a:avLst/>
          </a:prstGeom>
        </p:spPr>
        <p:txBody>
          <a:bodyPr wrap="none">
            <a:spAutoFit/>
          </a:bodyPr>
          <a:lstStyle/>
          <a:p>
            <a:r>
              <a:rPr lang="en-US" sz="6000" dirty="0" smtClean="0">
                <a:solidFill>
                  <a:srgbClr val="658182"/>
                </a:solidFill>
                <a:latin typeface="Bell MT" panose="02020503060305020303" pitchFamily="18" charset="0"/>
              </a:rPr>
              <a:t>Beyond the Bubble Bath</a:t>
            </a:r>
            <a:endParaRPr lang="en-US" sz="6000" dirty="0">
              <a:solidFill>
                <a:srgbClr val="658182"/>
              </a:solidFill>
              <a:latin typeface="Bell MT" panose="02020503060305020303" pitchFamily="18" charset="0"/>
            </a:endParaRPr>
          </a:p>
        </p:txBody>
      </p:sp>
    </p:spTree>
    <p:extLst>
      <p:ext uri="{BB962C8B-B14F-4D97-AF65-F5344CB8AC3E}">
        <p14:creationId xmlns:p14="http://schemas.microsoft.com/office/powerpoint/2010/main" val="1602675950"/>
      </p:ext>
    </p:extLst>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Shape 246"/>
        <p:cNvGrpSpPr/>
        <p:nvPr/>
      </p:nvGrpSpPr>
      <p:grpSpPr>
        <a:xfrm>
          <a:off x="0" y="0"/>
          <a:ext cx="0" cy="0"/>
          <a:chOff x="0" y="0"/>
          <a:chExt cx="0" cy="0"/>
        </a:xfrm>
      </p:grpSpPr>
      <p:sp>
        <p:nvSpPr>
          <p:cNvPr id="249" name="Google Shape;249;p30"/>
          <p:cNvSpPr/>
          <p:nvPr/>
        </p:nvSpPr>
        <p:spPr>
          <a:xfrm>
            <a:off x="0" y="1425844"/>
            <a:ext cx="12192000" cy="5594887"/>
          </a:xfrm>
          <a:prstGeom prst="rect">
            <a:avLst/>
          </a:prstGeom>
          <a:solidFill>
            <a:srgbClr val="000000"/>
          </a:solidFill>
          <a:ln w="9525" cap="flat" cmpd="sng">
            <a:solidFill>
              <a:schemeClr val="dk2"/>
            </a:solidFill>
            <a:prstDash val="dot"/>
            <a:round/>
            <a:headEnd type="none" w="sm" len="sm"/>
            <a:tailEnd type="none" w="sm" len="sm"/>
          </a:ln>
        </p:spPr>
        <p:txBody>
          <a:bodyPr spcFirstLastPara="1" wrap="square" lIns="82045" tIns="82045" rIns="82045" bIns="82045" anchor="t" anchorCtr="0">
            <a:noAutofit/>
          </a:bodyPr>
          <a:lstStyle/>
          <a:p>
            <a:pPr algn="ctr">
              <a:buClr>
                <a:schemeClr val="dk1"/>
              </a:buClr>
              <a:buSzPts val="1100"/>
            </a:pPr>
            <a:r>
              <a:rPr lang="en" sz="2200" b="1">
                <a:solidFill>
                  <a:schemeClr val="lt1"/>
                </a:solidFill>
                <a:latin typeface="Cabin"/>
                <a:ea typeface="Cabin"/>
                <a:cs typeface="Cabin"/>
                <a:sym typeface="Cabin"/>
              </a:rPr>
              <a:t>Here are the numbers to call for your </a:t>
            </a:r>
            <a:endParaRPr sz="2200" b="1">
              <a:solidFill>
                <a:schemeClr val="lt1"/>
              </a:solidFill>
              <a:latin typeface="Cabin"/>
              <a:ea typeface="Cabin"/>
              <a:cs typeface="Cabin"/>
              <a:sym typeface="Cabin"/>
            </a:endParaRPr>
          </a:p>
          <a:p>
            <a:pPr algn="ctr">
              <a:buClr>
                <a:schemeClr val="dk1"/>
              </a:buClr>
              <a:buSzPts val="1100"/>
            </a:pPr>
            <a:r>
              <a:rPr lang="en" sz="2200" b="1">
                <a:solidFill>
                  <a:schemeClr val="lt1"/>
                </a:solidFill>
                <a:latin typeface="Cabin"/>
                <a:ea typeface="Cabin"/>
                <a:cs typeface="Cabin"/>
                <a:sym typeface="Cabin"/>
              </a:rPr>
              <a:t>EMPLOYEE ASSISTANCE PROGRAM:</a:t>
            </a:r>
            <a:endParaRPr sz="2200">
              <a:solidFill>
                <a:schemeClr val="lt1"/>
              </a:solidFill>
              <a:latin typeface="Cabin"/>
              <a:ea typeface="Cabin"/>
              <a:cs typeface="Cabin"/>
              <a:sym typeface="Cabin"/>
            </a:endParaRPr>
          </a:p>
        </p:txBody>
      </p:sp>
      <p:sp>
        <p:nvSpPr>
          <p:cNvPr id="250" name="Google Shape;250;p30"/>
          <p:cNvSpPr/>
          <p:nvPr/>
        </p:nvSpPr>
        <p:spPr>
          <a:xfrm>
            <a:off x="7671059" y="2423680"/>
            <a:ext cx="2792824" cy="1357906"/>
          </a:xfrm>
          <a:prstGeom prst="rect">
            <a:avLst/>
          </a:prstGeom>
          <a:solidFill>
            <a:schemeClr val="lt2"/>
          </a:solidFill>
          <a:ln w="28575" cap="flat" cmpd="sng">
            <a:solidFill>
              <a:schemeClr val="dk2"/>
            </a:solidFill>
            <a:prstDash val="dot"/>
            <a:round/>
            <a:headEnd type="none" w="sm" len="sm"/>
            <a:tailEnd type="none" w="sm" len="sm"/>
          </a:ln>
        </p:spPr>
        <p:txBody>
          <a:bodyPr spcFirstLastPara="1" wrap="square" lIns="82045" tIns="82045" rIns="82045" bIns="82045" anchor="ctr" anchorCtr="0">
            <a:noAutofit/>
          </a:bodyPr>
          <a:lstStyle/>
          <a:p>
            <a:pPr algn="ctr">
              <a:lnSpc>
                <a:spcPct val="150000"/>
              </a:lnSpc>
            </a:pPr>
            <a:r>
              <a:rPr lang="en" sz="1700" b="1" dirty="0">
                <a:solidFill>
                  <a:schemeClr val="dk1"/>
                </a:solidFill>
                <a:latin typeface="Cabin"/>
                <a:ea typeface="Cabin"/>
                <a:cs typeface="Cabin"/>
                <a:sym typeface="Cabin"/>
              </a:rPr>
              <a:t>Kaiser </a:t>
            </a:r>
            <a:r>
              <a:rPr lang="en" sz="1700" b="1" dirty="0" smtClean="0">
                <a:solidFill>
                  <a:schemeClr val="dk1"/>
                </a:solidFill>
                <a:latin typeface="Cabin"/>
                <a:ea typeface="Cabin"/>
                <a:cs typeface="Cabin"/>
                <a:sym typeface="Cabin"/>
              </a:rPr>
              <a:t>Permanente HMO</a:t>
            </a:r>
            <a:endParaRPr sz="1700" b="1" dirty="0">
              <a:solidFill>
                <a:schemeClr val="dk1"/>
              </a:solidFill>
              <a:latin typeface="Cabin"/>
              <a:ea typeface="Cabin"/>
              <a:cs typeface="Cabin"/>
              <a:sym typeface="Cabin"/>
            </a:endParaRPr>
          </a:p>
          <a:p>
            <a:pPr algn="ctr">
              <a:lnSpc>
                <a:spcPct val="150000"/>
              </a:lnSpc>
            </a:pPr>
            <a:r>
              <a:rPr lang="en" b="1" dirty="0">
                <a:solidFill>
                  <a:schemeClr val="dk1"/>
                </a:solidFill>
                <a:latin typeface="Cabin"/>
                <a:ea typeface="Cabin"/>
                <a:cs typeface="Cabin"/>
                <a:sym typeface="Cabin"/>
              </a:rPr>
              <a:t> </a:t>
            </a:r>
            <a:r>
              <a:rPr lang="en" b="1" dirty="0" smtClean="0">
                <a:solidFill>
                  <a:schemeClr val="dk1"/>
                </a:solidFill>
                <a:latin typeface="Cabin"/>
                <a:ea typeface="Cabin"/>
                <a:cs typeface="Cabin"/>
                <a:sym typeface="Cabin"/>
              </a:rPr>
              <a:t>1-866- </a:t>
            </a:r>
            <a:r>
              <a:rPr lang="en" b="1" dirty="0">
                <a:solidFill>
                  <a:schemeClr val="dk1"/>
                </a:solidFill>
                <a:latin typeface="Cabin"/>
                <a:ea typeface="Cabin"/>
                <a:cs typeface="Cabin"/>
                <a:sym typeface="Cabin"/>
              </a:rPr>
              <a:t>517-7042 </a:t>
            </a:r>
          </a:p>
          <a:p>
            <a:pPr algn="ctr">
              <a:buClr>
                <a:schemeClr val="dk1"/>
              </a:buClr>
              <a:buSzPts val="1100"/>
            </a:pPr>
            <a:r>
              <a:rPr lang="en" b="1" dirty="0" smtClean="0">
                <a:solidFill>
                  <a:schemeClr val="dk1"/>
                </a:solidFill>
                <a:latin typeface="Cabin"/>
                <a:ea typeface="Cabin"/>
                <a:cs typeface="Cabin"/>
                <a:sym typeface="Cabin"/>
              </a:rPr>
              <a:t>www.achievesolutions.net/kaiser </a:t>
            </a:r>
            <a:endParaRPr b="1" dirty="0">
              <a:latin typeface="Cabin"/>
              <a:ea typeface="Cabin"/>
              <a:cs typeface="Cabin"/>
              <a:sym typeface="Cabin"/>
            </a:endParaRPr>
          </a:p>
        </p:txBody>
      </p:sp>
      <p:sp>
        <p:nvSpPr>
          <p:cNvPr id="251" name="Google Shape;251;p30"/>
          <p:cNvSpPr/>
          <p:nvPr/>
        </p:nvSpPr>
        <p:spPr>
          <a:xfrm>
            <a:off x="4698735" y="2438400"/>
            <a:ext cx="2792824" cy="3062720"/>
          </a:xfrm>
          <a:prstGeom prst="rect">
            <a:avLst/>
          </a:prstGeom>
          <a:solidFill>
            <a:schemeClr val="lt2"/>
          </a:solidFill>
          <a:ln w="28575" cap="flat" cmpd="sng">
            <a:solidFill>
              <a:schemeClr val="dk2"/>
            </a:solidFill>
            <a:prstDash val="dot"/>
            <a:round/>
            <a:headEnd type="none" w="sm" len="sm"/>
            <a:tailEnd type="none" w="sm" len="sm"/>
          </a:ln>
        </p:spPr>
        <p:txBody>
          <a:bodyPr spcFirstLastPara="1" wrap="square" lIns="82045" tIns="82045" rIns="82045" bIns="82045" anchor="ctr" anchorCtr="0">
            <a:noAutofit/>
          </a:bodyPr>
          <a:lstStyle/>
          <a:p>
            <a:pPr algn="ctr">
              <a:lnSpc>
                <a:spcPct val="150000"/>
              </a:lnSpc>
            </a:pPr>
            <a:r>
              <a:rPr lang="en" b="1" dirty="0">
                <a:solidFill>
                  <a:schemeClr val="dk1"/>
                </a:solidFill>
                <a:latin typeface="Cabin"/>
                <a:ea typeface="Cabin"/>
                <a:cs typeface="Cabin"/>
                <a:sym typeface="Cabin"/>
              </a:rPr>
              <a:t>COVA HealthAware</a:t>
            </a:r>
            <a:endParaRPr b="1" dirty="0">
              <a:solidFill>
                <a:schemeClr val="dk1"/>
              </a:solidFill>
              <a:latin typeface="Cabin"/>
              <a:ea typeface="Cabin"/>
              <a:cs typeface="Cabin"/>
              <a:sym typeface="Cabin"/>
            </a:endParaRPr>
          </a:p>
          <a:p>
            <a:pPr algn="ctr">
              <a:lnSpc>
                <a:spcPct val="150000"/>
              </a:lnSpc>
            </a:pPr>
            <a:r>
              <a:rPr lang="en" b="1" dirty="0">
                <a:solidFill>
                  <a:schemeClr val="dk1"/>
                </a:solidFill>
                <a:latin typeface="Cabin"/>
                <a:ea typeface="Cabin"/>
                <a:cs typeface="Cabin"/>
                <a:sym typeface="Cabin"/>
              </a:rPr>
              <a:t>Aetna </a:t>
            </a:r>
            <a:endParaRPr b="1" dirty="0">
              <a:solidFill>
                <a:schemeClr val="dk1"/>
              </a:solidFill>
              <a:latin typeface="Cabin"/>
              <a:ea typeface="Cabin"/>
              <a:cs typeface="Cabin"/>
              <a:sym typeface="Cabin"/>
            </a:endParaRPr>
          </a:p>
          <a:p>
            <a:pPr algn="ctr">
              <a:lnSpc>
                <a:spcPct val="150000"/>
              </a:lnSpc>
            </a:pPr>
            <a:r>
              <a:rPr lang="en" b="1" dirty="0">
                <a:solidFill>
                  <a:schemeClr val="dk1"/>
                </a:solidFill>
                <a:latin typeface="Cabin"/>
                <a:ea typeface="Cabin"/>
                <a:cs typeface="Cabin"/>
                <a:sym typeface="Cabin"/>
              </a:rPr>
              <a:t>1-888-238-6232</a:t>
            </a:r>
            <a:endParaRPr b="1" dirty="0">
              <a:solidFill>
                <a:schemeClr val="dk1"/>
              </a:solidFill>
              <a:latin typeface="Cabin"/>
              <a:ea typeface="Cabin"/>
              <a:cs typeface="Cabin"/>
              <a:sym typeface="Cabin"/>
            </a:endParaRPr>
          </a:p>
          <a:p>
            <a:pPr algn="ctr">
              <a:lnSpc>
                <a:spcPct val="150000"/>
              </a:lnSpc>
              <a:buClr>
                <a:schemeClr val="dk1"/>
              </a:buClr>
              <a:buSzPts val="1100"/>
            </a:pPr>
            <a:r>
              <a:rPr lang="en" sz="1500" b="1" dirty="0">
                <a:solidFill>
                  <a:schemeClr val="dk1"/>
                </a:solidFill>
                <a:latin typeface="Cabin"/>
                <a:ea typeface="Cabin"/>
                <a:cs typeface="Cabin"/>
                <a:sym typeface="Cabin"/>
              </a:rPr>
              <a:t>www.covahealthaware.com  </a:t>
            </a:r>
            <a:endParaRPr sz="1500" b="1" dirty="0">
              <a:solidFill>
                <a:schemeClr val="dk1"/>
              </a:solidFill>
              <a:latin typeface="Cabin"/>
              <a:ea typeface="Cabin"/>
              <a:cs typeface="Cabin"/>
              <a:sym typeface="Cabin"/>
            </a:endParaRPr>
          </a:p>
          <a:p>
            <a:pPr algn="ctr">
              <a:lnSpc>
                <a:spcPct val="150000"/>
              </a:lnSpc>
              <a:buClr>
                <a:schemeClr val="dk1"/>
              </a:buClr>
              <a:buSzPts val="1100"/>
            </a:pPr>
            <a:r>
              <a:rPr lang="en" b="1" dirty="0">
                <a:solidFill>
                  <a:schemeClr val="dk1"/>
                </a:solidFill>
                <a:latin typeface="Cabin"/>
                <a:ea typeface="Cabin"/>
                <a:cs typeface="Cabin"/>
                <a:sym typeface="Cabin"/>
              </a:rPr>
              <a:t>Username &amp; Password: cova</a:t>
            </a:r>
            <a:endParaRPr b="1" dirty="0">
              <a:solidFill>
                <a:schemeClr val="dk1"/>
              </a:solidFill>
              <a:latin typeface="Cabin"/>
              <a:ea typeface="Cabin"/>
              <a:cs typeface="Cabin"/>
              <a:sym typeface="Cabin"/>
            </a:endParaRPr>
          </a:p>
        </p:txBody>
      </p:sp>
      <p:sp>
        <p:nvSpPr>
          <p:cNvPr id="252" name="Google Shape;252;p30"/>
          <p:cNvSpPr/>
          <p:nvPr/>
        </p:nvSpPr>
        <p:spPr>
          <a:xfrm>
            <a:off x="1748793" y="2423594"/>
            <a:ext cx="2792824" cy="3062806"/>
          </a:xfrm>
          <a:prstGeom prst="rect">
            <a:avLst/>
          </a:prstGeom>
          <a:solidFill>
            <a:schemeClr val="lt2"/>
          </a:solidFill>
          <a:ln w="28575" cap="flat" cmpd="sng">
            <a:solidFill>
              <a:schemeClr val="dk2"/>
            </a:solidFill>
            <a:prstDash val="dot"/>
            <a:round/>
            <a:headEnd type="none" w="sm" len="sm"/>
            <a:tailEnd type="none" w="sm" len="sm"/>
          </a:ln>
        </p:spPr>
        <p:txBody>
          <a:bodyPr spcFirstLastPara="1" wrap="square" lIns="82045" tIns="82045" rIns="82045" bIns="82045" anchor="ctr" anchorCtr="0">
            <a:noAutofit/>
          </a:bodyPr>
          <a:lstStyle/>
          <a:p>
            <a:pPr algn="ctr">
              <a:lnSpc>
                <a:spcPct val="150000"/>
              </a:lnSpc>
              <a:buClr>
                <a:schemeClr val="dk1"/>
              </a:buClr>
              <a:buSzPts val="1100"/>
            </a:pPr>
            <a:r>
              <a:rPr lang="en" sz="1600" b="1" dirty="0">
                <a:solidFill>
                  <a:schemeClr val="dk1"/>
                </a:solidFill>
                <a:latin typeface="Cabin"/>
                <a:ea typeface="Cabin"/>
                <a:cs typeface="Cabin"/>
                <a:sym typeface="Cabin"/>
              </a:rPr>
              <a:t>COVA Care </a:t>
            </a:r>
          </a:p>
          <a:p>
            <a:pPr algn="ctr">
              <a:lnSpc>
                <a:spcPct val="150000"/>
              </a:lnSpc>
              <a:buClr>
                <a:schemeClr val="dk1"/>
              </a:buClr>
              <a:buSzPts val="1100"/>
            </a:pPr>
            <a:r>
              <a:rPr lang="en" sz="1600" b="1" dirty="0">
                <a:solidFill>
                  <a:schemeClr val="dk1"/>
                </a:solidFill>
                <a:latin typeface="Cabin"/>
                <a:ea typeface="Cabin"/>
                <a:cs typeface="Cabin"/>
                <a:sym typeface="Cabin"/>
              </a:rPr>
              <a:t>and COVA HDHP</a:t>
            </a:r>
            <a:endParaRPr sz="1600" b="1" dirty="0">
              <a:solidFill>
                <a:schemeClr val="dk1"/>
              </a:solidFill>
              <a:latin typeface="Cabin"/>
              <a:ea typeface="Cabin"/>
              <a:cs typeface="Cabin"/>
              <a:sym typeface="Cabin"/>
            </a:endParaRPr>
          </a:p>
          <a:p>
            <a:pPr algn="ctr">
              <a:lnSpc>
                <a:spcPct val="150000"/>
              </a:lnSpc>
              <a:buClr>
                <a:schemeClr val="dk1"/>
              </a:buClr>
              <a:buSzPts val="1100"/>
            </a:pPr>
            <a:r>
              <a:rPr lang="en" sz="1600" b="1" dirty="0">
                <a:solidFill>
                  <a:schemeClr val="dk1"/>
                </a:solidFill>
                <a:latin typeface="Cabin"/>
                <a:ea typeface="Cabin"/>
                <a:cs typeface="Cabin"/>
                <a:sym typeface="Cabin"/>
              </a:rPr>
              <a:t>Anthem Blue Cross &amp; Blue Shield</a:t>
            </a:r>
            <a:endParaRPr sz="1600" b="1" dirty="0">
              <a:solidFill>
                <a:schemeClr val="dk1"/>
              </a:solidFill>
              <a:latin typeface="Cabin"/>
              <a:ea typeface="Cabin"/>
              <a:cs typeface="Cabin"/>
              <a:sym typeface="Cabin"/>
            </a:endParaRPr>
          </a:p>
          <a:p>
            <a:pPr algn="ctr">
              <a:lnSpc>
                <a:spcPct val="150000"/>
              </a:lnSpc>
              <a:buClr>
                <a:schemeClr val="dk1"/>
              </a:buClr>
              <a:buSzPts val="1100"/>
            </a:pPr>
            <a:r>
              <a:rPr lang="en" sz="1600" b="1" dirty="0">
                <a:solidFill>
                  <a:schemeClr val="dk1"/>
                </a:solidFill>
                <a:latin typeface="Cabin"/>
                <a:ea typeface="Cabin"/>
                <a:cs typeface="Cabin"/>
                <a:sym typeface="Cabin"/>
              </a:rPr>
              <a:t>1-855-223-9277</a:t>
            </a:r>
            <a:endParaRPr sz="1600" b="1" dirty="0">
              <a:solidFill>
                <a:schemeClr val="dk1"/>
              </a:solidFill>
              <a:latin typeface="Cabin"/>
              <a:ea typeface="Cabin"/>
              <a:cs typeface="Cabin"/>
              <a:sym typeface="Cabin"/>
            </a:endParaRPr>
          </a:p>
          <a:p>
            <a:pPr algn="ctr">
              <a:lnSpc>
                <a:spcPct val="150000"/>
              </a:lnSpc>
              <a:buClr>
                <a:schemeClr val="dk1"/>
              </a:buClr>
              <a:buSzPts val="1100"/>
            </a:pPr>
            <a:r>
              <a:rPr lang="en" sz="1600" b="1" dirty="0">
                <a:solidFill>
                  <a:schemeClr val="dk1"/>
                </a:solidFill>
                <a:latin typeface="Cabin"/>
                <a:ea typeface="Cabin"/>
                <a:cs typeface="Cabin"/>
                <a:sym typeface="Cabin"/>
              </a:rPr>
              <a:t>www.anthemeap.com</a:t>
            </a:r>
            <a:endParaRPr sz="1600" b="1" dirty="0">
              <a:solidFill>
                <a:schemeClr val="dk1"/>
              </a:solidFill>
              <a:latin typeface="Cabin"/>
              <a:ea typeface="Cabin"/>
              <a:cs typeface="Cabin"/>
              <a:sym typeface="Cabin"/>
            </a:endParaRPr>
          </a:p>
          <a:p>
            <a:pPr algn="ctr">
              <a:lnSpc>
                <a:spcPct val="150000"/>
              </a:lnSpc>
              <a:buClr>
                <a:schemeClr val="dk1"/>
              </a:buClr>
              <a:buSzPts val="1100"/>
            </a:pPr>
            <a:r>
              <a:rPr lang="en" sz="1600" b="1" dirty="0">
                <a:solidFill>
                  <a:schemeClr val="dk1"/>
                </a:solidFill>
                <a:latin typeface="Cabin"/>
                <a:ea typeface="Cabin"/>
                <a:cs typeface="Cabin"/>
                <a:sym typeface="Cabin"/>
              </a:rPr>
              <a:t>Enter Commonwealth of Virginia</a:t>
            </a:r>
            <a:endParaRPr sz="1600" b="1" dirty="0">
              <a:solidFill>
                <a:schemeClr val="dk1"/>
              </a:solidFill>
              <a:latin typeface="Cabin"/>
              <a:ea typeface="Cabin"/>
              <a:cs typeface="Cabin"/>
              <a:sym typeface="Cabin"/>
            </a:endParaRPr>
          </a:p>
        </p:txBody>
      </p:sp>
      <p:sp>
        <p:nvSpPr>
          <p:cNvPr id="254" name="Google Shape;254;p30"/>
          <p:cNvSpPr txBox="1"/>
          <p:nvPr/>
        </p:nvSpPr>
        <p:spPr>
          <a:xfrm>
            <a:off x="1808148" y="134694"/>
            <a:ext cx="8533412" cy="1160707"/>
          </a:xfrm>
          <a:prstGeom prst="rect">
            <a:avLst/>
          </a:prstGeom>
          <a:noFill/>
          <a:ln>
            <a:noFill/>
          </a:ln>
        </p:spPr>
        <p:txBody>
          <a:bodyPr spcFirstLastPara="1" wrap="square" lIns="82045" tIns="82045" rIns="82045" bIns="82045" anchor="t" anchorCtr="0">
            <a:noAutofit/>
          </a:bodyPr>
          <a:lstStyle/>
          <a:p>
            <a:pPr algn="ctr">
              <a:lnSpc>
                <a:spcPct val="115000"/>
              </a:lnSpc>
              <a:buClr>
                <a:schemeClr val="dk1"/>
              </a:buClr>
              <a:buSzPts val="1100"/>
            </a:pPr>
            <a:r>
              <a:rPr lang="en" sz="3200" b="1" dirty="0">
                <a:solidFill>
                  <a:schemeClr val="dk1"/>
                </a:solidFill>
                <a:latin typeface="Architects Daughter"/>
                <a:ea typeface="Architects Daughter"/>
                <a:cs typeface="Architects Daughter"/>
                <a:sym typeface="Architects Daughter"/>
              </a:rPr>
              <a:t>How to get </a:t>
            </a:r>
            <a:r>
              <a:rPr lang="en" sz="3200" b="1" dirty="0" smtClean="0">
                <a:solidFill>
                  <a:schemeClr val="dk1"/>
                </a:solidFill>
                <a:latin typeface="Architects Daughter"/>
                <a:ea typeface="Architects Daughter"/>
                <a:cs typeface="Architects Daughter"/>
                <a:sym typeface="Architects Daughter"/>
              </a:rPr>
              <a:t>a hand </a:t>
            </a:r>
          </a:p>
          <a:p>
            <a:pPr algn="ctr">
              <a:lnSpc>
                <a:spcPct val="115000"/>
              </a:lnSpc>
              <a:buClr>
                <a:schemeClr val="dk1"/>
              </a:buClr>
              <a:buSzPts val="1100"/>
            </a:pPr>
            <a:r>
              <a:rPr lang="en" sz="3200" b="1" dirty="0" smtClean="0">
                <a:solidFill>
                  <a:schemeClr val="dk1"/>
                </a:solidFill>
                <a:latin typeface="Architects Daughter"/>
                <a:ea typeface="Architects Daughter"/>
                <a:cs typeface="Architects Daughter"/>
                <a:sym typeface="Architects Daughter"/>
              </a:rPr>
              <a:t>when </a:t>
            </a:r>
            <a:r>
              <a:rPr lang="en" sz="3200" b="1" dirty="0">
                <a:solidFill>
                  <a:schemeClr val="dk1"/>
                </a:solidFill>
                <a:latin typeface="Architects Daughter"/>
                <a:ea typeface="Architects Daughter"/>
                <a:cs typeface="Architects Daughter"/>
                <a:sym typeface="Architects Daughter"/>
              </a:rPr>
              <a:t>you </a:t>
            </a:r>
            <a:r>
              <a:rPr lang="en" sz="3200" b="1" dirty="0" smtClean="0">
                <a:solidFill>
                  <a:schemeClr val="dk1"/>
                </a:solidFill>
                <a:latin typeface="Architects Daughter"/>
                <a:ea typeface="Architects Daughter"/>
                <a:cs typeface="Architects Daughter"/>
                <a:sym typeface="Architects Daughter"/>
              </a:rPr>
              <a:t>or your </a:t>
            </a:r>
            <a:r>
              <a:rPr lang="en" sz="3200" b="1" dirty="0">
                <a:solidFill>
                  <a:schemeClr val="dk1"/>
                </a:solidFill>
                <a:latin typeface="Architects Daughter"/>
                <a:ea typeface="Architects Daughter"/>
                <a:cs typeface="Architects Daughter"/>
                <a:sym typeface="Architects Daughter"/>
              </a:rPr>
              <a:t>family need it</a:t>
            </a:r>
            <a:endParaRPr sz="3200" dirty="0">
              <a:solidFill>
                <a:schemeClr val="dk1"/>
              </a:solidFill>
              <a:latin typeface="Architects Daughter"/>
              <a:ea typeface="Architects Daughter"/>
              <a:cs typeface="Architects Daughter"/>
              <a:sym typeface="Architects Daughter"/>
            </a:endParaRPr>
          </a:p>
          <a:p>
            <a:endParaRPr dirty="0"/>
          </a:p>
        </p:txBody>
      </p:sp>
      <p:sp>
        <p:nvSpPr>
          <p:cNvPr id="10" name="Google Shape;251;p30"/>
          <p:cNvSpPr/>
          <p:nvPr/>
        </p:nvSpPr>
        <p:spPr>
          <a:xfrm>
            <a:off x="1748794" y="5562600"/>
            <a:ext cx="8715090" cy="1157720"/>
          </a:xfrm>
          <a:prstGeom prst="rect">
            <a:avLst/>
          </a:prstGeom>
          <a:solidFill>
            <a:schemeClr val="lt2"/>
          </a:solidFill>
          <a:ln w="28575" cap="flat" cmpd="sng">
            <a:solidFill>
              <a:schemeClr val="dk2"/>
            </a:solidFill>
            <a:prstDash val="dot"/>
            <a:round/>
            <a:headEnd type="none" w="sm" len="sm"/>
            <a:tailEnd type="none" w="sm" len="sm"/>
          </a:ln>
        </p:spPr>
        <p:txBody>
          <a:bodyPr spcFirstLastPara="1" wrap="square" lIns="82045" tIns="82045" rIns="82045" bIns="82045" anchor="ctr" anchorCtr="0">
            <a:noAutofit/>
          </a:bodyPr>
          <a:lstStyle/>
          <a:p>
            <a:pPr algn="ctr">
              <a:lnSpc>
                <a:spcPct val="150000"/>
              </a:lnSpc>
              <a:buClr>
                <a:schemeClr val="dk1"/>
              </a:buClr>
              <a:buSzPts val="1100"/>
            </a:pPr>
            <a:r>
              <a:rPr lang="en-US" b="1" dirty="0">
                <a:solidFill>
                  <a:schemeClr val="dk1"/>
                </a:solidFill>
                <a:latin typeface="Cabin"/>
                <a:ea typeface="Cabin"/>
                <a:cs typeface="Cabin"/>
                <a:sym typeface="Cabin"/>
              </a:rPr>
              <a:t>The Local Choice - Anthem Blue Cross &amp; Blue Shield			   1-855-223-9277	www.anthemeap.com      Enter Commonwealth of Virginia </a:t>
            </a:r>
            <a:endParaRPr b="1" dirty="0">
              <a:solidFill>
                <a:schemeClr val="dk1"/>
              </a:solidFill>
              <a:latin typeface="Cabin"/>
              <a:ea typeface="Cabin"/>
              <a:cs typeface="Cabin"/>
              <a:sym typeface="Cabin"/>
            </a:endParaRPr>
          </a:p>
        </p:txBody>
      </p:sp>
      <p:sp>
        <p:nvSpPr>
          <p:cNvPr id="8" name="Google Shape;250;p30"/>
          <p:cNvSpPr/>
          <p:nvPr/>
        </p:nvSpPr>
        <p:spPr>
          <a:xfrm>
            <a:off x="7648677" y="3912028"/>
            <a:ext cx="2792824" cy="1574371"/>
          </a:xfrm>
          <a:prstGeom prst="rect">
            <a:avLst/>
          </a:prstGeom>
          <a:solidFill>
            <a:schemeClr val="lt2"/>
          </a:solidFill>
          <a:ln w="28575" cap="flat" cmpd="sng">
            <a:solidFill>
              <a:schemeClr val="dk2"/>
            </a:solidFill>
            <a:prstDash val="dot"/>
            <a:round/>
            <a:headEnd type="none" w="sm" len="sm"/>
            <a:tailEnd type="none" w="sm" len="sm"/>
          </a:ln>
        </p:spPr>
        <p:txBody>
          <a:bodyPr spcFirstLastPara="1" wrap="square" lIns="82045" tIns="82045" rIns="82045" bIns="82045" anchor="ctr" anchorCtr="0">
            <a:noAutofit/>
          </a:bodyPr>
          <a:lstStyle/>
          <a:p>
            <a:pPr algn="ctr"/>
            <a:r>
              <a:rPr lang="en-US" sz="1700" b="1" dirty="0"/>
              <a:t>Optima Health </a:t>
            </a:r>
            <a:endParaRPr lang="en-US" sz="1700" b="1" dirty="0" smtClean="0"/>
          </a:p>
          <a:p>
            <a:pPr algn="ctr"/>
            <a:r>
              <a:rPr lang="en-US" sz="1700" b="1" dirty="0" smtClean="0"/>
              <a:t>Advantage </a:t>
            </a:r>
            <a:r>
              <a:rPr lang="en-US" sz="1700" b="1" dirty="0"/>
              <a:t>HMO</a:t>
            </a:r>
          </a:p>
          <a:p>
            <a:pPr algn="ctr"/>
            <a:r>
              <a:rPr lang="en-US" dirty="0"/>
              <a:t>757-363-6777 or </a:t>
            </a:r>
            <a:endParaRPr lang="en-US" dirty="0" smtClean="0"/>
          </a:p>
          <a:p>
            <a:pPr algn="ctr"/>
            <a:r>
              <a:rPr lang="en-US" dirty="0" smtClean="0"/>
              <a:t>800-899-8174</a:t>
            </a:r>
            <a:r>
              <a:rPr lang="en-US" dirty="0"/>
              <a:t/>
            </a:r>
            <a:br>
              <a:rPr lang="en-US" dirty="0"/>
            </a:br>
            <a:r>
              <a:rPr lang="en-US" dirty="0"/>
              <a:t>www.optimaeap.com/</a:t>
            </a:r>
            <a:br>
              <a:rPr lang="en-US" dirty="0"/>
            </a:br>
            <a:r>
              <a:rPr lang="en-US" dirty="0"/>
              <a:t>username = COVA</a:t>
            </a:r>
            <a:endParaRPr b="1" dirty="0">
              <a:latin typeface="Cabin"/>
              <a:ea typeface="Cabin"/>
              <a:cs typeface="Cabin"/>
              <a:sym typeface="Cabin"/>
            </a:endParaRPr>
          </a:p>
        </p:txBody>
      </p:sp>
    </p:spTree>
    <p:extLst>
      <p:ext uri="{BB962C8B-B14F-4D97-AF65-F5344CB8AC3E}">
        <p14:creationId xmlns:p14="http://schemas.microsoft.com/office/powerpoint/2010/main" val="3461832576"/>
      </p:ext>
    </p:extLst>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702730" y="463012"/>
            <a:ext cx="5715000" cy="5715000"/>
          </a:xfrm>
          <a:prstGeom prst="rect">
            <a:avLst/>
          </a:prstGeom>
        </p:spPr>
      </p:pic>
      <p:sp>
        <p:nvSpPr>
          <p:cNvPr id="7" name="Oval 6"/>
          <p:cNvSpPr/>
          <p:nvPr/>
        </p:nvSpPr>
        <p:spPr>
          <a:xfrm>
            <a:off x="604434" y="1696173"/>
            <a:ext cx="4479010" cy="4339525"/>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200" b="1" dirty="0">
                <a:latin typeface="Century Gothic" panose="020B0502020202020204" pitchFamily="34" charset="0"/>
              </a:rPr>
              <a:t>Super simple</a:t>
            </a:r>
          </a:p>
          <a:p>
            <a:pPr algn="ctr"/>
            <a:r>
              <a:rPr lang="en-US" sz="3200" b="1" dirty="0">
                <a:latin typeface="Century Gothic" panose="020B0502020202020204" pitchFamily="34" charset="0"/>
              </a:rPr>
              <a:t>3 question survey to improve the quality of your employee benefits</a:t>
            </a:r>
            <a:endParaRPr lang="en-US" sz="3200" b="1" dirty="0">
              <a:latin typeface="Century Gothic" panose="020B0502020202020204" pitchFamily="34" charset="0"/>
            </a:endParaRPr>
          </a:p>
        </p:txBody>
      </p:sp>
      <p:pic>
        <p:nvPicPr>
          <p:cNvPr id="6" name="Picture 5" descr="Ilustración gratis: Cámara, Iphone, Ipad, Icono - Imagen gratis en ..."/>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2148453" y="712923"/>
            <a:ext cx="1390972" cy="1355209"/>
          </a:xfrm>
          <a:prstGeom prst="rect">
            <a:avLst/>
          </a:prstGeom>
        </p:spPr>
      </p:pic>
    </p:spTree>
    <p:extLst>
      <p:ext uri="{BB962C8B-B14F-4D97-AF65-F5344CB8AC3E}">
        <p14:creationId xmlns:p14="http://schemas.microsoft.com/office/powerpoint/2010/main" val="1346487589"/>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bg>
      <p:bgPr>
        <a:solidFill>
          <a:srgbClr val="DBD2D3"/>
        </a:solidFill>
        <a:effectLst/>
      </p:bgPr>
    </p:bg>
    <p:spTree>
      <p:nvGrpSpPr>
        <p:cNvPr id="1" name=""/>
        <p:cNvGrpSpPr/>
        <p:nvPr/>
      </p:nvGrpSpPr>
      <p:grpSpPr>
        <a:xfrm>
          <a:off x="0" y="0"/>
          <a:ext cx="0" cy="0"/>
          <a:chOff x="0" y="0"/>
          <a:chExt cx="0" cy="0"/>
        </a:xfrm>
      </p:grpSpPr>
      <p:pic>
        <p:nvPicPr>
          <p:cNvPr id="4" name="Picture 3"/>
          <p:cNvPicPr>
            <a:picLocks noChangeAspect="1"/>
          </p:cNvPicPr>
          <p:nvPr/>
        </p:nvPicPr>
        <p:blipFill>
          <a:blip r:embed="rId3"/>
          <a:stretch>
            <a:fillRect/>
          </a:stretch>
        </p:blipFill>
        <p:spPr>
          <a:xfrm>
            <a:off x="3909060" y="0"/>
            <a:ext cx="8282940" cy="5798058"/>
          </a:xfrm>
          <a:prstGeom prst="rect">
            <a:avLst/>
          </a:prstGeom>
        </p:spPr>
      </p:pic>
      <p:sp>
        <p:nvSpPr>
          <p:cNvPr id="6" name="TextBox 5"/>
          <p:cNvSpPr txBox="1"/>
          <p:nvPr/>
        </p:nvSpPr>
        <p:spPr>
          <a:xfrm>
            <a:off x="331470" y="4337864"/>
            <a:ext cx="9944100" cy="1754326"/>
          </a:xfrm>
          <a:prstGeom prst="rect">
            <a:avLst/>
          </a:prstGeom>
          <a:noFill/>
        </p:spPr>
        <p:txBody>
          <a:bodyPr wrap="square" rtlCol="0">
            <a:spAutoFit/>
          </a:bodyPr>
          <a:lstStyle/>
          <a:p>
            <a:r>
              <a:rPr lang="en-US" sz="5400" dirty="0" smtClean="0">
                <a:solidFill>
                  <a:srgbClr val="658182"/>
                </a:solidFill>
                <a:latin typeface="Bell MT" panose="02020503060305020303" pitchFamily="18" charset="0"/>
              </a:rPr>
              <a:t>Questions?</a:t>
            </a:r>
          </a:p>
          <a:p>
            <a:r>
              <a:rPr lang="en-US" sz="5400" dirty="0" smtClean="0">
                <a:solidFill>
                  <a:srgbClr val="658182"/>
                </a:solidFill>
                <a:latin typeface="Bell MT" panose="02020503060305020303" pitchFamily="18" charset="0"/>
              </a:rPr>
              <a:t>Try CommonHealth.virginia.gov</a:t>
            </a:r>
            <a:endParaRPr lang="en-US" sz="5400" dirty="0">
              <a:solidFill>
                <a:srgbClr val="658182"/>
              </a:solidFill>
              <a:latin typeface="Bell MT" panose="02020503060305020303" pitchFamily="18" charset="0"/>
            </a:endParaRPr>
          </a:p>
        </p:txBody>
      </p:sp>
      <p:sp>
        <p:nvSpPr>
          <p:cNvPr id="8" name="TextBox 7"/>
          <p:cNvSpPr txBox="1"/>
          <p:nvPr/>
        </p:nvSpPr>
        <p:spPr>
          <a:xfrm>
            <a:off x="331470" y="6057900"/>
            <a:ext cx="7033260" cy="584775"/>
          </a:xfrm>
          <a:prstGeom prst="rect">
            <a:avLst/>
          </a:prstGeom>
          <a:noFill/>
        </p:spPr>
        <p:txBody>
          <a:bodyPr wrap="square" rtlCol="0">
            <a:spAutoFit/>
          </a:bodyPr>
          <a:lstStyle/>
          <a:p>
            <a:endParaRPr lang="en-US" sz="3200" dirty="0">
              <a:latin typeface="Bell MT" panose="02020503060305020303" pitchFamily="18" charset="0"/>
            </a:endParaRPr>
          </a:p>
        </p:txBody>
      </p:sp>
      <p:sp>
        <p:nvSpPr>
          <p:cNvPr id="9" name="Rectangle 8"/>
          <p:cNvSpPr/>
          <p:nvPr/>
        </p:nvSpPr>
        <p:spPr>
          <a:xfrm>
            <a:off x="7715250" y="3188970"/>
            <a:ext cx="560070" cy="308610"/>
          </a:xfrm>
          <a:prstGeom prst="rect">
            <a:avLst/>
          </a:prstGeom>
          <a:solidFill>
            <a:srgbClr val="DBD2D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0" name="Picture 9"/>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217170" y="319572"/>
            <a:ext cx="4565284" cy="1052028"/>
          </a:xfrm>
          <a:prstGeom prst="rect">
            <a:avLst/>
          </a:prstGeom>
        </p:spPr>
      </p:pic>
    </p:spTree>
    <p:extLst>
      <p:ext uri="{BB962C8B-B14F-4D97-AF65-F5344CB8AC3E}">
        <p14:creationId xmlns:p14="http://schemas.microsoft.com/office/powerpoint/2010/main" val="99433373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nodePh="1">
                                  <p:stCondLst>
                                    <p:cond delay="0"/>
                                  </p:stCondLst>
                                  <p:endCondLst>
                                    <p:cond evt="begin" delay="0">
                                      <p:tn val="5"/>
                                    </p:cond>
                                  </p:endCondLst>
                                  <p:childTnLst>
                                    <p:set>
                                      <p:cBhvr>
                                        <p:cTn id="6" dur="1" fill="hold">
                                          <p:stCondLst>
                                            <p:cond delay="0"/>
                                          </p:stCondLst>
                                        </p:cTn>
                                        <p:tgtEl>
                                          <p:spTgt spid="8"/>
                                        </p:tgtEl>
                                        <p:attrNameLst>
                                          <p:attrName>style.visibility</p:attrName>
                                        </p:attrNameLst>
                                      </p:cBhvr>
                                      <p:to>
                                        <p:strVal val="visible"/>
                                      </p:to>
                                    </p:set>
                                    <p:anim calcmode="lin" valueType="num">
                                      <p:cBhvr additive="base">
                                        <p:cTn id="7" dur="500" fill="hold"/>
                                        <p:tgtEl>
                                          <p:spTgt spid="8"/>
                                        </p:tgtEl>
                                        <p:attrNameLst>
                                          <p:attrName>ppt_x</p:attrName>
                                        </p:attrNameLst>
                                      </p:cBhvr>
                                      <p:tavLst>
                                        <p:tav tm="0">
                                          <p:val>
                                            <p:strVal val="#ppt_x"/>
                                          </p:val>
                                        </p:tav>
                                        <p:tav tm="100000">
                                          <p:val>
                                            <p:strVal val="#ppt_x"/>
                                          </p:val>
                                        </p:tav>
                                      </p:tavLst>
                                    </p:anim>
                                    <p:anim calcmode="lin" valueType="num">
                                      <p:cBhvr additive="base">
                                        <p:cTn id="8" dur="500" fill="hold"/>
                                        <p:tgtEl>
                                          <p:spTgt spid="8"/>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nodeType="clickEffect">
                                  <p:stCondLst>
                                    <p:cond delay="0"/>
                                  </p:stCondLst>
                                  <p:childTnLst>
                                    <p:set>
                                      <p:cBhvr>
                                        <p:cTn id="12" dur="1" fill="hold">
                                          <p:stCondLst>
                                            <p:cond delay="0"/>
                                          </p:stCondLst>
                                        </p:cTn>
                                        <p:tgtEl>
                                          <p:spTgt spid="1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p:bld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5813</TotalTime>
  <Words>3688</Words>
  <Application>Microsoft Office PowerPoint</Application>
  <PresentationFormat>Widescreen</PresentationFormat>
  <Paragraphs>258</Paragraphs>
  <Slides>23</Slides>
  <Notes>23</Notes>
  <HiddenSlides>0</HiddenSlides>
  <MMClips>0</MMClips>
  <ScaleCrop>false</ScaleCrop>
  <HeadingPairs>
    <vt:vector size="6" baseType="variant">
      <vt:variant>
        <vt:lpstr>Fonts Used</vt:lpstr>
      </vt:variant>
      <vt:variant>
        <vt:i4>10</vt:i4>
      </vt:variant>
      <vt:variant>
        <vt:lpstr>Theme</vt:lpstr>
      </vt:variant>
      <vt:variant>
        <vt:i4>1</vt:i4>
      </vt:variant>
      <vt:variant>
        <vt:lpstr>Slide Titles</vt:lpstr>
      </vt:variant>
      <vt:variant>
        <vt:i4>23</vt:i4>
      </vt:variant>
    </vt:vector>
  </HeadingPairs>
  <TitlesOfParts>
    <vt:vector size="34" baseType="lpstr">
      <vt:lpstr>Architects Daughter</vt:lpstr>
      <vt:lpstr>Arial</vt:lpstr>
      <vt:lpstr>Bell MT</vt:lpstr>
      <vt:lpstr>Cabin</vt:lpstr>
      <vt:lpstr>Calibri</vt:lpstr>
      <vt:lpstr>Calibri Light</vt:lpstr>
      <vt:lpstr>Century Gothic</vt:lpstr>
      <vt:lpstr>Indie Flower</vt:lpstr>
      <vt:lpstr>Rockwell</vt:lpstr>
      <vt:lpstr>Wingdings</vt:lpstr>
      <vt:lpstr>Office Theme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Virginia IT Infrastructure Partnership</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Fischbach, Kristina (DHRM)</dc:creator>
  <cp:lastModifiedBy>VITA Program</cp:lastModifiedBy>
  <cp:revision>108</cp:revision>
  <dcterms:created xsi:type="dcterms:W3CDTF">2022-02-24T17:27:45Z</dcterms:created>
  <dcterms:modified xsi:type="dcterms:W3CDTF">2022-09-27T15:29:40Z</dcterms:modified>
</cp:coreProperties>
</file>