
<file path=[Content_Types].xml><?xml version="1.0" encoding="utf-8"?>
<Types xmlns="http://schemas.openxmlformats.org/package/2006/content-types">
  <Default Extension="fntdata" ContentType="application/x-fontdata"/>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Lst>
  <p:notesMasterIdLst>
    <p:notesMasterId r:id="rId33"/>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Lst>
  <p:sldSz cx="18288000" cy="10287000"/>
  <p:notesSz cx="6858000" cy="9144000"/>
  <p:embeddedFontLst>
    <p:embeddedFont>
      <p:font typeface="Canva Sans" panose="020B0604020202020204" charset="0"/>
      <p:regular r:id="rId34"/>
    </p:embeddedFont>
    <p:embeddedFont>
      <p:font typeface="Canva Sans Bold" panose="020B0604020202020204" charset="0"/>
      <p:regular r:id="rId35"/>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54" d="100"/>
          <a:sy n="54" d="100"/>
        </p:scale>
        <p:origin x="114" y="492"/>
      </p:cViewPr>
      <p:guideLst>
        <p:guide orient="horz" pos="2160"/>
        <p:guide pos="2880"/>
      </p:guideLst>
    </p:cSldViewPr>
  </p:slideViewPr>
  <p:notesTextViewPr>
    <p:cViewPr>
      <p:scale>
        <a:sx n="1" d="1"/>
        <a:sy n="1" d="1"/>
      </p:scale>
      <p:origin x="0" y="0"/>
    </p:cViewPr>
  </p:notesTextViewPr>
  <p:notesViewPr>
    <p:cSldViewPr snapToGrid="0">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21" Type="http://schemas.openxmlformats.org/officeDocument/2006/relationships/slide" Target="slides/slide20.xml"/><Relationship Id="rId34" Type="http://schemas.openxmlformats.org/officeDocument/2006/relationships/font" Target="fonts/font1.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font" Target="fonts/font2.fntdata"/><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cs-CZ"/>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fld id="{B7268E1E-0E44-426D-905E-8AD9B19D2182}" type="datetimeFigureOut">
              <a:rPr lang="cs-CZ" smtClean="0"/>
              <a:t>09.08.2024</a:t>
            </a:fld>
            <a:endParaRPr lang="cs-CZ"/>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a:endParaRPr lang="cs-CZ"/>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cs-CZ"/>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a:endParaRPr lang="cs-CZ"/>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fld id="{871B2431-D351-4C6E-A3CF-9DFAC0E3E050}" type="slidenum">
              <a:rPr lang="cs-CZ" smtClean="0"/>
              <a:t>‹#›</a:t>
            </a:fld>
            <a:endParaRPr lang="cs-CZ"/>
          </a:p>
        </p:txBody>
      </p:sp>
    </p:spTree>
    <p:extLst>
      <p:ext uri="{BB962C8B-B14F-4D97-AF65-F5344CB8AC3E}">
        <p14:creationId xmlns:p14="http://schemas.microsoft.com/office/powerpoint/2010/main" val="17988891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371600" y="36988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724400" cy="3081338"/>
          </a:xfrm>
          <a:prstGeom prst="rect">
            <a:avLst/>
          </a:prstGeom>
        </p:spPr>
        <p:txBody>
          <a:bodyPr vert="horz" lIns="91440" tIns="45720" rIns="91440" bIns="45720" rtlCol="0"/>
          <a:lstStyle/>
          <a:p>
            <a:r>
              <a:rPr lang="en-US"/>
              <a:t>Back on Track - CommonHealth’s guide to a healthy back</a:t>
            </a:r>
          </a:p>
          <a:p>
            <a:endParaRPr lang="en-US"/>
          </a:p>
          <a:p>
            <a:r>
              <a:rPr lang="en-US"/>
              <a:t>Welcome Everyone!</a:t>
            </a:r>
          </a:p>
          <a:p>
            <a:endParaRPr lang="en-US"/>
          </a:p>
          <a:p>
            <a:r>
              <a:rPr lang="en-US"/>
              <a:t>Overview of CommonHealth program, challenges, services, etc. Refer to CommonHealth rack card and hand out to employees.</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262063"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257800" cy="3081338"/>
          </a:xfrm>
          <a:prstGeom prst="rect">
            <a:avLst/>
          </a:prstGeom>
        </p:spPr>
        <p:txBody>
          <a:bodyPr vert="horz" lIns="91440" tIns="45720" rIns="91440" bIns="45720" rtlCol="0"/>
          <a:lstStyle/>
          <a:p>
            <a:r>
              <a:rPr lang="en-US" dirty="0"/>
              <a:t>Everyday, whether at work or at play, we use our backs in a variety of activities. </a:t>
            </a:r>
          </a:p>
          <a:p>
            <a:endParaRPr lang="en-US" dirty="0"/>
          </a:p>
          <a:p>
            <a:r>
              <a:rPr lang="en-US" dirty="0"/>
              <a:t>Your back is wonderfully made and all the bones, tendons and muscles work together to allow you to bend over, twist, turn your head and extend your back. </a:t>
            </a:r>
          </a:p>
          <a:p>
            <a:endParaRPr lang="en-US" dirty="0"/>
          </a:p>
          <a:p>
            <a:r>
              <a:rPr lang="en-US" dirty="0"/>
              <a:t>The back muscles also help you sit and stand, support your spine, and help you breathe. </a:t>
            </a:r>
          </a:p>
          <a:p>
            <a:endParaRPr lang="en-US" dirty="0"/>
          </a:p>
          <a:p>
            <a:r>
              <a:rPr lang="en-US" dirty="0"/>
              <a:t>Our goals today are to learn how we can take care of our backs to prevent injury, treat symptoms, and strengthen our backs.</a:t>
            </a:r>
          </a:p>
          <a:p>
            <a:r>
              <a:rPr lang="en-US" dirty="0"/>
              <a:t>Let’s start with a fun fact.</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895350" y="47783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Back on track Fun Fact</a:t>
            </a:r>
          </a:p>
          <a:p>
            <a:endParaRPr lang="en-US"/>
          </a:p>
          <a:p>
            <a:r>
              <a:rPr lang="en-US"/>
              <a:t>QUESTION – How many bones are in your spine?</a:t>
            </a:r>
          </a:p>
          <a:p>
            <a:r>
              <a:rPr lang="en-US"/>
              <a:t>A. 33</a:t>
            </a:r>
          </a:p>
          <a:p>
            <a:r>
              <a:rPr lang="en-US"/>
              <a:t>B. 45</a:t>
            </a:r>
          </a:p>
          <a:p>
            <a:r>
              <a:rPr lang="en-US"/>
              <a:t>C. 50</a:t>
            </a:r>
          </a:p>
          <a:p>
            <a:r>
              <a:rPr lang="en-US"/>
              <a:t>D. 65</a:t>
            </a:r>
          </a:p>
          <a:p>
            <a:endParaRPr lang="en-US"/>
          </a:p>
          <a:p>
            <a:r>
              <a:rPr lang="en-US"/>
              <a:t>If you answered A. 33, you are correct! Great job.</a:t>
            </a:r>
          </a:p>
          <a:p>
            <a:endParaRPr lang="en-US"/>
          </a:p>
          <a:p>
            <a:r>
              <a:rPr lang="en-US"/>
              <a:t>There are 33 bones are in the spinal column, from the skull to the tailbone.</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2702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795838" cy="3081338"/>
          </a:xfrm>
          <a:prstGeom prst="rect">
            <a:avLst/>
          </a:prstGeom>
        </p:spPr>
        <p:txBody>
          <a:bodyPr vert="horz" lIns="91440" tIns="45720" rIns="91440" bIns="45720" rtlCol="0"/>
          <a:lstStyle/>
          <a:p>
            <a:r>
              <a:rPr lang="en-US" dirty="0"/>
              <a:t>Hurting back? You're not alone!</a:t>
            </a:r>
          </a:p>
          <a:p>
            <a:r>
              <a:rPr lang="en-US" dirty="0"/>
              <a:t>Research shows that many of us are hurting, and back pain is very common. </a:t>
            </a:r>
          </a:p>
          <a:p>
            <a:r>
              <a:rPr lang="en-US" dirty="0"/>
              <a:t>It is estimated that low-back pain may affect as much as 80 to 90 percent of the general population in the United States  - in other words, most of us will experience back pain at some point in our lives.</a:t>
            </a:r>
          </a:p>
          <a:p>
            <a:r>
              <a:rPr lang="en-US" dirty="0"/>
              <a:t>It’ s easy to take your back for granted, until it hurts. Contrary to what many think, most back problems are not  the result of a single injury but rather, happen after months or years of poor posture, improper body mechanics ( when lifting, exercising etc.), tight or weak muscles, and a lack of overall fitness.</a:t>
            </a:r>
          </a:p>
          <a:p>
            <a:r>
              <a:rPr lang="en-US" dirty="0"/>
              <a:t>Today I hope to provide simple steps that will help you to care for your back to prevent injury and pain.</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3716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876800" cy="3081338"/>
          </a:xfrm>
          <a:prstGeom prst="rect">
            <a:avLst/>
          </a:prstGeom>
        </p:spPr>
        <p:txBody>
          <a:bodyPr vert="horz" lIns="91440" tIns="45720" rIns="91440" bIns="45720" rtlCol="0"/>
          <a:lstStyle/>
          <a:p>
            <a:r>
              <a:rPr lang="en-US" dirty="0"/>
              <a:t>Ways to Improve Back Health</a:t>
            </a:r>
          </a:p>
          <a:p>
            <a:r>
              <a:rPr lang="en-US" dirty="0"/>
              <a:t>There are many steps we can take to care for our backs and reduce  the likelihood of pain and injury. Today we will discuss:</a:t>
            </a:r>
          </a:p>
          <a:p>
            <a:r>
              <a:rPr lang="en-US" dirty="0"/>
              <a:t>1. Posture and its role in maintaining back health</a:t>
            </a:r>
          </a:p>
          <a:p>
            <a:r>
              <a:rPr lang="en-US" dirty="0"/>
              <a:t>2. Incorporating stretching/strengthening  into your daily routine</a:t>
            </a:r>
          </a:p>
          <a:p>
            <a:r>
              <a:rPr lang="en-US" dirty="0"/>
              <a:t>3. Setting up your work environment to reduce stress on your back</a:t>
            </a:r>
          </a:p>
          <a:p>
            <a:r>
              <a:rPr lang="en-US" dirty="0"/>
              <a:t>3. Understanding the importance of proper lifting and how to do it</a:t>
            </a:r>
          </a:p>
          <a:p>
            <a:r>
              <a:rPr lang="en-US" dirty="0"/>
              <a:t>4. Taking care of  your back while you sleep</a:t>
            </a:r>
          </a:p>
          <a:p>
            <a:r>
              <a:rPr lang="en-US" dirty="0"/>
              <a:t>5. The importance of a generally healthy lifestyle</a:t>
            </a:r>
          </a:p>
          <a:p>
            <a:r>
              <a:rPr lang="en-US" dirty="0"/>
              <a:t>6. What to do if your back hurts</a:t>
            </a:r>
          </a:p>
          <a:p>
            <a:r>
              <a:rPr lang="en-US" dirty="0"/>
              <a:t>These tips are included in your booklet, so you can follow along too!</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219200" y="5143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638800" cy="3081338"/>
          </a:xfrm>
          <a:prstGeom prst="rect">
            <a:avLst/>
          </a:prstGeom>
        </p:spPr>
        <p:txBody>
          <a:bodyPr vert="horz" lIns="91440" tIns="45720" rIns="91440" bIns="45720" rtlCol="0"/>
          <a:lstStyle/>
          <a:p>
            <a:r>
              <a:rPr lang="en-US" dirty="0"/>
              <a:t>1.  Healthy posture - maintaining good posture is an important part of your long-term health. </a:t>
            </a:r>
          </a:p>
          <a:p>
            <a:r>
              <a:rPr lang="en-US" dirty="0"/>
              <a:t>Holding your body in correct alignment, whether you are standing, sitting, moving or sleeping can prevent pain, injury, and other health problems.</a:t>
            </a:r>
          </a:p>
          <a:p>
            <a:r>
              <a:rPr lang="en-US" dirty="0"/>
              <a:t>Maintain a neutral spine - line up your ear, shoulder and hip</a:t>
            </a:r>
          </a:p>
          <a:p>
            <a:r>
              <a:rPr lang="en-US" dirty="0"/>
              <a:t>Keep your shoulders down and back</a:t>
            </a:r>
          </a:p>
          <a:p>
            <a:r>
              <a:rPr lang="en-US" dirty="0"/>
              <a:t>Tighten your core muscles (pull your belly button toward your spine)</a:t>
            </a:r>
          </a:p>
          <a:p>
            <a:r>
              <a:rPr lang="en-US" dirty="0"/>
              <a:t>Support your lower back when seated to prevent slouching</a:t>
            </a:r>
          </a:p>
          <a:p>
            <a:r>
              <a:rPr lang="en-US" dirty="0"/>
              <a:t>When standing for long periods, shift your weight or bend one knee </a:t>
            </a:r>
          </a:p>
          <a:p>
            <a:r>
              <a:rPr lang="en-US" dirty="0"/>
              <a:t>Change your position often</a:t>
            </a:r>
          </a:p>
          <a:p>
            <a:r>
              <a:rPr lang="en-US" dirty="0"/>
              <a:t>Demonstrate good standing and sitting posture</a:t>
            </a:r>
          </a:p>
          <a:p>
            <a:endParaRPr lang="en-US" dirty="0">
              <a:cs typeface="Calibri"/>
            </a:endParaRPr>
          </a:p>
          <a:p>
            <a:r>
              <a:rPr lang="en-US" i="1" dirty="0"/>
              <a:t>The Wall Test</a:t>
            </a:r>
            <a:endParaRPr lang="en-US"/>
          </a:p>
          <a:p>
            <a:r>
              <a:rPr lang="en-US" i="1" dirty="0"/>
              <a:t>Find some open wall space, clear of furniture or hanging decor. Stand against it with the back of your head, shoulder blades and butt touching the wall. Make sure you’re standing shoulder-width apart with your feet about 4 inches away from the wall. Your neck should be straight, ears aligned with the tops of your shoulders.</a:t>
            </a:r>
            <a:endParaRPr lang="en-US"/>
          </a:p>
          <a:p>
            <a:r>
              <a:rPr lang="en-US" i="1"/>
              <a:t> </a:t>
            </a:r>
            <a:endParaRPr lang="en-US"/>
          </a:p>
          <a:p>
            <a:r>
              <a:rPr lang="en-US" i="1" dirty="0"/>
              <a:t>Next, slip your hand behind the small of your back, palm flat toward the wall. For a correct lower back curve, your hand should just barely slide into the small opening between the wall and your body.</a:t>
            </a:r>
            <a:endParaRPr lang="en-US" dirty="0"/>
          </a:p>
          <a:p>
            <a:r>
              <a:rPr lang="en-US" i="1"/>
              <a:t> </a:t>
            </a:r>
            <a:endParaRPr lang="en-US"/>
          </a:p>
          <a:p>
            <a:r>
              <a:rPr lang="en-US" i="1" dirty="0"/>
              <a:t>If you find there’s too much space there, enough for one side of your hand to wiggle around or move without touching the wall or your body, it’s time to straighten up! Pull your belly button toward the spine, flattening the curve in your back. Bring it closer to the wall.</a:t>
            </a:r>
            <a:endParaRPr lang="en-US" dirty="0"/>
          </a:p>
          <a:p>
            <a:r>
              <a:rPr lang="en-US" i="1"/>
              <a:t> </a:t>
            </a:r>
            <a:endParaRPr lang="en-US"/>
          </a:p>
          <a:p>
            <a:r>
              <a:rPr lang="en-US" i="1" dirty="0"/>
              <a:t>If you find there’s too little space there, gently arch your back so that your hand can slide behind you. Remember, it should be a tight fight, but it shouldn’t be difficult.</a:t>
            </a:r>
            <a:endParaRPr lang="en-US" dirty="0"/>
          </a:p>
          <a:p>
            <a:r>
              <a:rPr lang="en-US" i="1"/>
              <a:t> </a:t>
            </a:r>
            <a:endParaRPr lang="en-US"/>
          </a:p>
          <a:p>
            <a:r>
              <a:rPr lang="en-US" i="1" dirty="0"/>
              <a:t>Take a moment to breathe, settling into your refreshed posture. When you walk away from the wall, hold this posture for as long as possible. If you find yourself slipping out of it, go back to use the wall as your check point. </a:t>
            </a:r>
            <a:endParaRPr lang="en-US" dirty="0"/>
          </a:p>
          <a:p>
            <a:endParaRPr lang="en-US" dirty="0">
              <a:cs typeface="Calibri"/>
            </a:endParaRP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14400" y="35083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486400" cy="3081338"/>
          </a:xfrm>
          <a:prstGeom prst="rect">
            <a:avLst/>
          </a:prstGeom>
        </p:spPr>
        <p:txBody>
          <a:bodyPr vert="horz" lIns="91440" tIns="45720" rIns="91440" bIns="45720" rtlCol="0"/>
          <a:lstStyle/>
          <a:p>
            <a:r>
              <a:rPr lang="en-US" dirty="0"/>
              <a:t>Keeping your back healthy - best practices</a:t>
            </a:r>
          </a:p>
          <a:p>
            <a:r>
              <a:rPr lang="en-US" dirty="0"/>
              <a:t>1. Strengthen your back and core muscles. </a:t>
            </a:r>
          </a:p>
          <a:p>
            <a:r>
              <a:rPr lang="en-US" dirty="0"/>
              <a:t>Your back is under the stress of supporting your entire upper body. Surrounding muscles in your back need to be strong to support your spine.</a:t>
            </a:r>
          </a:p>
          <a:p>
            <a:r>
              <a:rPr lang="en-US" dirty="0"/>
              <a:t>2. Stretch - Many back problems are caused by tight muscles. If your back muscles are tight, they put added stress on your entire spine, including your joints. </a:t>
            </a:r>
          </a:p>
          <a:p>
            <a:r>
              <a:rPr lang="en-US" dirty="0"/>
              <a:t>Getting into a healthy habit of daily stretching and strengthening exercise can promote overall spinal health. </a:t>
            </a:r>
          </a:p>
          <a:p>
            <a:r>
              <a:rPr lang="en-US" dirty="0"/>
              <a:t>Stretching can also be calming and help you relax.</a:t>
            </a:r>
          </a:p>
          <a:p>
            <a:r>
              <a:rPr lang="en-US" dirty="0"/>
              <a:t>LET’S TRY SOME EXERCISES TOGETHER</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49053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181600" cy="3081338"/>
          </a:xfrm>
          <a:prstGeom prst="rect">
            <a:avLst/>
          </a:prstGeom>
        </p:spPr>
        <p:txBody>
          <a:bodyPr vert="horz" lIns="91440" tIns="45720" rIns="91440" bIns="45720" rtlCol="0"/>
          <a:lstStyle/>
          <a:p>
            <a:r>
              <a:rPr lang="en-US"/>
              <a:t>Strengthening exercises for your back - </a:t>
            </a:r>
          </a:p>
          <a:p>
            <a:r>
              <a:rPr lang="en-US"/>
              <a:t> </a:t>
            </a:r>
          </a:p>
          <a:p>
            <a:r>
              <a:rPr lang="en-US"/>
              <a:t>Having strong core muscles supports your back, improves your posture and prevents injury.</a:t>
            </a:r>
          </a:p>
          <a:p>
            <a:endParaRPr lang="en-US"/>
          </a:p>
          <a:p>
            <a:r>
              <a:rPr lang="en-US"/>
              <a:t>Let's try an upper back squeeze</a:t>
            </a:r>
          </a:p>
          <a:p>
            <a:endParaRPr lang="en-US"/>
          </a:p>
          <a:p>
            <a:r>
              <a:rPr lang="en-US"/>
              <a:t>And a desk or wall push-up</a:t>
            </a:r>
          </a:p>
          <a:p>
            <a:endParaRPr lang="en-US"/>
          </a:p>
          <a:p>
            <a:r>
              <a:rPr lang="en-US"/>
              <a:t>Refer to previous exercise of prone single leg lift. </a:t>
            </a:r>
          </a:p>
          <a:p>
            <a:endParaRPr lang="en-US"/>
          </a:p>
          <a:p>
            <a:r>
              <a:rPr lang="en-US"/>
              <a:t>Other useful exercises that WCs could mention or demonstrate to strengthen all the upper body, back and core include planks, modified cobra, modified abdominal lifts—these can be done in a seated position and do not have to be performed on the floor.</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57263" y="684213"/>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605338" cy="3081338"/>
          </a:xfrm>
          <a:prstGeom prst="rect">
            <a:avLst/>
          </a:prstGeom>
        </p:spPr>
        <p:txBody>
          <a:bodyPr vert="horz" lIns="91440" tIns="45720" rIns="91440" bIns="45720" rtlCol="0"/>
          <a:lstStyle/>
          <a:p>
            <a:r>
              <a:rPr lang="en-US" dirty="0"/>
              <a:t>Having a strong CORE is so important for your posture and overall back health.  These simple seated exercises can be done throughout the day.</a:t>
            </a:r>
          </a:p>
          <a:p>
            <a:endParaRPr lang="en-US" dirty="0"/>
          </a:p>
          <a:p>
            <a:r>
              <a:rPr lang="en-US" dirty="0"/>
              <a:t>Pelvic Tilt - helps tighten core, assists with spinal alignment (correct posture), and supports back.  Try this at your desk, in the car at stop lights, during commercials while watching TV etc.</a:t>
            </a:r>
          </a:p>
          <a:p>
            <a:endParaRPr lang="en-US" dirty="0"/>
          </a:p>
          <a:p>
            <a:r>
              <a:rPr lang="en-US" dirty="0"/>
              <a:t>Easy seated crunches - no need to get on the floor. You can strengthen your abdominal muscles with seated crunches.  Now of course, if you’d like to get on the floor to do traditional crunches that’s a bonus!</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7782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334000" cy="3081338"/>
          </a:xfrm>
          <a:prstGeom prst="rect">
            <a:avLst/>
          </a:prstGeom>
        </p:spPr>
        <p:txBody>
          <a:bodyPr vert="horz" lIns="91440" tIns="45720" rIns="91440" bIns="45720" rtlCol="0"/>
          <a:lstStyle/>
          <a:p>
            <a:r>
              <a:rPr lang="en-US"/>
              <a:t>Tips:  If you don’t like the thought of “exercise” , think of your exercise time as a relaxation break. Enjoy taking a few minutes to take care of you!</a:t>
            </a:r>
          </a:p>
          <a:p>
            <a:endParaRPr lang="en-US" dirty="0"/>
          </a:p>
          <a:p>
            <a:r>
              <a:rPr lang="en-US"/>
              <a:t>Here's a few more to try:</a:t>
            </a:r>
          </a:p>
          <a:p>
            <a:r>
              <a:rPr lang="en-US"/>
              <a:t>Upright leg lift: Stand with your hands on the back of a sturdy chair without wheels. Lift your right leg straight behind without arching your back. Hold for 5 seconds, relax and repeat 10 times with each leg. </a:t>
            </a:r>
          </a:p>
          <a:p>
            <a:endParaRPr lang="en-US" dirty="0"/>
          </a:p>
          <a:p>
            <a:r>
              <a:rPr lang="en-US"/>
              <a:t>Seated Knee Lift: Sit straight in a chair, low back supported, with your feet flat on the floor. Raise one knee up toward your chest. Lower your foot back down. Repeat 10 times each side. </a:t>
            </a:r>
          </a:p>
          <a:p>
            <a:endParaRPr lang="en-US" dirty="0"/>
          </a:p>
          <a:p>
            <a:r>
              <a:rPr lang="en-US"/>
              <a:t>Chair squat: Stand in front of the chair with your feet  shoulder-width apart. Keeping your back straight, bend your knees to descend into the chair. Keep your weight on your heels and descend slowly. Squeeze your buttocks as you slowly return to standing. Repeat 5 -10 times. </a:t>
            </a:r>
          </a:p>
          <a:p>
            <a:r>
              <a:rPr lang="en-US"/>
              <a:t>For more challenge, squat with your arms straight in front of you.</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512763"/>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372100" cy="3081338"/>
          </a:xfrm>
          <a:prstGeom prst="rect">
            <a:avLst/>
          </a:prstGeom>
        </p:spPr>
        <p:txBody>
          <a:bodyPr vert="horz" lIns="91440" tIns="45720" rIns="91440" bIns="45720" rtlCol="0"/>
          <a:lstStyle/>
          <a:p>
            <a:r>
              <a:rPr lang="en-US"/>
              <a:t>Stretches for your back - </a:t>
            </a:r>
          </a:p>
          <a:p>
            <a:r>
              <a:rPr lang="en-US"/>
              <a:t> </a:t>
            </a:r>
          </a:p>
          <a:p>
            <a:r>
              <a:rPr lang="en-US"/>
              <a:t>Let's try a few exercises are designed to stretch your back and the supporting muscles. </a:t>
            </a:r>
          </a:p>
          <a:p>
            <a:endParaRPr lang="en-US"/>
          </a:p>
          <a:p>
            <a:r>
              <a:rPr lang="en-US"/>
              <a:t>Before we get started, here are a few tips to help:</a:t>
            </a:r>
          </a:p>
          <a:p>
            <a:endParaRPr lang="en-US"/>
          </a:p>
          <a:p>
            <a:r>
              <a:rPr lang="en-US"/>
              <a:t>1. Wear comfortable, non-binding clothing.</a:t>
            </a:r>
          </a:p>
          <a:p>
            <a:endParaRPr lang="en-US"/>
          </a:p>
          <a:p>
            <a:r>
              <a:rPr lang="en-US"/>
              <a:t>2. Do not hold your breath or strain. </a:t>
            </a:r>
          </a:p>
          <a:p>
            <a:endParaRPr lang="en-US"/>
          </a:p>
          <a:p>
            <a:r>
              <a:rPr lang="en-US"/>
              <a:t>3. Move slowly and smoothly through the exercises.</a:t>
            </a:r>
          </a:p>
          <a:p>
            <a:endParaRPr lang="en-US"/>
          </a:p>
          <a:p>
            <a:r>
              <a:rPr lang="en-US"/>
              <a:t>4. Stretch to the point of mild discomfort, not pain. </a:t>
            </a:r>
          </a:p>
          <a:p>
            <a:endParaRPr lang="en-US"/>
          </a:p>
          <a:p>
            <a:r>
              <a:rPr lang="en-US"/>
              <a:t>5. Do exercises regularly (3-5 times per week). </a:t>
            </a:r>
          </a:p>
          <a:p>
            <a:endParaRPr lang="en-US"/>
          </a:p>
          <a:p>
            <a:r>
              <a:rPr lang="en-US"/>
              <a:t>6. If an exercise hurts/causes sudden pain etc. STOP and don’t do that exercise. Talk to your doctor/physical therapist if you have pain.</a:t>
            </a:r>
          </a:p>
          <a:p>
            <a:endParaRPr lang="en-US"/>
          </a:p>
          <a:p>
            <a:r>
              <a:rPr lang="en-US"/>
              <a:t>7. If you miss a day, don’t sweat it, just pick back up the next day.</a:t>
            </a:r>
          </a:p>
          <a:p>
            <a:endParaRPr lang="en-US"/>
          </a:p>
          <a:p>
            <a:r>
              <a:rPr lang="en-US"/>
              <a:t>Overhead Stretch: Lace your fingers and raise your arms above your head with palms facing upward.  Straighten your arms as best you can and hold for 10 seconds. Next, lower your arms to the front (keep palms turned outward) until they are parallel to the floor. Push your hands forward until you feel a stretch across your shoulders and upper back.  Hold for 10 seconds.  Repeat 2-3 times.</a:t>
            </a:r>
          </a:p>
          <a:p>
            <a:endParaRPr lang="en-US"/>
          </a:p>
          <a:p>
            <a:r>
              <a:rPr lang="en-US"/>
              <a:t>Chest stretch:  Sit tall, lace your fingers behind your head and point your elbows outward so that you are bringing your shoulder blades closer together.  Feel the stretch across your chest. Hold for 10 seconds. Repeat 2-3 times.</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14400" y="53657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3962400" cy="3081338"/>
          </a:xfrm>
          <a:prstGeom prst="rect">
            <a:avLst/>
          </a:prstGeom>
        </p:spPr>
        <p:txBody>
          <a:bodyPr vert="horz" lIns="91440" tIns="45720" rIns="91440" bIns="45720" rtlCol="0"/>
          <a:lstStyle/>
          <a:p>
            <a:r>
              <a:rPr lang="en-US"/>
              <a:t>Stretches for your upper back, neck &amp; shoulders</a:t>
            </a:r>
          </a:p>
          <a:p>
            <a:r>
              <a:rPr lang="en-US"/>
              <a:t> </a:t>
            </a:r>
          </a:p>
          <a:p>
            <a:r>
              <a:rPr lang="en-US"/>
              <a:t>Head Tilt:   Slowly bring your right ear toward your right shoulder. Hold  5-10 seconds and repeat to the left side. Finally, tilt your head forward to stretch the muscles at the back of your neck.  Repeat 3 times.</a:t>
            </a:r>
          </a:p>
          <a:p>
            <a:endParaRPr lang="en-US"/>
          </a:p>
          <a:p>
            <a:r>
              <a:rPr lang="en-US"/>
              <a:t>Shoulder Roll: Slowly roll your shoulders backward in a circular motion 5 times.  Next roll your shoulders forward in a circular motion 5 times.  </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57263" y="50958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562475" cy="3081338"/>
          </a:xfrm>
          <a:prstGeom prst="rect">
            <a:avLst/>
          </a:prstGeom>
        </p:spPr>
        <p:txBody>
          <a:bodyPr vert="horz" lIns="91440" tIns="45720" rIns="91440" bIns="45720" rtlCol="0"/>
          <a:lstStyle/>
          <a:p>
            <a:r>
              <a:rPr lang="en-US"/>
              <a:t>Stretches for your lower back and side - </a:t>
            </a:r>
          </a:p>
          <a:p>
            <a:endParaRPr lang="en-US"/>
          </a:p>
          <a:p>
            <a:r>
              <a:rPr lang="en-US"/>
              <a:t>These exercises can help keep your core and back muscles strong and flexible They are great at preventing and reducing back pain. </a:t>
            </a:r>
          </a:p>
          <a:p>
            <a:endParaRPr lang="en-US"/>
          </a:p>
          <a:p>
            <a:r>
              <a:rPr lang="en-US"/>
              <a:t>Back Stretch: Sit all the way back in your chair.  Bend forward from the hops bringing your chest toward your thighs and let your head hang toward your toes. Hang your arms and hands toward the floor. </a:t>
            </a:r>
          </a:p>
          <a:p>
            <a:endParaRPr lang="en-US"/>
          </a:p>
          <a:p>
            <a:r>
              <a:rPr lang="en-US"/>
              <a:t>Torso twist: Cross your right leg over your left with your left hand on the outside of your right leg. Lightly  pressing your left hand against your thigh, gently turn your upper body to look over your right shoulder.  Hold for 10-20 seconds and repeat on the other side.  Repeat 2-3 times as needed.</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04875" y="5143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648200" cy="3081338"/>
          </a:xfrm>
          <a:prstGeom prst="rect">
            <a:avLst/>
          </a:prstGeom>
        </p:spPr>
        <p:txBody>
          <a:bodyPr vert="horz" lIns="91440" tIns="45720" rIns="91440" bIns="45720" rtlCol="0"/>
          <a:lstStyle/>
          <a:p>
            <a:r>
              <a:rPr lang="en-US"/>
              <a:t>Strong and flexible back muscles are key to preventing pain. Let's continue with a few more.</a:t>
            </a:r>
          </a:p>
          <a:p>
            <a:endParaRPr lang="en-US"/>
          </a:p>
          <a:p>
            <a:r>
              <a:rPr lang="en-US"/>
              <a:t>Hamstring Stretch: Sit towards the edge of your chair with one leg out in front of you keeping the knee straight. Pull your toes toward your shin. Keeping your back straight, lean forward at your hips until a gentle stretch is felt through the back of the thigh. Hold for 20-30 seconds, 2-3 times on each side.</a:t>
            </a:r>
          </a:p>
          <a:p>
            <a:endParaRPr lang="en-US"/>
          </a:p>
          <a:p>
            <a:r>
              <a:rPr lang="en-US"/>
              <a:t>Hip Stretch: Sitting straight in your chair with your left foot on the ground, cross your right ankle on top of your left knee. Keeping your back straight, gently lean forward until you feel a stretch in your hip and glute (buttocks)muscles. Hold for 20-30 seconds. Relax and repeat 2-3 times on each side.  </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371600" y="35877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Let’s get Back on track – with a Fun fact</a:t>
            </a:r>
          </a:p>
          <a:p>
            <a:endParaRPr lang="en-US"/>
          </a:p>
          <a:p>
            <a:r>
              <a:rPr lang="en-US"/>
              <a:t>How long does back pain typically last and what is the expected recovery time?</a:t>
            </a:r>
          </a:p>
          <a:p>
            <a:endParaRPr lang="en-US"/>
          </a:p>
          <a:p>
            <a:r>
              <a:rPr lang="en-US"/>
              <a:t>A. 2 weeks</a:t>
            </a:r>
          </a:p>
          <a:p>
            <a:r>
              <a:rPr lang="en-US"/>
              <a:t>B. 1 month</a:t>
            </a:r>
          </a:p>
          <a:p>
            <a:r>
              <a:rPr lang="en-US"/>
              <a:t>C. 3 months</a:t>
            </a:r>
          </a:p>
          <a:p>
            <a:r>
              <a:rPr lang="en-US"/>
              <a:t>D. Indefinite period</a:t>
            </a:r>
          </a:p>
          <a:p>
            <a:endParaRPr lang="en-US"/>
          </a:p>
          <a:p>
            <a:r>
              <a:rPr lang="en-US"/>
              <a:t>The correct answer is  </a:t>
            </a:r>
          </a:p>
          <a:p>
            <a:r>
              <a:rPr lang="en-US"/>
              <a:t>B. 1 month. </a:t>
            </a:r>
          </a:p>
          <a:p>
            <a:endParaRPr lang="en-US"/>
          </a:p>
          <a:p>
            <a:r>
              <a:rPr lang="en-US"/>
              <a:t>While the average time to feel better is one month, it can take up to six weeks.</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1714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Try not to sit for long periods of time</a:t>
            </a:r>
          </a:p>
          <a:p>
            <a:r>
              <a:rPr lang="en-US"/>
              <a:t>Stretch, change positions or move once each hour</a:t>
            </a:r>
          </a:p>
          <a:p>
            <a:r>
              <a:rPr lang="en-US"/>
              <a:t>Use a small pillow, rolled towel or lumbar support help you sit up straight</a:t>
            </a:r>
          </a:p>
          <a:p>
            <a:r>
              <a:rPr lang="en-US"/>
              <a:t>Adjust your desk or workspace to fit you properly</a:t>
            </a:r>
          </a:p>
          <a:p>
            <a:r>
              <a:rPr lang="en-US"/>
              <a:t>Place frequently used objects within  arm’s </a:t>
            </a:r>
            <a:r>
              <a:rPr lang="en-US" err="1"/>
              <a:t>reachDon’t</a:t>
            </a:r>
            <a:r>
              <a:rPr lang="en-US"/>
              <a:t> sit for too long.</a:t>
            </a:r>
          </a:p>
          <a:p>
            <a:r>
              <a:rPr lang="en-US"/>
              <a:t>Get up, stretch and walk around from time to time.</a:t>
            </a:r>
          </a:p>
          <a:p>
            <a:r>
              <a:rPr lang="en-US"/>
              <a:t>Have back support to help you sit up straight.</a:t>
            </a:r>
          </a:p>
          <a:p>
            <a:r>
              <a:rPr lang="en-US"/>
              <a:t>Work at a comfortable height at your desk or work station.</a:t>
            </a:r>
          </a:p>
          <a:p>
            <a:r>
              <a:rPr lang="en-US"/>
              <a:t>Place often used objects within arm’s reach to avoid twisting.</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14400" y="5524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876800" cy="3081338"/>
          </a:xfrm>
          <a:prstGeom prst="rect">
            <a:avLst/>
          </a:prstGeom>
        </p:spPr>
        <p:txBody>
          <a:bodyPr vert="horz" lIns="91440" tIns="45720" rIns="91440" bIns="45720" rtlCol="0"/>
          <a:lstStyle/>
          <a:p>
            <a:endParaRPr lang="en-US"/>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5143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257800" cy="3081338"/>
          </a:xfrm>
          <a:prstGeom prst="rect">
            <a:avLst/>
          </a:prstGeom>
        </p:spPr>
        <p:txBody>
          <a:bodyPr vert="horz" lIns="91440" tIns="45720" rIns="91440" bIns="45720" rtlCol="0"/>
          <a:lstStyle/>
          <a:p>
            <a:r>
              <a:rPr lang="en-US"/>
              <a:t>Back on track– Fun Fact</a:t>
            </a:r>
          </a:p>
          <a:p>
            <a:endParaRPr lang="en-US"/>
          </a:p>
          <a:p>
            <a:r>
              <a:rPr lang="en-US"/>
              <a:t>What position is best for your back when you sleep?</a:t>
            </a:r>
          </a:p>
          <a:p>
            <a:endParaRPr lang="en-US"/>
          </a:p>
          <a:p>
            <a:r>
              <a:rPr lang="en-US"/>
              <a:t>A. On your back</a:t>
            </a:r>
          </a:p>
          <a:p>
            <a:r>
              <a:rPr lang="en-US"/>
              <a:t>B. On your stomach</a:t>
            </a:r>
          </a:p>
          <a:p>
            <a:r>
              <a:rPr lang="en-US"/>
              <a:t>C. On one side with knees extended</a:t>
            </a:r>
          </a:p>
          <a:p>
            <a:r>
              <a:rPr lang="en-US"/>
              <a:t>D. On one side with your knees flexed </a:t>
            </a:r>
          </a:p>
          <a:p>
            <a:endParaRPr lang="en-US"/>
          </a:p>
          <a:p>
            <a:r>
              <a:rPr lang="en-US"/>
              <a:t>The correct answer is D. Excellent job! </a:t>
            </a:r>
          </a:p>
          <a:p>
            <a:endParaRPr lang="en-US"/>
          </a:p>
          <a:p>
            <a:r>
              <a:rPr lang="en-US"/>
              <a:t>The best position for sleeping is on one side with your knees flexed toward your chest. It is also recommended to put a pillow between your knees to keep your hips aligned. </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619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105400" cy="3081338"/>
          </a:xfrm>
          <a:prstGeom prst="rect">
            <a:avLst/>
          </a:prstGeom>
        </p:spPr>
        <p:txBody>
          <a:bodyPr vert="horz" lIns="91440" tIns="45720" rIns="91440" bIns="45720" rtlCol="0"/>
          <a:lstStyle/>
          <a:p>
            <a:r>
              <a:rPr lang="en-US"/>
              <a:t>Proper Sleep Hygiene </a:t>
            </a:r>
          </a:p>
          <a:p>
            <a:r>
              <a:rPr lang="en-US"/>
              <a:t>While you're lying down,  your spine has an opportunity to relax and be rejuvenated. </a:t>
            </a:r>
          </a:p>
          <a:p>
            <a:r>
              <a:rPr lang="en-US"/>
              <a:t>To make the most of this time, you need a mattress and pillows that allow your spine to rest in a supported and comfortable way. </a:t>
            </a:r>
          </a:p>
          <a:p>
            <a:r>
              <a:rPr lang="en-US"/>
              <a:t>•Try sleeping on your side with a pillow between your knees  - this helps keep your hips more aligned to help maintain a neutral spine.</a:t>
            </a:r>
          </a:p>
          <a:p>
            <a:r>
              <a:rPr lang="en-US"/>
              <a:t>•If you prefer sleeping on your back, a pillow under your knees can help maintain the neutral spine and relieve back pressure</a:t>
            </a:r>
          </a:p>
          <a:p>
            <a:r>
              <a:rPr lang="en-US"/>
              <a:t>•Avoid sleeping on your stomach if possible</a:t>
            </a:r>
          </a:p>
          <a:p>
            <a:endParaRPr lang="en-US" dirty="0">
              <a:cs typeface="Calibri"/>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066800" y="36195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029200" cy="3081338"/>
          </a:xfrm>
          <a:prstGeom prst="rect">
            <a:avLst/>
          </a:prstGeom>
        </p:spPr>
        <p:txBody>
          <a:bodyPr vert="horz" lIns="91440" tIns="45720" rIns="91440" bIns="45720" rtlCol="0"/>
          <a:lstStyle/>
          <a:p>
            <a:r>
              <a:rPr lang="en-US"/>
              <a:t>Healthy Lifestyle Behaviors</a:t>
            </a:r>
          </a:p>
          <a:p>
            <a:endParaRPr lang="en-US"/>
          </a:p>
          <a:p>
            <a:r>
              <a:rPr lang="en-US"/>
              <a:t>The same general health recommendations we take to stay healthy also help protect our backs. Exercise, having a good diet and trying to control our weight is always helpful.</a:t>
            </a:r>
          </a:p>
          <a:p>
            <a:endParaRPr lang="en-US"/>
          </a:p>
          <a:p>
            <a:r>
              <a:rPr lang="en-US"/>
              <a:t> Do moderate exercise for 150 minutes a week, which is 30 minutes a day five days a week. </a:t>
            </a:r>
          </a:p>
          <a:p>
            <a:endParaRPr lang="en-US"/>
          </a:p>
          <a:p>
            <a:r>
              <a:rPr lang="en-US"/>
              <a:t>Eat a varied diet that focuses on high-quality foods such as whole grains, nuts, and fresh fruits and vegetables. The more colorful your plate is, the better.</a:t>
            </a:r>
          </a:p>
          <a:p>
            <a:endParaRPr lang="en-US"/>
          </a:p>
          <a:p>
            <a:r>
              <a:rPr lang="en-US"/>
              <a:t>Scientists believe that smoking cigarettes contributes to low back pain in two ways. First, nicotine reduces the flow of blood to the vertebrae and discs. This impairs their function and may trigger back pain. Second, smokers tend to lose bone faster than nonsmokers, putting them at greater risk for osteoporosis, a cause of back pain.</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4478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486400" cy="3081338"/>
          </a:xfrm>
          <a:prstGeom prst="rect">
            <a:avLst/>
          </a:prstGeom>
        </p:spPr>
        <p:txBody>
          <a:bodyPr vert="horz" lIns="91440" tIns="45720" rIns="91440" bIns="45720" rtlCol="0"/>
          <a:lstStyle/>
          <a:p>
            <a:r>
              <a:rPr lang="en-US"/>
              <a:t>Time for another…..Back on track Fun Fact</a:t>
            </a:r>
          </a:p>
          <a:p>
            <a:endParaRPr lang="en-US"/>
          </a:p>
          <a:p>
            <a:r>
              <a:rPr lang="en-US"/>
              <a:t>How should you lift a heavy object?</a:t>
            </a:r>
          </a:p>
          <a:p>
            <a:endParaRPr lang="en-US"/>
          </a:p>
          <a:p>
            <a:r>
              <a:rPr lang="en-US"/>
              <a:t>A. Bend from the waist</a:t>
            </a:r>
          </a:p>
          <a:p>
            <a:r>
              <a:rPr lang="en-US"/>
              <a:t>B. Squat, then lift</a:t>
            </a:r>
          </a:p>
          <a:p>
            <a:r>
              <a:rPr lang="en-US"/>
              <a:t>C. Twist to lift from the side</a:t>
            </a:r>
          </a:p>
          <a:p>
            <a:r>
              <a:rPr lang="en-US"/>
              <a:t>D. Lock your knees</a:t>
            </a:r>
          </a:p>
          <a:p>
            <a:endParaRPr lang="en-US"/>
          </a:p>
          <a:p>
            <a:r>
              <a:rPr lang="en-US"/>
              <a:t>The correct answer is </a:t>
            </a:r>
          </a:p>
          <a:p>
            <a:r>
              <a:rPr lang="en-US"/>
              <a:t>B. Squat, then lift. </a:t>
            </a:r>
          </a:p>
          <a:p>
            <a:endParaRPr lang="en-US"/>
          </a:p>
          <a:p>
            <a:r>
              <a:rPr lang="en-US"/>
              <a:t>When lifting heavy or awkward objects, try to keep your back straight and use your knees to lift.</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44563"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Proper Lifting Techniques </a:t>
            </a:r>
          </a:p>
          <a:p>
            <a:endParaRPr lang="en-US"/>
          </a:p>
          <a:p>
            <a:r>
              <a:rPr lang="en-US"/>
              <a:t>Use these practices at work and at home!</a:t>
            </a:r>
          </a:p>
          <a:p>
            <a:endParaRPr lang="en-US"/>
          </a:p>
          <a:p>
            <a:r>
              <a:rPr lang="en-US"/>
              <a:t>Ask for help lifting if item is too heavy or </a:t>
            </a:r>
            <a:r>
              <a:rPr lang="en-US" err="1"/>
              <a:t>awkard</a:t>
            </a:r>
            <a:r>
              <a:rPr lang="en-US"/>
              <a:t>.</a:t>
            </a:r>
          </a:p>
          <a:p>
            <a:endParaRPr lang="en-US"/>
          </a:p>
          <a:p>
            <a:r>
              <a:rPr lang="en-US"/>
              <a:t>1. Get a firm footing and shoulder-width stance</a:t>
            </a:r>
          </a:p>
          <a:p>
            <a:endParaRPr lang="en-US"/>
          </a:p>
          <a:p>
            <a:r>
              <a:rPr lang="en-US"/>
              <a:t>2.Bend your knees and hips instead of your waist</a:t>
            </a:r>
          </a:p>
          <a:p>
            <a:endParaRPr lang="en-US"/>
          </a:p>
          <a:p>
            <a:r>
              <a:rPr lang="en-US"/>
              <a:t>3. Tighten your Core muscles</a:t>
            </a:r>
          </a:p>
          <a:p>
            <a:endParaRPr lang="en-US"/>
          </a:p>
          <a:p>
            <a:r>
              <a:rPr lang="en-US"/>
              <a:t>4. Use your legs, not your back</a:t>
            </a:r>
          </a:p>
          <a:p>
            <a:endParaRPr lang="en-US"/>
          </a:p>
          <a:p>
            <a:r>
              <a:rPr lang="en-US"/>
              <a:t>5. Keep the load close to your body. Try to evenly distribute against your middle.</a:t>
            </a:r>
          </a:p>
          <a:p>
            <a:endParaRPr lang="en-US"/>
          </a:p>
          <a:p>
            <a:r>
              <a:rPr lang="en-US"/>
              <a:t>6. Keep your back upright and your knees soft (don't lock your knees. </a:t>
            </a:r>
          </a:p>
          <a:p>
            <a:endParaRPr lang="en-US"/>
          </a:p>
          <a:p>
            <a:r>
              <a:rPr lang="en-US"/>
              <a:t>7. Place item back down the same way---with your legs and not your back.</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9144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486400" cy="3081338"/>
          </a:xfrm>
          <a:prstGeom prst="rect">
            <a:avLst/>
          </a:prstGeom>
        </p:spPr>
        <p:txBody>
          <a:bodyPr vert="horz" lIns="91440" tIns="45720" rIns="91440" bIns="45720" rtlCol="0"/>
          <a:lstStyle/>
          <a:p>
            <a:r>
              <a:rPr lang="en-US"/>
              <a:t>There is a connection between stress and back pain.</a:t>
            </a:r>
          </a:p>
          <a:p>
            <a:endParaRPr lang="en-US"/>
          </a:p>
          <a:p>
            <a:r>
              <a:rPr lang="en-US"/>
              <a:t>Stress often contributes to neck and back pain. Over time, repetitive bouts of stress can result in musculoskeletal issues related to chronic muscle tension and inflammation.</a:t>
            </a:r>
          </a:p>
          <a:p>
            <a:endParaRPr lang="en-US"/>
          </a:p>
          <a:p>
            <a:r>
              <a:rPr lang="en-US"/>
              <a:t>For example, when we’re stressed, our breathing patterns change and we tend to hunch up our shoulders, leading to tension in the upper and mid-back. Additionally, many of us become more sedentary during periods of stress which means we exercise less. This inactivity sets up a vicious cycle leading to more pain and more inactivity.</a:t>
            </a:r>
          </a:p>
          <a:p>
            <a:endParaRPr lang="en-US"/>
          </a:p>
          <a:p>
            <a:r>
              <a:rPr lang="en-US"/>
              <a:t>An effective way to reduce stress and back pain is to move more. Physical activity can release endorphins which make you feel better and help reduce stress. Make a point to get up during the workday and do a few laps around the office every few hours. If possible, take a walk at lunchtime. At home, carve out time to read a good book, exercise, spend time with family and friends, or practice mindfulness or meditation.</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0668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Include stress management in your regular stretching and strengthening routines. </a:t>
            </a:r>
          </a:p>
          <a:p>
            <a:endParaRPr lang="en-US"/>
          </a:p>
          <a:p>
            <a:r>
              <a:rPr lang="en-US"/>
              <a:t>CommonHealth has several programs on stress management---</a:t>
            </a:r>
          </a:p>
          <a:p>
            <a:r>
              <a:rPr lang="en-US"/>
              <a:t>Relearn to Relax is great for meditation, mindfulness and relaxation</a:t>
            </a:r>
          </a:p>
          <a:p>
            <a:r>
              <a:rPr lang="en-US"/>
              <a:t>Recharge - getting the energy you need from different types of rest.</a:t>
            </a:r>
          </a:p>
          <a:p>
            <a:endParaRPr lang="en-US"/>
          </a:p>
          <a:p>
            <a:r>
              <a:rPr lang="en-US"/>
              <a:t>Plan in your daily calendar and set aside time to relax!</a:t>
            </a:r>
          </a:p>
          <a:p>
            <a:endParaRPr lang="en-US"/>
          </a:p>
          <a:p>
            <a:r>
              <a:rPr lang="en-US"/>
              <a:t>Ideas to consider:</a:t>
            </a:r>
          </a:p>
          <a:p>
            <a:r>
              <a:rPr lang="en-US"/>
              <a:t>1. Walking during your lunch break</a:t>
            </a:r>
          </a:p>
          <a:p>
            <a:r>
              <a:rPr lang="en-US"/>
              <a:t>2. Yoga class after work</a:t>
            </a:r>
          </a:p>
          <a:p>
            <a:r>
              <a:rPr lang="en-US"/>
              <a:t>3. 5-minute CommonHealth meditation on YouTube</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54013"/>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Back on track – Fun fact</a:t>
            </a:r>
          </a:p>
          <a:p>
            <a:endParaRPr lang="en-US"/>
          </a:p>
          <a:p>
            <a:r>
              <a:rPr lang="en-US"/>
              <a:t>Here’s an easy one for you. Which of these measures will help a backache?</a:t>
            </a:r>
          </a:p>
          <a:p>
            <a:endParaRPr lang="en-US"/>
          </a:p>
          <a:p>
            <a:r>
              <a:rPr lang="en-US"/>
              <a:t>A. Several days of bed rest</a:t>
            </a:r>
          </a:p>
          <a:p>
            <a:r>
              <a:rPr lang="en-US"/>
              <a:t>B. Massage</a:t>
            </a:r>
          </a:p>
          <a:p>
            <a:r>
              <a:rPr lang="en-US"/>
              <a:t>C. Ice pack</a:t>
            </a:r>
          </a:p>
          <a:p>
            <a:r>
              <a:rPr lang="en-US"/>
              <a:t>D. B and C</a:t>
            </a:r>
          </a:p>
          <a:p>
            <a:endParaRPr lang="en-US"/>
          </a:p>
          <a:p>
            <a:r>
              <a:rPr lang="en-US"/>
              <a:t>Right, the correct answer is D. Both B(massage) and C(ice pack) can help.</a:t>
            </a:r>
          </a:p>
          <a:p>
            <a:endParaRPr lang="en-US"/>
          </a:p>
          <a:p>
            <a:r>
              <a:rPr lang="en-US"/>
              <a:t>Apply ice or a cold pack the first 48 hours, then treat with heat. </a:t>
            </a:r>
          </a:p>
          <a:p>
            <a:endParaRPr lang="en-US"/>
          </a:p>
          <a:p>
            <a:r>
              <a:rPr lang="en-US"/>
              <a:t>A massage by a certified massage therapist can also help release tension and ease soreness. </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410200" cy="3081338"/>
          </a:xfrm>
          <a:prstGeom prst="rect">
            <a:avLst/>
          </a:prstGeom>
        </p:spPr>
        <p:txBody>
          <a:bodyPr vert="horz" lIns="91440" tIns="45720" rIns="91440" bIns="45720" rtlCol="0"/>
          <a:lstStyle/>
          <a:p>
            <a:r>
              <a:rPr lang="en-US"/>
              <a:t>First Aid for Back Pain</a:t>
            </a:r>
          </a:p>
          <a:p>
            <a:endParaRPr lang="en-US"/>
          </a:p>
          <a:p>
            <a:r>
              <a:rPr lang="en-US"/>
              <a:t>Don't rest an achy back - </a:t>
            </a:r>
          </a:p>
          <a:p>
            <a:r>
              <a:rPr lang="en-US"/>
              <a:t>A common myth about back pain is that you need to avoid activity. In fact, being still can often make pain worse and lead to complications. Check with your health care provider, but in general, continue with light activity within the limits of pain. Light activity, like walking or gentle stretching, is one of the most effective ways to resolve back pain more quickly. Decrease or stop activity that increases pain, but don’t avoid activity.  </a:t>
            </a:r>
          </a:p>
          <a:p>
            <a:endParaRPr lang="en-US"/>
          </a:p>
          <a:p>
            <a:r>
              <a:rPr lang="en-US"/>
              <a:t>Ice vs. heat - </a:t>
            </a:r>
          </a:p>
          <a:p>
            <a:r>
              <a:rPr lang="en-US"/>
              <a:t>Applying ice to painful areas may reduce pain and inflammation from a new injury. Try to ice  painful areas several times a day for about 20 minutes each time.  Be sure to take a break between sessions and protect the skin by wrapping the ice in a thin towel or cloth.  After 2-3 days, switch to heat to relax muscles and increase the blood flow and nutrients to the injured area.  You can take a warm soak or use hot packs, but again be sure to protect the skin and take breaks between sessions.</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3716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257800" cy="3081338"/>
          </a:xfrm>
          <a:prstGeom prst="rect">
            <a:avLst/>
          </a:prstGeom>
        </p:spPr>
        <p:txBody>
          <a:bodyPr vert="horz" lIns="91440" tIns="45720" rIns="91440" bIns="45720" rtlCol="0"/>
          <a:lstStyle/>
          <a:p>
            <a:r>
              <a:rPr lang="en-US"/>
              <a:t>Remember these best practices--</a:t>
            </a:r>
          </a:p>
          <a:p>
            <a:endParaRPr lang="en-US"/>
          </a:p>
          <a:p>
            <a:r>
              <a:rPr lang="en-US"/>
              <a:t>CommonHealth can help!</a:t>
            </a:r>
          </a:p>
          <a:p>
            <a:endParaRPr lang="en-US"/>
          </a:p>
          <a:p>
            <a:r>
              <a:rPr lang="en-US"/>
              <a:t>Aim to maintain a healthy weight. Talk with your doctor about a recommended weight range that would be comfortable and appropriate for you.</a:t>
            </a:r>
          </a:p>
          <a:p>
            <a:endParaRPr lang="en-US"/>
          </a:p>
          <a:p>
            <a:r>
              <a:rPr lang="en-US"/>
              <a:t>Prioritize stretching and strengthening your back muscles. Aim to stretch twice a day, in the morning and before bed.</a:t>
            </a:r>
          </a:p>
          <a:p>
            <a:endParaRPr lang="en-US"/>
          </a:p>
          <a:p>
            <a:r>
              <a:rPr lang="en-US"/>
              <a:t>Reduce consumption of inflammatory foods such as added sugars and processed foods.  </a:t>
            </a:r>
          </a:p>
          <a:p>
            <a:endParaRPr lang="en-US"/>
          </a:p>
          <a:p>
            <a:r>
              <a:rPr lang="en-US"/>
              <a:t>Choose a balanced diet with fresh fruits and vegetables, lean meats, and whole grains.</a:t>
            </a:r>
          </a:p>
          <a:p>
            <a:endParaRPr lang="en-US"/>
          </a:p>
          <a:p>
            <a:r>
              <a:rPr lang="en-US"/>
              <a:t>Stay active.  Change positions often by taking breaks to move around, stand, walk, and stretch throughout the day.</a:t>
            </a:r>
          </a:p>
          <a:p>
            <a:endParaRPr lang="en-US"/>
          </a:p>
          <a:p>
            <a:r>
              <a:rPr lang="en-US"/>
              <a:t>If pain is difficult to manage or persistent, seek medical advice from your healthcare team.</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295400" y="331788"/>
            <a:ext cx="4562475"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4800600" cy="3081338"/>
          </a:xfrm>
          <a:prstGeom prst="rect">
            <a:avLst/>
          </a:prstGeom>
        </p:spPr>
        <p:txBody>
          <a:bodyPr vert="horz" lIns="91440" tIns="45720" rIns="91440" bIns="45720" rtlCol="0"/>
          <a:lstStyle/>
          <a:p>
            <a:r>
              <a:rPr lang="en-US"/>
              <a:t>All health plans offer some type of support.</a:t>
            </a:r>
          </a:p>
          <a:p>
            <a:endParaRPr lang="en-US"/>
          </a:p>
          <a:p>
            <a:r>
              <a:rPr lang="en-US"/>
              <a:t>Anthem, Aetna, Sentara, and Kaiser</a:t>
            </a:r>
          </a:p>
          <a:p>
            <a:endParaRPr lang="en-US"/>
          </a:p>
          <a:p>
            <a:r>
              <a:rPr lang="en-US"/>
              <a:t>Encourage employees to review the information provided by the health plan to learn more about covered services such as physical therapy (in-person and virtual), chiropractic care, and more.</a:t>
            </a:r>
          </a:p>
          <a:p>
            <a:endParaRPr lang="en-US"/>
          </a:p>
          <a:p>
            <a:r>
              <a:rPr lang="en-US"/>
              <a:t>In addition, most plans include health/well-being coaching support and resources to help you live a healthier lifestyle. Depending on your plan, coaching may include web and mobile access, online group-coaching sessions, one-on-one phone support, or In-person connections. To learn more, visit your plan’s website and search well-being coaching.</a:t>
            </a: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219200" y="37782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029200" cy="3081338"/>
          </a:xfrm>
          <a:prstGeom prst="rect">
            <a:avLst/>
          </a:prstGeom>
        </p:spPr>
        <p:txBody>
          <a:bodyPr vert="horz" lIns="91440" tIns="45720" rIns="91440" bIns="45720" rtlCol="0"/>
          <a:lstStyle/>
          <a:p>
            <a:r>
              <a:rPr lang="en-US"/>
              <a:t>What are your action steps after participating in CommonHealth's Back on Track program?</a:t>
            </a:r>
          </a:p>
          <a:p>
            <a:endParaRPr lang="en-US"/>
          </a:p>
          <a:p>
            <a:r>
              <a:rPr lang="en-US"/>
              <a:t>What is one new think you learned today? </a:t>
            </a:r>
          </a:p>
          <a:p>
            <a:endParaRPr lang="en-US"/>
          </a:p>
          <a:p>
            <a:r>
              <a:rPr lang="en-US"/>
              <a:t>Would anyone like to share?</a:t>
            </a:r>
          </a:p>
          <a:p>
            <a:endParaRPr lang="en-US"/>
          </a:p>
          <a:p>
            <a:r>
              <a:rPr lang="en-US"/>
              <a:t>What is one new behavior you are going to try?</a:t>
            </a:r>
          </a:p>
          <a:p>
            <a:endParaRPr lang="en-US"/>
          </a:p>
          <a:p>
            <a:r>
              <a:rPr lang="en-US"/>
              <a:t>For example, starting tomorrow, I am going to set a reminder to do the back  stretches every day during my lunch break. :) </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447800" y="342900"/>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5334000" cy="3081338"/>
          </a:xfrm>
          <a:prstGeom prst="rect">
            <a:avLst/>
          </a:prstGeom>
        </p:spPr>
        <p:txBody>
          <a:bodyPr vert="horz" lIns="91440" tIns="45720" rIns="91440" bIns="45720" rtlCol="0"/>
          <a:lstStyle/>
          <a:p>
            <a:endParaRPr lang="en-US"/>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1147763" y="339725"/>
            <a:ext cx="4562475" cy="2566988"/>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Find CommonHealth videos, posts, programs, and challenges through social media!</a:t>
            </a: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8/9/2024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8/9/2024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8/9/2024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8/9/2024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8/9/2024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8/9/2024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8/9/2024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8/9/2024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8/9/2024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8/9/2024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8/9/2024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8/9/2024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6.svg"/><Relationship Id="rId3" Type="http://schemas.openxmlformats.org/officeDocument/2006/relationships/image" Target="../media/image1.png"/><Relationship Id="rId7"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7.xml"/><Relationship Id="rId6" Type="http://schemas.openxmlformats.org/officeDocument/2006/relationships/image" Target="../media/image4.svg"/><Relationship Id="rId5" Type="http://schemas.openxmlformats.org/officeDocument/2006/relationships/image" Target="../media/image3.png"/><Relationship Id="rId4" Type="http://schemas.openxmlformats.org/officeDocument/2006/relationships/image" Target="../media/image2.sv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7" Type="http://schemas.openxmlformats.org/officeDocument/2006/relationships/image" Target="../media/image9.jpeg"/><Relationship Id="rId2" Type="http://schemas.openxmlformats.org/officeDocument/2006/relationships/notesSlide" Target="../notesSlides/notesSlide2.xml"/><Relationship Id="rId1" Type="http://schemas.openxmlformats.org/officeDocument/2006/relationships/slideLayout" Target="../slideLayouts/slideLayout7.xml"/><Relationship Id="rId6" Type="http://schemas.openxmlformats.org/officeDocument/2006/relationships/image" Target="../media/image8.jpeg"/><Relationship Id="rId5" Type="http://schemas.openxmlformats.org/officeDocument/2006/relationships/image" Target="../media/image7.jpeg"/><Relationship Id="rId4" Type="http://schemas.openxmlformats.org/officeDocument/2006/relationships/image" Target="../media/image6.svg"/></Relationships>
</file>

<file path=ppt/slides/_rels/slide3.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6.svg"/><Relationship Id="rId2" Type="http://schemas.openxmlformats.org/officeDocument/2006/relationships/notesSlide" Target="../notesSlides/notesSlide3.xml"/><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image" Target="../media/image12.jpeg"/><Relationship Id="rId4" Type="http://schemas.openxmlformats.org/officeDocument/2006/relationships/image" Target="../media/image11.svg"/></Relationships>
</file>

<file path=ppt/slides/_rels/slide4.xml.rels><?xml version="1.0" encoding="UTF-8" standalone="yes"?>
<Relationships xmlns="http://schemas.openxmlformats.org/package/2006/relationships"><Relationship Id="rId8" Type="http://schemas.openxmlformats.org/officeDocument/2006/relationships/image" Target="../media/image16.jpeg"/><Relationship Id="rId3" Type="http://schemas.openxmlformats.org/officeDocument/2006/relationships/image" Target="../media/image5.png"/><Relationship Id="rId7" Type="http://schemas.openxmlformats.org/officeDocument/2006/relationships/image" Target="../media/image15.jpeg"/><Relationship Id="rId2" Type="http://schemas.openxmlformats.org/officeDocument/2006/relationships/notesSlide" Target="../notesSlides/notesSlide4.xml"/><Relationship Id="rId1" Type="http://schemas.openxmlformats.org/officeDocument/2006/relationships/slideLayout" Target="../slideLayouts/slideLayout7.xml"/><Relationship Id="rId6" Type="http://schemas.openxmlformats.org/officeDocument/2006/relationships/image" Target="../media/image14.png"/><Relationship Id="rId5" Type="http://schemas.openxmlformats.org/officeDocument/2006/relationships/image" Target="../media/image13.png"/><Relationship Id="rId4" Type="http://schemas.openxmlformats.org/officeDocument/2006/relationships/image" Target="../media/image6.svg"/></Relationships>
</file>

<file path=ppt/slides/_rels/slide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17.jpeg"/><Relationship Id="rId4" Type="http://schemas.openxmlformats.org/officeDocument/2006/relationships/image" Target="../media/image6.svg"/></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6.xml"/><Relationship Id="rId1" Type="http://schemas.openxmlformats.org/officeDocument/2006/relationships/slideLayout" Target="../slideLayouts/slideLayout7.xml"/><Relationship Id="rId5" Type="http://schemas.openxmlformats.org/officeDocument/2006/relationships/image" Target="../media/image18.png"/><Relationship Id="rId4" Type="http://schemas.openxmlformats.org/officeDocument/2006/relationships/image" Target="../media/image6.svg"/></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7.xml"/><Relationship Id="rId1" Type="http://schemas.openxmlformats.org/officeDocument/2006/relationships/slideLayout" Target="../slideLayouts/slideLayout7.xml"/><Relationship Id="rId5" Type="http://schemas.openxmlformats.org/officeDocument/2006/relationships/image" Target="../media/image19.jpeg"/><Relationship Id="rId4" Type="http://schemas.openxmlformats.org/officeDocument/2006/relationships/image" Target="../media/image6.svg"/></Relationships>
</file>

<file path=ppt/slides/_rels/slide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8.xml"/><Relationship Id="rId1" Type="http://schemas.openxmlformats.org/officeDocument/2006/relationships/slideLayout" Target="../slideLayouts/slideLayout7.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6.svg"/></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7" Type="http://schemas.openxmlformats.org/officeDocument/2006/relationships/image" Target="../media/image24.png"/><Relationship Id="rId2" Type="http://schemas.openxmlformats.org/officeDocument/2006/relationships/notesSlide" Target="../notesSlides/notesSlide9.xml"/><Relationship Id="rId1" Type="http://schemas.openxmlformats.org/officeDocument/2006/relationships/slideLayout" Target="../slideLayouts/slideLayout7.xml"/><Relationship Id="rId6" Type="http://schemas.openxmlformats.org/officeDocument/2006/relationships/image" Target="../media/image23.png"/><Relationship Id="rId5" Type="http://schemas.openxmlformats.org/officeDocument/2006/relationships/image" Target="../media/image22.png"/><Relationship Id="rId4" Type="http://schemas.openxmlformats.org/officeDocument/2006/relationships/image" Target="../media/image6.svg"/></Relationships>
</file>

<file path=ppt/slides/_rels/slide1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0.xml"/><Relationship Id="rId1" Type="http://schemas.openxmlformats.org/officeDocument/2006/relationships/slideLayout" Target="../slideLayouts/slideLayout7.xml"/><Relationship Id="rId5" Type="http://schemas.openxmlformats.org/officeDocument/2006/relationships/image" Target="../media/image27.png"/><Relationship Id="rId4" Type="http://schemas.openxmlformats.org/officeDocument/2006/relationships/image" Target="../media/image26.png"/></Relationships>
</file>

<file path=ppt/slides/_rels/slide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1.xml"/><Relationship Id="rId1" Type="http://schemas.openxmlformats.org/officeDocument/2006/relationships/slideLayout" Target="../slideLayouts/slideLayout7.xml"/><Relationship Id="rId6" Type="http://schemas.openxmlformats.org/officeDocument/2006/relationships/image" Target="../media/image29.png"/><Relationship Id="rId5" Type="http://schemas.openxmlformats.org/officeDocument/2006/relationships/image" Target="../media/image28.png"/><Relationship Id="rId4" Type="http://schemas.openxmlformats.org/officeDocument/2006/relationships/image" Target="../media/image6.svg"/></Relationships>
</file>

<file path=ppt/slides/_rels/slide12.xml.rels><?xml version="1.0" encoding="UTF-8" standalone="yes"?>
<Relationships xmlns="http://schemas.openxmlformats.org/package/2006/relationships"><Relationship Id="rId8" Type="http://schemas.openxmlformats.org/officeDocument/2006/relationships/image" Target="../media/image33.svg"/><Relationship Id="rId3" Type="http://schemas.openxmlformats.org/officeDocument/2006/relationships/image" Target="../media/image5.png"/><Relationship Id="rId7" Type="http://schemas.openxmlformats.org/officeDocument/2006/relationships/image" Target="../media/image32.png"/><Relationship Id="rId2" Type="http://schemas.openxmlformats.org/officeDocument/2006/relationships/notesSlide" Target="../notesSlides/notesSlide12.xml"/><Relationship Id="rId1" Type="http://schemas.openxmlformats.org/officeDocument/2006/relationships/slideLayout" Target="../slideLayouts/slideLayout7.xml"/><Relationship Id="rId6" Type="http://schemas.openxmlformats.org/officeDocument/2006/relationships/image" Target="../media/image31.png"/><Relationship Id="rId5" Type="http://schemas.openxmlformats.org/officeDocument/2006/relationships/image" Target="../media/image30.png"/><Relationship Id="rId4" Type="http://schemas.openxmlformats.org/officeDocument/2006/relationships/image" Target="../media/image6.svg"/></Relationships>
</file>

<file path=ppt/slides/_rels/slide1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3.xml"/><Relationship Id="rId1" Type="http://schemas.openxmlformats.org/officeDocument/2006/relationships/slideLayout" Target="../slideLayouts/slideLayout7.xml"/><Relationship Id="rId6" Type="http://schemas.openxmlformats.org/officeDocument/2006/relationships/image" Target="../media/image35.png"/><Relationship Id="rId5" Type="http://schemas.openxmlformats.org/officeDocument/2006/relationships/image" Target="../media/image34.png"/><Relationship Id="rId4" Type="http://schemas.openxmlformats.org/officeDocument/2006/relationships/image" Target="../media/image6.svg"/></Relationships>
</file>

<file path=ppt/slides/_rels/slide1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4.xml"/><Relationship Id="rId1" Type="http://schemas.openxmlformats.org/officeDocument/2006/relationships/slideLayout" Target="../slideLayouts/slideLayout7.xml"/><Relationship Id="rId6" Type="http://schemas.openxmlformats.org/officeDocument/2006/relationships/image" Target="../media/image37.png"/><Relationship Id="rId5" Type="http://schemas.openxmlformats.org/officeDocument/2006/relationships/image" Target="../media/image36.png"/><Relationship Id="rId4" Type="http://schemas.openxmlformats.org/officeDocument/2006/relationships/image" Target="../media/image6.svg"/></Relationships>
</file>

<file path=ppt/slides/_rels/slide15.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6.svg"/><Relationship Id="rId2" Type="http://schemas.openxmlformats.org/officeDocument/2006/relationships/notesSlide" Target="../notesSlides/notesSlide15.xml"/><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image" Target="../media/image12.jpeg"/><Relationship Id="rId4" Type="http://schemas.openxmlformats.org/officeDocument/2006/relationships/image" Target="../media/image11.svg"/></Relationships>
</file>

<file path=ppt/slides/_rels/slide1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6.xml"/><Relationship Id="rId1" Type="http://schemas.openxmlformats.org/officeDocument/2006/relationships/slideLayout" Target="../slideLayouts/slideLayout7.xml"/><Relationship Id="rId5" Type="http://schemas.openxmlformats.org/officeDocument/2006/relationships/image" Target="../media/image38.jpeg"/><Relationship Id="rId4" Type="http://schemas.openxmlformats.org/officeDocument/2006/relationships/image" Target="../media/image6.svg"/></Relationships>
</file>

<file path=ppt/slides/_rels/slide17.xml.rels><?xml version="1.0" encoding="UTF-8" standalone="yes"?>
<Relationships xmlns="http://schemas.openxmlformats.org/package/2006/relationships"><Relationship Id="rId3" Type="http://schemas.openxmlformats.org/officeDocument/2006/relationships/image" Target="../media/image39.png"/><Relationship Id="rId7" Type="http://schemas.openxmlformats.org/officeDocument/2006/relationships/image" Target="../media/image43.png"/><Relationship Id="rId2" Type="http://schemas.openxmlformats.org/officeDocument/2006/relationships/notesSlide" Target="../notesSlides/notesSlide17.xml"/><Relationship Id="rId1" Type="http://schemas.openxmlformats.org/officeDocument/2006/relationships/slideLayout" Target="../slideLayouts/slideLayout7.xml"/><Relationship Id="rId6" Type="http://schemas.openxmlformats.org/officeDocument/2006/relationships/image" Target="../media/image42.svg"/><Relationship Id="rId5" Type="http://schemas.openxmlformats.org/officeDocument/2006/relationships/image" Target="../media/image41.png"/><Relationship Id="rId4" Type="http://schemas.openxmlformats.org/officeDocument/2006/relationships/image" Target="../media/image40.svg"/></Relationships>
</file>

<file path=ppt/slides/_rels/slide18.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6.svg"/><Relationship Id="rId2" Type="http://schemas.openxmlformats.org/officeDocument/2006/relationships/notesSlide" Target="../notesSlides/notesSlide18.xml"/><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image" Target="../media/image12.jpeg"/><Relationship Id="rId4" Type="http://schemas.openxmlformats.org/officeDocument/2006/relationships/image" Target="../media/image11.svg"/></Relationships>
</file>

<file path=ppt/slides/_rels/slide1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9.xml"/><Relationship Id="rId1" Type="http://schemas.openxmlformats.org/officeDocument/2006/relationships/slideLayout" Target="../slideLayouts/slideLayout7.xml"/><Relationship Id="rId6" Type="http://schemas.openxmlformats.org/officeDocument/2006/relationships/image" Target="../media/image45.svg"/><Relationship Id="rId5" Type="http://schemas.openxmlformats.org/officeDocument/2006/relationships/image" Target="../media/image44.png"/><Relationship Id="rId4" Type="http://schemas.openxmlformats.org/officeDocument/2006/relationships/image" Target="../media/image6.svg"/></Relationships>
</file>

<file path=ppt/slides/_rels/slide20.xml.rels><?xml version="1.0" encoding="UTF-8" standalone="yes"?>
<Relationships xmlns="http://schemas.openxmlformats.org/package/2006/relationships"><Relationship Id="rId8" Type="http://schemas.openxmlformats.org/officeDocument/2006/relationships/image" Target="../media/image49.svg"/><Relationship Id="rId3" Type="http://schemas.openxmlformats.org/officeDocument/2006/relationships/image" Target="../media/image5.png"/><Relationship Id="rId7" Type="http://schemas.openxmlformats.org/officeDocument/2006/relationships/image" Target="../media/image48.png"/><Relationship Id="rId2" Type="http://schemas.openxmlformats.org/officeDocument/2006/relationships/notesSlide" Target="../notesSlides/notesSlide20.xml"/><Relationship Id="rId1" Type="http://schemas.openxmlformats.org/officeDocument/2006/relationships/slideLayout" Target="../slideLayouts/slideLayout7.xml"/><Relationship Id="rId6" Type="http://schemas.openxmlformats.org/officeDocument/2006/relationships/image" Target="../media/image47.jpeg"/><Relationship Id="rId5" Type="http://schemas.openxmlformats.org/officeDocument/2006/relationships/image" Target="../media/image46.jpeg"/><Relationship Id="rId4" Type="http://schemas.openxmlformats.org/officeDocument/2006/relationships/image" Target="../media/image6.svg"/></Relationships>
</file>

<file path=ppt/slides/_rels/slide21.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50.png"/><Relationship Id="rId2" Type="http://schemas.openxmlformats.org/officeDocument/2006/relationships/notesSlide" Target="../notesSlides/notesSlide21.xml"/><Relationship Id="rId1" Type="http://schemas.openxmlformats.org/officeDocument/2006/relationships/slideLayout" Target="../slideLayouts/slideLayout7.xml"/><Relationship Id="rId6" Type="http://schemas.openxmlformats.org/officeDocument/2006/relationships/image" Target="../media/image6.svg"/><Relationship Id="rId5" Type="http://schemas.openxmlformats.org/officeDocument/2006/relationships/image" Target="../media/image5.png"/><Relationship Id="rId4" Type="http://schemas.openxmlformats.org/officeDocument/2006/relationships/image" Target="../media/image11.svg"/></Relationships>
</file>

<file path=ppt/slides/_rels/slide2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2.xml"/><Relationship Id="rId1" Type="http://schemas.openxmlformats.org/officeDocument/2006/relationships/slideLayout" Target="../slideLayouts/slideLayout7.xml"/><Relationship Id="rId5" Type="http://schemas.openxmlformats.org/officeDocument/2006/relationships/image" Target="../media/image51.jpeg"/><Relationship Id="rId4" Type="http://schemas.openxmlformats.org/officeDocument/2006/relationships/image" Target="../media/image6.svg"/></Relationships>
</file>

<file path=ppt/slides/_rels/slide2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3.xml"/><Relationship Id="rId1" Type="http://schemas.openxmlformats.org/officeDocument/2006/relationships/slideLayout" Target="../slideLayouts/slideLayout7.xml"/><Relationship Id="rId6" Type="http://schemas.openxmlformats.org/officeDocument/2006/relationships/image" Target="../media/image53.svg"/><Relationship Id="rId5" Type="http://schemas.openxmlformats.org/officeDocument/2006/relationships/image" Target="../media/image52.png"/><Relationship Id="rId4" Type="http://schemas.openxmlformats.org/officeDocument/2006/relationships/image" Target="../media/image11.svg"/></Relationships>
</file>

<file path=ppt/slides/_rels/slide2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4.xml"/><Relationship Id="rId1" Type="http://schemas.openxmlformats.org/officeDocument/2006/relationships/slideLayout" Target="../slideLayouts/slideLayout7.xml"/><Relationship Id="rId5" Type="http://schemas.openxmlformats.org/officeDocument/2006/relationships/image" Target="../media/image54.jpeg"/><Relationship Id="rId4" Type="http://schemas.openxmlformats.org/officeDocument/2006/relationships/image" Target="../media/image6.svg"/></Relationships>
</file>

<file path=ppt/slides/_rels/slide25.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6.svg"/><Relationship Id="rId2" Type="http://schemas.openxmlformats.org/officeDocument/2006/relationships/notesSlide" Target="../notesSlides/notesSlide25.xml"/><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image" Target="../media/image12.jpeg"/><Relationship Id="rId4" Type="http://schemas.openxmlformats.org/officeDocument/2006/relationships/image" Target="../media/image11.svg"/></Relationships>
</file>

<file path=ppt/slides/_rels/slide26.xml.rels><?xml version="1.0" encoding="UTF-8" standalone="yes"?>
<Relationships xmlns="http://schemas.openxmlformats.org/package/2006/relationships"><Relationship Id="rId8" Type="http://schemas.openxmlformats.org/officeDocument/2006/relationships/image" Target="../media/image58.svg"/><Relationship Id="rId3" Type="http://schemas.openxmlformats.org/officeDocument/2006/relationships/image" Target="../media/image5.png"/><Relationship Id="rId7" Type="http://schemas.openxmlformats.org/officeDocument/2006/relationships/image" Target="../media/image57.png"/><Relationship Id="rId2" Type="http://schemas.openxmlformats.org/officeDocument/2006/relationships/notesSlide" Target="../notesSlides/notesSlide26.xml"/><Relationship Id="rId1" Type="http://schemas.openxmlformats.org/officeDocument/2006/relationships/slideLayout" Target="../slideLayouts/slideLayout7.xml"/><Relationship Id="rId6" Type="http://schemas.openxmlformats.org/officeDocument/2006/relationships/image" Target="../media/image56.svg"/><Relationship Id="rId5" Type="http://schemas.openxmlformats.org/officeDocument/2006/relationships/image" Target="../media/image55.png"/><Relationship Id="rId4" Type="http://schemas.openxmlformats.org/officeDocument/2006/relationships/image" Target="../media/image6.svg"/></Relationships>
</file>

<file path=ppt/slides/_rels/slide2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7.xml"/><Relationship Id="rId1" Type="http://schemas.openxmlformats.org/officeDocument/2006/relationships/slideLayout" Target="../slideLayouts/slideLayout7.xml"/><Relationship Id="rId5" Type="http://schemas.openxmlformats.org/officeDocument/2006/relationships/image" Target="../media/image59.jpeg"/><Relationship Id="rId4" Type="http://schemas.openxmlformats.org/officeDocument/2006/relationships/image" Target="../media/image6.svg"/></Relationships>
</file>

<file path=ppt/slides/_rels/slide28.xml.rels><?xml version="1.0" encoding="UTF-8" standalone="yes"?>
<Relationships xmlns="http://schemas.openxmlformats.org/package/2006/relationships"><Relationship Id="rId8" Type="http://schemas.openxmlformats.org/officeDocument/2006/relationships/hyperlink" Target="https://www.dhrm.virginia.gov/employeebenefits/health-benefits" TargetMode="External"/><Relationship Id="rId13" Type="http://schemas.openxmlformats.org/officeDocument/2006/relationships/hyperlink" Target="https://www.thelocalchoice.virginia.gov/planinfo/employeeplans.html" TargetMode="External"/><Relationship Id="rId3" Type="http://schemas.openxmlformats.org/officeDocument/2006/relationships/image" Target="../media/image5.png"/><Relationship Id="rId7" Type="http://schemas.openxmlformats.org/officeDocument/2006/relationships/image" Target="../media/image62.svg"/><Relationship Id="rId12" Type="http://schemas.openxmlformats.org/officeDocument/2006/relationships/image" Target="../media/image66.svg"/><Relationship Id="rId2" Type="http://schemas.openxmlformats.org/officeDocument/2006/relationships/notesSlide" Target="../notesSlides/notesSlide28.xml"/><Relationship Id="rId1" Type="http://schemas.openxmlformats.org/officeDocument/2006/relationships/slideLayout" Target="../slideLayouts/slideLayout7.xml"/><Relationship Id="rId6" Type="http://schemas.openxmlformats.org/officeDocument/2006/relationships/image" Target="../media/image61.png"/><Relationship Id="rId11" Type="http://schemas.openxmlformats.org/officeDocument/2006/relationships/image" Target="../media/image65.png"/><Relationship Id="rId5" Type="http://schemas.openxmlformats.org/officeDocument/2006/relationships/image" Target="../media/image60.png"/><Relationship Id="rId10" Type="http://schemas.openxmlformats.org/officeDocument/2006/relationships/image" Target="../media/image64.svg"/><Relationship Id="rId4" Type="http://schemas.openxmlformats.org/officeDocument/2006/relationships/image" Target="../media/image6.svg"/><Relationship Id="rId9" Type="http://schemas.openxmlformats.org/officeDocument/2006/relationships/image" Target="../media/image63.png"/></Relationships>
</file>

<file path=ppt/slides/_rels/slide2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9.xml"/><Relationship Id="rId1" Type="http://schemas.openxmlformats.org/officeDocument/2006/relationships/slideLayout" Target="../slideLayouts/slideLayout7.xml"/><Relationship Id="rId6" Type="http://schemas.openxmlformats.org/officeDocument/2006/relationships/image" Target="../media/image11.svg"/><Relationship Id="rId5" Type="http://schemas.openxmlformats.org/officeDocument/2006/relationships/image" Target="../media/image10.png"/><Relationship Id="rId4" Type="http://schemas.openxmlformats.org/officeDocument/2006/relationships/image" Target="../media/image6.svg"/></Relationships>
</file>

<file path=ppt/slides/_rels/slide30.xml.rels><?xml version="1.0" encoding="UTF-8" standalone="yes"?>
<Relationships xmlns="http://schemas.openxmlformats.org/package/2006/relationships"><Relationship Id="rId3" Type="http://schemas.openxmlformats.org/officeDocument/2006/relationships/image" Target="../media/image5.png"/><Relationship Id="rId7" Type="http://schemas.openxmlformats.org/officeDocument/2006/relationships/image" Target="../media/image67.jpeg"/><Relationship Id="rId2" Type="http://schemas.openxmlformats.org/officeDocument/2006/relationships/notesSlide" Target="../notesSlides/notesSlide30.xml"/><Relationship Id="rId1" Type="http://schemas.openxmlformats.org/officeDocument/2006/relationships/slideLayout" Target="../slideLayouts/slideLayout7.xml"/><Relationship Id="rId6" Type="http://schemas.openxmlformats.org/officeDocument/2006/relationships/image" Target="../media/image11.svg"/><Relationship Id="rId5" Type="http://schemas.openxmlformats.org/officeDocument/2006/relationships/image" Target="../media/image10.png"/><Relationship Id="rId4" Type="http://schemas.openxmlformats.org/officeDocument/2006/relationships/image" Target="../media/image6.svg"/></Relationships>
</file>

<file path=ppt/slides/_rels/slide31.xml.rels><?xml version="1.0" encoding="UTF-8" standalone="yes"?>
<Relationships xmlns="http://schemas.openxmlformats.org/package/2006/relationships"><Relationship Id="rId8" Type="http://schemas.openxmlformats.org/officeDocument/2006/relationships/image" Target="../media/image68.png"/><Relationship Id="rId3" Type="http://schemas.openxmlformats.org/officeDocument/2006/relationships/image" Target="../media/image5.png"/><Relationship Id="rId7" Type="http://schemas.openxmlformats.org/officeDocument/2006/relationships/hyperlink" Target="mailto:wellness@dhrm.virginia.gov" TargetMode="External"/><Relationship Id="rId2" Type="http://schemas.openxmlformats.org/officeDocument/2006/relationships/notesSlide" Target="../notesSlides/notesSlide31.xml"/><Relationship Id="rId1" Type="http://schemas.openxmlformats.org/officeDocument/2006/relationships/slideLayout" Target="../slideLayouts/slideLayout7.xml"/><Relationship Id="rId6" Type="http://schemas.openxmlformats.org/officeDocument/2006/relationships/image" Target="../media/image11.svg"/><Relationship Id="rId5" Type="http://schemas.openxmlformats.org/officeDocument/2006/relationships/image" Target="../media/image10.png"/><Relationship Id="rId4" Type="http://schemas.openxmlformats.org/officeDocument/2006/relationships/image" Target="../media/image6.svg"/><Relationship Id="rId9" Type="http://schemas.openxmlformats.org/officeDocument/2006/relationships/image" Target="../media/image69.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11" name="Freeform 11"/>
          <p:cNvSpPr/>
          <p:nvPr/>
        </p:nvSpPr>
        <p:spPr>
          <a:xfrm>
            <a:off x="3880516" y="5305208"/>
            <a:ext cx="3935615" cy="4981792"/>
          </a:xfrm>
          <a:custGeom>
            <a:avLst/>
            <a:gdLst/>
            <a:ahLst/>
            <a:cxnLst/>
            <a:rect l="l" t="t" r="r" b="b"/>
            <a:pathLst>
              <a:path w="5247487" h="6642389">
                <a:moveTo>
                  <a:pt x="0" y="0"/>
                </a:moveTo>
                <a:lnTo>
                  <a:pt x="5247487" y="0"/>
                </a:lnTo>
                <a:lnTo>
                  <a:pt x="5247487" y="6642389"/>
                </a:lnTo>
                <a:lnTo>
                  <a:pt x="0" y="6642389"/>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sp>
        <p:nvSpPr>
          <p:cNvPr id="2" name="Freeform 2"/>
          <p:cNvSpPr/>
          <p:nvPr/>
        </p:nvSpPr>
        <p:spPr>
          <a:xfrm>
            <a:off x="7305584" y="7615641"/>
            <a:ext cx="7113877" cy="1642659"/>
          </a:xfrm>
          <a:custGeom>
            <a:avLst/>
            <a:gdLst/>
            <a:ahLst/>
            <a:cxnLst/>
            <a:rect l="l" t="t" r="r" b="b"/>
            <a:pathLst>
              <a:path w="7113877" h="1642659">
                <a:moveTo>
                  <a:pt x="0" y="0"/>
                </a:moveTo>
                <a:lnTo>
                  <a:pt x="7113878" y="0"/>
                </a:lnTo>
                <a:lnTo>
                  <a:pt x="7113878" y="1642659"/>
                </a:lnTo>
                <a:lnTo>
                  <a:pt x="0" y="1642659"/>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3" name="Group 3"/>
          <p:cNvGrpSpPr/>
          <p:nvPr/>
        </p:nvGrpSpPr>
        <p:grpSpPr>
          <a:xfrm>
            <a:off x="4325537" y="416480"/>
            <a:ext cx="9536537" cy="4575438"/>
            <a:chOff x="193023" y="-146125"/>
            <a:chExt cx="12715383" cy="6100583"/>
          </a:xfrm>
        </p:grpSpPr>
        <p:grpSp>
          <p:nvGrpSpPr>
            <p:cNvPr id="4" name="Group 4"/>
            <p:cNvGrpSpPr/>
            <p:nvPr/>
          </p:nvGrpSpPr>
          <p:grpSpPr>
            <a:xfrm>
              <a:off x="193023" y="0"/>
              <a:ext cx="12715383" cy="5954458"/>
              <a:chOff x="0" y="0"/>
              <a:chExt cx="2511681" cy="1176189"/>
            </a:xfrm>
          </p:grpSpPr>
          <p:sp>
            <p:nvSpPr>
              <p:cNvPr id="5" name="Freeform 5"/>
              <p:cNvSpPr/>
              <p:nvPr/>
            </p:nvSpPr>
            <p:spPr>
              <a:xfrm>
                <a:off x="0" y="0"/>
                <a:ext cx="2511681" cy="1176189"/>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6" name="TextBox 6"/>
              <p:cNvSpPr txBox="1"/>
              <p:nvPr/>
            </p:nvSpPr>
            <p:spPr>
              <a:xfrm>
                <a:off x="0" y="-28575"/>
                <a:ext cx="2511681" cy="1204764"/>
              </a:xfrm>
              <a:prstGeom prst="rect">
                <a:avLst/>
              </a:prstGeom>
            </p:spPr>
            <p:txBody>
              <a:bodyPr lIns="50800" tIns="50800" rIns="50800" bIns="50800" rtlCol="0" anchor="ctr"/>
              <a:lstStyle/>
              <a:p>
                <a:pPr algn="ctr">
                  <a:lnSpc>
                    <a:spcPct val="300938"/>
                  </a:lnSpc>
                </a:pPr>
                <a:endParaRPr lang="en-US">
                  <a:cs typeface="Calibri"/>
                </a:endParaRPr>
              </a:p>
            </p:txBody>
          </p:sp>
        </p:grpSp>
        <p:sp>
          <p:nvSpPr>
            <p:cNvPr id="7" name="TextBox 7"/>
            <p:cNvSpPr txBox="1"/>
            <p:nvPr/>
          </p:nvSpPr>
          <p:spPr>
            <a:xfrm>
              <a:off x="193023" y="-146125"/>
              <a:ext cx="12715383" cy="5589222"/>
            </a:xfrm>
            <a:prstGeom prst="rect">
              <a:avLst/>
            </a:prstGeom>
          </p:spPr>
          <p:txBody>
            <a:bodyPr wrap="square" lIns="0" tIns="0" rIns="0" bIns="0" rtlCol="0" anchor="t">
              <a:spAutoFit/>
            </a:bodyPr>
            <a:lstStyle/>
            <a:p>
              <a:pPr marL="0" lvl="0" indent="0" algn="ctr">
                <a:lnSpc>
                  <a:spcPct val="150000"/>
                </a:lnSpc>
              </a:pPr>
              <a:r>
                <a:rPr lang="en-US" sz="10160">
                  <a:solidFill>
                    <a:srgbClr val="000000"/>
                  </a:solidFill>
                  <a:latin typeface="Canva Sans Bold"/>
                </a:rPr>
                <a:t>Back on Track</a:t>
              </a:r>
              <a:endParaRPr lang="en-US"/>
            </a:p>
            <a:p>
              <a:pPr marL="0" lvl="0" indent="0" algn="ctr"/>
              <a:r>
                <a:rPr lang="en-US" sz="6000">
                  <a:solidFill>
                    <a:srgbClr val="000000"/>
                  </a:solidFill>
                  <a:latin typeface="Canva Sans Bold"/>
                </a:rPr>
                <a:t>CommonHealth’s Guide to a Healthy Back</a:t>
              </a:r>
            </a:p>
          </p:txBody>
        </p:sp>
      </p:grpSp>
      <p:sp>
        <p:nvSpPr>
          <p:cNvPr id="8" name="Freeform 8"/>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7">
              <a:alphaModFix amt="50000"/>
              <a:extLst>
                <a:ext uri="{96DAC541-7B7A-43D3-8B79-37D633B846F1}">
                  <asvg:svgBlip xmlns:asvg="http://schemas.microsoft.com/office/drawing/2016/SVG/main" r:embed="rId8"/>
                </a:ext>
              </a:extLst>
            </a:blip>
            <a:stretch>
              <a:fillRect/>
            </a:stretch>
          </a:blipFill>
        </p:spPr>
        <p:txBody>
          <a:bodyPr/>
          <a:lstStyle/>
          <a:p>
            <a:endParaRPr lang="en-US"/>
          </a:p>
        </p:txBody>
      </p:sp>
      <p:sp>
        <p:nvSpPr>
          <p:cNvPr id="9" name="Freeform 9"/>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7">
              <a:alphaModFix amt="50000"/>
              <a:extLst>
                <a:ext uri="{96DAC541-7B7A-43D3-8B79-37D633B846F1}">
                  <asvg:svgBlip xmlns:asvg="http://schemas.microsoft.com/office/drawing/2016/SVG/main" r:embed="rId8"/>
                </a:ext>
              </a:extLst>
            </a:blip>
            <a:stretch>
              <a:fillRect/>
            </a:stretch>
          </a:blipFill>
        </p:spPr>
        <p:txBody>
          <a:bodyPr/>
          <a:lstStyle/>
          <a:p>
            <a:endParaRPr lang="en-US"/>
          </a:p>
        </p:txBody>
      </p:sp>
      <p:grpSp>
        <p:nvGrpSpPr>
          <p:cNvPr id="12" name="Group 12"/>
          <p:cNvGrpSpPr/>
          <p:nvPr/>
        </p:nvGrpSpPr>
        <p:grpSpPr>
          <a:xfrm rot="1801636">
            <a:off x="5773092" y="9077062"/>
            <a:ext cx="142868" cy="56257"/>
            <a:chOff x="0" y="0"/>
            <a:chExt cx="812800" cy="320052"/>
          </a:xfrm>
        </p:grpSpPr>
        <p:sp>
          <p:nvSpPr>
            <p:cNvPr id="13" name="Freeform 13"/>
            <p:cNvSpPr/>
            <p:nvPr/>
          </p:nvSpPr>
          <p:spPr>
            <a:xfrm>
              <a:off x="0" y="0"/>
              <a:ext cx="812800" cy="320052"/>
            </a:xfrm>
            <a:custGeom>
              <a:avLst/>
              <a:gdLst/>
              <a:ahLst/>
              <a:cxnLst/>
              <a:rect l="l" t="t" r="r" b="b"/>
              <a:pathLst>
                <a:path w="812800" h="320052">
                  <a:moveTo>
                    <a:pt x="609600" y="0"/>
                  </a:moveTo>
                  <a:cubicBezTo>
                    <a:pt x="721824" y="0"/>
                    <a:pt x="812800" y="71646"/>
                    <a:pt x="812800" y="160026"/>
                  </a:cubicBezTo>
                  <a:cubicBezTo>
                    <a:pt x="812800" y="248406"/>
                    <a:pt x="721824" y="320052"/>
                    <a:pt x="609600" y="320052"/>
                  </a:cubicBezTo>
                  <a:lnTo>
                    <a:pt x="203200" y="320052"/>
                  </a:lnTo>
                  <a:cubicBezTo>
                    <a:pt x="90976" y="320052"/>
                    <a:pt x="0" y="248406"/>
                    <a:pt x="0" y="160026"/>
                  </a:cubicBezTo>
                  <a:cubicBezTo>
                    <a:pt x="0" y="71646"/>
                    <a:pt x="90976" y="0"/>
                    <a:pt x="203200" y="0"/>
                  </a:cubicBezTo>
                  <a:close/>
                </a:path>
              </a:pathLst>
            </a:custGeom>
            <a:solidFill>
              <a:srgbClr val="EAA07F"/>
            </a:solidFill>
          </p:spPr>
          <p:txBody>
            <a:bodyPr/>
            <a:lstStyle/>
            <a:p>
              <a:endParaRPr lang="en-US"/>
            </a:p>
          </p:txBody>
        </p:sp>
        <p:sp>
          <p:nvSpPr>
            <p:cNvPr id="14" name="TextBox 14"/>
            <p:cNvSpPr txBox="1"/>
            <p:nvPr/>
          </p:nvSpPr>
          <p:spPr>
            <a:xfrm>
              <a:off x="0" y="-9525"/>
              <a:ext cx="812800" cy="329577"/>
            </a:xfrm>
            <a:prstGeom prst="rect">
              <a:avLst/>
            </a:prstGeom>
          </p:spPr>
          <p:txBody>
            <a:bodyPr lIns="50800" tIns="50800" rIns="50800" bIns="50800" rtlCol="0" anchor="ctr"/>
            <a:lstStyle/>
            <a:p>
              <a:pPr algn="ctr">
                <a:lnSpc>
                  <a:spcPct val="148826"/>
                </a:lnSpc>
              </a:pPr>
              <a:endParaRPr lang="en-US">
                <a:cs typeface="Calibri"/>
              </a:endParaRPr>
            </a:p>
          </p:txBody>
        </p:sp>
      </p:grpSp>
      <p:grpSp>
        <p:nvGrpSpPr>
          <p:cNvPr id="15" name="Group 15"/>
          <p:cNvGrpSpPr/>
          <p:nvPr/>
        </p:nvGrpSpPr>
        <p:grpSpPr>
          <a:xfrm rot="1801636">
            <a:off x="5743402" y="9315817"/>
            <a:ext cx="142868" cy="60737"/>
            <a:chOff x="0" y="0"/>
            <a:chExt cx="812800" cy="345539"/>
          </a:xfrm>
        </p:grpSpPr>
        <p:sp>
          <p:nvSpPr>
            <p:cNvPr id="16" name="Freeform 16"/>
            <p:cNvSpPr/>
            <p:nvPr/>
          </p:nvSpPr>
          <p:spPr>
            <a:xfrm>
              <a:off x="0" y="0"/>
              <a:ext cx="812800" cy="345539"/>
            </a:xfrm>
            <a:custGeom>
              <a:avLst/>
              <a:gdLst/>
              <a:ahLst/>
              <a:cxnLst/>
              <a:rect l="l" t="t" r="r" b="b"/>
              <a:pathLst>
                <a:path w="812800" h="345539">
                  <a:moveTo>
                    <a:pt x="609600" y="0"/>
                  </a:moveTo>
                  <a:cubicBezTo>
                    <a:pt x="721824" y="0"/>
                    <a:pt x="812800" y="77352"/>
                    <a:pt x="812800" y="172770"/>
                  </a:cubicBezTo>
                  <a:cubicBezTo>
                    <a:pt x="812800" y="268188"/>
                    <a:pt x="721824" y="345539"/>
                    <a:pt x="609600" y="345539"/>
                  </a:cubicBezTo>
                  <a:lnTo>
                    <a:pt x="203200" y="345539"/>
                  </a:lnTo>
                  <a:cubicBezTo>
                    <a:pt x="90976" y="345539"/>
                    <a:pt x="0" y="268188"/>
                    <a:pt x="0" y="172770"/>
                  </a:cubicBezTo>
                  <a:cubicBezTo>
                    <a:pt x="0" y="77352"/>
                    <a:pt x="90976" y="0"/>
                    <a:pt x="203200" y="0"/>
                  </a:cubicBezTo>
                  <a:close/>
                </a:path>
              </a:pathLst>
            </a:custGeom>
            <a:solidFill>
              <a:srgbClr val="EAA07F"/>
            </a:solidFill>
          </p:spPr>
          <p:txBody>
            <a:bodyPr/>
            <a:lstStyle/>
            <a:p>
              <a:endParaRPr lang="en-US"/>
            </a:p>
          </p:txBody>
        </p:sp>
        <p:sp>
          <p:nvSpPr>
            <p:cNvPr id="17" name="TextBox 17"/>
            <p:cNvSpPr txBox="1"/>
            <p:nvPr/>
          </p:nvSpPr>
          <p:spPr>
            <a:xfrm>
              <a:off x="0" y="-9525"/>
              <a:ext cx="812800" cy="355064"/>
            </a:xfrm>
            <a:prstGeom prst="rect">
              <a:avLst/>
            </a:prstGeom>
          </p:spPr>
          <p:txBody>
            <a:bodyPr lIns="50800" tIns="50800" rIns="50800" bIns="50800" rtlCol="0" anchor="ctr"/>
            <a:lstStyle/>
            <a:p>
              <a:pPr algn="ctr">
                <a:lnSpc>
                  <a:spcPct val="148826"/>
                </a:lnSpc>
              </a:pPr>
              <a:endParaRPr lang="en-US">
                <a:cs typeface="Calibri"/>
              </a:endParaRPr>
            </a:p>
          </p:txBody>
        </p:sp>
      </p:grpSp>
      <p:grpSp>
        <p:nvGrpSpPr>
          <p:cNvPr id="18" name="Group 18"/>
          <p:cNvGrpSpPr/>
          <p:nvPr/>
        </p:nvGrpSpPr>
        <p:grpSpPr>
          <a:xfrm rot="1801636">
            <a:off x="5603586" y="9360654"/>
            <a:ext cx="142868" cy="51235"/>
            <a:chOff x="0" y="0"/>
            <a:chExt cx="812800" cy="291481"/>
          </a:xfrm>
        </p:grpSpPr>
        <p:sp>
          <p:nvSpPr>
            <p:cNvPr id="19" name="Freeform 19"/>
            <p:cNvSpPr/>
            <p:nvPr/>
          </p:nvSpPr>
          <p:spPr>
            <a:xfrm>
              <a:off x="0" y="0"/>
              <a:ext cx="812800" cy="291481"/>
            </a:xfrm>
            <a:custGeom>
              <a:avLst/>
              <a:gdLst/>
              <a:ahLst/>
              <a:cxnLst/>
              <a:rect l="l" t="t" r="r" b="b"/>
              <a:pathLst>
                <a:path w="812800" h="291481">
                  <a:moveTo>
                    <a:pt x="609600" y="0"/>
                  </a:moveTo>
                  <a:cubicBezTo>
                    <a:pt x="721824" y="0"/>
                    <a:pt x="812800" y="65250"/>
                    <a:pt x="812800" y="145741"/>
                  </a:cubicBezTo>
                  <a:cubicBezTo>
                    <a:pt x="812800" y="226231"/>
                    <a:pt x="721824" y="291481"/>
                    <a:pt x="609600" y="291481"/>
                  </a:cubicBezTo>
                  <a:lnTo>
                    <a:pt x="203200" y="291481"/>
                  </a:lnTo>
                  <a:cubicBezTo>
                    <a:pt x="90976" y="291481"/>
                    <a:pt x="0" y="226231"/>
                    <a:pt x="0" y="145741"/>
                  </a:cubicBezTo>
                  <a:cubicBezTo>
                    <a:pt x="0" y="65250"/>
                    <a:pt x="90976" y="0"/>
                    <a:pt x="203200" y="0"/>
                  </a:cubicBezTo>
                  <a:close/>
                </a:path>
              </a:pathLst>
            </a:custGeom>
            <a:solidFill>
              <a:srgbClr val="EAA07F"/>
            </a:solidFill>
          </p:spPr>
          <p:txBody>
            <a:bodyPr/>
            <a:lstStyle/>
            <a:p>
              <a:endParaRPr lang="en-US"/>
            </a:p>
          </p:txBody>
        </p:sp>
        <p:sp>
          <p:nvSpPr>
            <p:cNvPr id="20" name="TextBox 20"/>
            <p:cNvSpPr txBox="1"/>
            <p:nvPr/>
          </p:nvSpPr>
          <p:spPr>
            <a:xfrm>
              <a:off x="0" y="-9525"/>
              <a:ext cx="812800" cy="301006"/>
            </a:xfrm>
            <a:prstGeom prst="rect">
              <a:avLst/>
            </a:prstGeom>
          </p:spPr>
          <p:txBody>
            <a:bodyPr lIns="50800" tIns="50800" rIns="50800" bIns="50800" rtlCol="0" anchor="ctr"/>
            <a:lstStyle/>
            <a:p>
              <a:pPr algn="ctr">
                <a:lnSpc>
                  <a:spcPct val="148826"/>
                </a:lnSpc>
              </a:pPr>
              <a:endParaRPr lang="en-US">
                <a:cs typeface="Calibri"/>
              </a:endParaRPr>
            </a:p>
          </p:txBody>
        </p:sp>
      </p:grpSp>
      <p:grpSp>
        <p:nvGrpSpPr>
          <p:cNvPr id="21" name="Group 21"/>
          <p:cNvGrpSpPr/>
          <p:nvPr/>
        </p:nvGrpSpPr>
        <p:grpSpPr>
          <a:xfrm rot="5505282">
            <a:off x="5205614" y="9155719"/>
            <a:ext cx="142868" cy="71434"/>
            <a:chOff x="0" y="0"/>
            <a:chExt cx="812800" cy="406400"/>
          </a:xfrm>
        </p:grpSpPr>
        <p:sp>
          <p:nvSpPr>
            <p:cNvPr id="22" name="Freeform 22"/>
            <p:cNvSpPr/>
            <p:nvPr/>
          </p:nvSpPr>
          <p:spPr>
            <a:xfrm>
              <a:off x="0" y="0"/>
              <a:ext cx="812800" cy="406400"/>
            </a:xfrm>
            <a:custGeom>
              <a:avLst/>
              <a:gdLst/>
              <a:ahLst/>
              <a:cxnLst/>
              <a:rect l="l" t="t" r="r" b="b"/>
              <a:pathLst>
                <a:path w="812800" h="406400">
                  <a:moveTo>
                    <a:pt x="609600" y="0"/>
                  </a:moveTo>
                  <a:cubicBezTo>
                    <a:pt x="721824" y="0"/>
                    <a:pt x="812800" y="90976"/>
                    <a:pt x="812800" y="203200"/>
                  </a:cubicBezTo>
                  <a:cubicBezTo>
                    <a:pt x="812800" y="315424"/>
                    <a:pt x="721824" y="406400"/>
                    <a:pt x="609600" y="406400"/>
                  </a:cubicBezTo>
                  <a:lnTo>
                    <a:pt x="203200" y="406400"/>
                  </a:lnTo>
                  <a:cubicBezTo>
                    <a:pt x="90976" y="406400"/>
                    <a:pt x="0" y="315424"/>
                    <a:pt x="0" y="203200"/>
                  </a:cubicBezTo>
                  <a:cubicBezTo>
                    <a:pt x="0" y="90976"/>
                    <a:pt x="90976" y="0"/>
                    <a:pt x="203200" y="0"/>
                  </a:cubicBezTo>
                  <a:close/>
                </a:path>
              </a:pathLst>
            </a:custGeom>
            <a:solidFill>
              <a:srgbClr val="EAA07F"/>
            </a:solidFill>
          </p:spPr>
          <p:txBody>
            <a:bodyPr/>
            <a:lstStyle/>
            <a:p>
              <a:endParaRPr lang="en-US"/>
            </a:p>
          </p:txBody>
        </p:sp>
        <p:sp>
          <p:nvSpPr>
            <p:cNvPr id="23" name="TextBox 23"/>
            <p:cNvSpPr txBox="1"/>
            <p:nvPr/>
          </p:nvSpPr>
          <p:spPr>
            <a:xfrm>
              <a:off x="0" y="-9525"/>
              <a:ext cx="812800" cy="415925"/>
            </a:xfrm>
            <a:prstGeom prst="rect">
              <a:avLst/>
            </a:prstGeom>
          </p:spPr>
          <p:txBody>
            <a:bodyPr lIns="50800" tIns="50800" rIns="50800" bIns="50800" rtlCol="0" anchor="ctr"/>
            <a:lstStyle/>
            <a:p>
              <a:pPr algn="ctr">
                <a:lnSpc>
                  <a:spcPct val="148826"/>
                </a:lnSpc>
              </a:pPr>
              <a:endParaRPr lang="en-US">
                <a:cs typeface="Calibri"/>
              </a:endParaRPr>
            </a:p>
          </p:txBody>
        </p:sp>
      </p:grpSp>
      <p:grpSp>
        <p:nvGrpSpPr>
          <p:cNvPr id="24" name="Group 24"/>
          <p:cNvGrpSpPr/>
          <p:nvPr/>
        </p:nvGrpSpPr>
        <p:grpSpPr>
          <a:xfrm rot="1801636">
            <a:off x="5800346" y="9209718"/>
            <a:ext cx="142868" cy="56990"/>
            <a:chOff x="0" y="0"/>
            <a:chExt cx="812800" cy="324224"/>
          </a:xfrm>
        </p:grpSpPr>
        <p:sp>
          <p:nvSpPr>
            <p:cNvPr id="25" name="Freeform 25"/>
            <p:cNvSpPr/>
            <p:nvPr/>
          </p:nvSpPr>
          <p:spPr>
            <a:xfrm>
              <a:off x="0" y="0"/>
              <a:ext cx="812800" cy="324224"/>
            </a:xfrm>
            <a:custGeom>
              <a:avLst/>
              <a:gdLst/>
              <a:ahLst/>
              <a:cxnLst/>
              <a:rect l="l" t="t" r="r" b="b"/>
              <a:pathLst>
                <a:path w="812800" h="324224">
                  <a:moveTo>
                    <a:pt x="609600" y="0"/>
                  </a:moveTo>
                  <a:cubicBezTo>
                    <a:pt x="721824" y="0"/>
                    <a:pt x="812800" y="72580"/>
                    <a:pt x="812800" y="162112"/>
                  </a:cubicBezTo>
                  <a:cubicBezTo>
                    <a:pt x="812800" y="251644"/>
                    <a:pt x="721824" y="324224"/>
                    <a:pt x="609600" y="324224"/>
                  </a:cubicBezTo>
                  <a:lnTo>
                    <a:pt x="203200" y="324224"/>
                  </a:lnTo>
                  <a:cubicBezTo>
                    <a:pt x="90976" y="324224"/>
                    <a:pt x="0" y="251644"/>
                    <a:pt x="0" y="162112"/>
                  </a:cubicBezTo>
                  <a:cubicBezTo>
                    <a:pt x="0" y="72580"/>
                    <a:pt x="90976" y="0"/>
                    <a:pt x="203200" y="0"/>
                  </a:cubicBezTo>
                  <a:close/>
                </a:path>
              </a:pathLst>
            </a:custGeom>
            <a:solidFill>
              <a:srgbClr val="EAA07F"/>
            </a:solidFill>
          </p:spPr>
          <p:txBody>
            <a:bodyPr/>
            <a:lstStyle/>
            <a:p>
              <a:endParaRPr lang="en-US"/>
            </a:p>
          </p:txBody>
        </p:sp>
        <p:sp>
          <p:nvSpPr>
            <p:cNvPr id="26" name="TextBox 26"/>
            <p:cNvSpPr txBox="1"/>
            <p:nvPr/>
          </p:nvSpPr>
          <p:spPr>
            <a:xfrm>
              <a:off x="0" y="-9525"/>
              <a:ext cx="812800" cy="333749"/>
            </a:xfrm>
            <a:prstGeom prst="rect">
              <a:avLst/>
            </a:prstGeom>
          </p:spPr>
          <p:txBody>
            <a:bodyPr lIns="50800" tIns="50800" rIns="50800" bIns="50800" rtlCol="0" anchor="ctr"/>
            <a:lstStyle/>
            <a:p>
              <a:pPr algn="ctr">
                <a:lnSpc>
                  <a:spcPct val="148826"/>
                </a:lnSpc>
              </a:pPr>
              <a:endParaRPr lang="en-US">
                <a:cs typeface="Calibri"/>
              </a:endParaRPr>
            </a:p>
          </p:txBody>
        </p:sp>
      </p:gr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12" name="Freeform 5">
            <a:extLst>
              <a:ext uri="{FF2B5EF4-FFF2-40B4-BE49-F238E27FC236}">
                <a16:creationId xmlns:a16="http://schemas.microsoft.com/office/drawing/2014/main" id="{2737D784-9454-7560-B28F-F65CB0A38BC9}"/>
              </a:ext>
            </a:extLst>
          </p:cNvPr>
          <p:cNvSpPr/>
          <p:nvPr/>
        </p:nvSpPr>
        <p:spPr>
          <a:xfrm>
            <a:off x="4690904" y="1109282"/>
            <a:ext cx="9776187"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a:off x="5388601" y="2652400"/>
            <a:ext cx="5216753" cy="3291966"/>
          </a:xfrm>
          <a:custGeom>
            <a:avLst/>
            <a:gdLst/>
            <a:ahLst/>
            <a:cxnLst/>
            <a:rect l="l" t="t" r="r" b="b"/>
            <a:pathLst>
              <a:path w="5216753" h="3291966">
                <a:moveTo>
                  <a:pt x="0" y="0"/>
                </a:moveTo>
                <a:lnTo>
                  <a:pt x="5216753" y="0"/>
                </a:lnTo>
                <a:lnTo>
                  <a:pt x="5216753" y="3291966"/>
                </a:lnTo>
                <a:lnTo>
                  <a:pt x="0" y="3291966"/>
                </a:lnTo>
                <a:lnTo>
                  <a:pt x="0" y="0"/>
                </a:lnTo>
                <a:close/>
              </a:path>
            </a:pathLst>
          </a:custGeom>
          <a:blipFill>
            <a:blip r:embed="rId5"/>
            <a:stretch>
              <a:fillRect t="-5778"/>
            </a:stretch>
          </a:blipFill>
        </p:spPr>
        <p:txBody>
          <a:bodyPr/>
          <a:lstStyle/>
          <a:p>
            <a:endParaRPr lang="en-US"/>
          </a:p>
        </p:txBody>
      </p:sp>
      <p:sp>
        <p:nvSpPr>
          <p:cNvPr id="4" name="TextBox 4"/>
          <p:cNvSpPr txBox="1"/>
          <p:nvPr/>
        </p:nvSpPr>
        <p:spPr>
          <a:xfrm>
            <a:off x="5035341" y="1692490"/>
            <a:ext cx="2608376" cy="1688989"/>
          </a:xfrm>
          <a:prstGeom prst="rect">
            <a:avLst/>
          </a:prstGeom>
        </p:spPr>
        <p:txBody>
          <a:bodyPr lIns="0" tIns="0" rIns="0" bIns="0" rtlCol="0" anchor="t">
            <a:spAutoFit/>
          </a:bodyPr>
          <a:lstStyle/>
          <a:p>
            <a:pPr algn="ctr">
              <a:lnSpc>
                <a:spcPct val="295727"/>
              </a:lnSpc>
            </a:pPr>
            <a:r>
              <a:rPr lang="en-US" sz="4500">
                <a:solidFill>
                  <a:srgbClr val="0C1513"/>
                </a:solidFill>
                <a:latin typeface="Canva Sans Bold"/>
              </a:rPr>
              <a:t>Work</a:t>
            </a:r>
            <a:endParaRPr lang="en-US"/>
          </a:p>
        </p:txBody>
      </p:sp>
      <p:grpSp>
        <p:nvGrpSpPr>
          <p:cNvPr id="5" name="Group 5"/>
          <p:cNvGrpSpPr/>
          <p:nvPr/>
        </p:nvGrpSpPr>
        <p:grpSpPr>
          <a:xfrm>
            <a:off x="10958614" y="4298383"/>
            <a:ext cx="5206965" cy="3525512"/>
            <a:chOff x="0" y="0"/>
            <a:chExt cx="6942620" cy="4700683"/>
          </a:xfrm>
        </p:grpSpPr>
        <p:sp>
          <p:nvSpPr>
            <p:cNvPr id="6" name="Freeform 6"/>
            <p:cNvSpPr/>
            <p:nvPr/>
          </p:nvSpPr>
          <p:spPr>
            <a:xfrm>
              <a:off x="0" y="0"/>
              <a:ext cx="6942620" cy="4557820"/>
            </a:xfrm>
            <a:custGeom>
              <a:avLst/>
              <a:gdLst/>
              <a:ahLst/>
              <a:cxnLst/>
              <a:rect l="l" t="t" r="r" b="b"/>
              <a:pathLst>
                <a:path w="6942620" h="4557820">
                  <a:moveTo>
                    <a:pt x="0" y="0"/>
                  </a:moveTo>
                  <a:lnTo>
                    <a:pt x="6942620" y="0"/>
                  </a:lnTo>
                  <a:lnTo>
                    <a:pt x="6942620" y="4557820"/>
                  </a:lnTo>
                  <a:lnTo>
                    <a:pt x="0" y="4557820"/>
                  </a:lnTo>
                  <a:lnTo>
                    <a:pt x="0" y="0"/>
                  </a:lnTo>
                  <a:close/>
                </a:path>
              </a:pathLst>
            </a:custGeom>
            <a:blipFill>
              <a:blip r:embed="rId6"/>
              <a:stretch>
                <a:fillRect t="-742" b="-742"/>
              </a:stretch>
            </a:blipFill>
          </p:spPr>
          <p:txBody>
            <a:bodyPr/>
            <a:lstStyle/>
            <a:p>
              <a:endParaRPr lang="en-US"/>
            </a:p>
          </p:txBody>
        </p:sp>
        <p:sp>
          <p:nvSpPr>
            <p:cNvPr id="7" name="TextBox 7"/>
            <p:cNvSpPr txBox="1"/>
            <p:nvPr/>
          </p:nvSpPr>
          <p:spPr>
            <a:xfrm>
              <a:off x="800109" y="2854023"/>
              <a:ext cx="5342399" cy="1846660"/>
            </a:xfrm>
            <a:prstGeom prst="rect">
              <a:avLst/>
            </a:prstGeom>
          </p:spPr>
          <p:txBody>
            <a:bodyPr lIns="0" tIns="0" rIns="0" bIns="0" rtlCol="0" anchor="t">
              <a:spAutoFit/>
            </a:bodyPr>
            <a:lstStyle/>
            <a:p>
              <a:pPr algn="ctr"/>
              <a:r>
                <a:rPr lang="en-US" sz="4500">
                  <a:solidFill>
                    <a:srgbClr val="FFFFFF"/>
                  </a:solidFill>
                  <a:latin typeface="Canva Sans Bold"/>
                </a:rPr>
                <a:t>Everything in Between</a:t>
              </a:r>
              <a:endParaRPr lang="en-US"/>
            </a:p>
          </p:txBody>
        </p:sp>
      </p:grpSp>
      <p:grpSp>
        <p:nvGrpSpPr>
          <p:cNvPr id="8" name="Group 8"/>
          <p:cNvGrpSpPr/>
          <p:nvPr/>
        </p:nvGrpSpPr>
        <p:grpSpPr>
          <a:xfrm>
            <a:off x="5388601" y="6175197"/>
            <a:ext cx="5269972" cy="3083103"/>
            <a:chOff x="0" y="0"/>
            <a:chExt cx="7026629" cy="4110804"/>
          </a:xfrm>
        </p:grpSpPr>
        <p:sp>
          <p:nvSpPr>
            <p:cNvPr id="9" name="Freeform 9"/>
            <p:cNvSpPr/>
            <p:nvPr/>
          </p:nvSpPr>
          <p:spPr>
            <a:xfrm>
              <a:off x="0" y="0"/>
              <a:ext cx="6955670" cy="4110804"/>
            </a:xfrm>
            <a:custGeom>
              <a:avLst/>
              <a:gdLst/>
              <a:ahLst/>
              <a:cxnLst/>
              <a:rect l="l" t="t" r="r" b="b"/>
              <a:pathLst>
                <a:path w="6955670" h="4110804">
                  <a:moveTo>
                    <a:pt x="0" y="0"/>
                  </a:moveTo>
                  <a:lnTo>
                    <a:pt x="6955670" y="0"/>
                  </a:lnTo>
                  <a:lnTo>
                    <a:pt x="6955670" y="4110804"/>
                  </a:lnTo>
                  <a:lnTo>
                    <a:pt x="0" y="4110804"/>
                  </a:lnTo>
                  <a:lnTo>
                    <a:pt x="0" y="0"/>
                  </a:lnTo>
                  <a:close/>
                </a:path>
              </a:pathLst>
            </a:custGeom>
            <a:blipFill>
              <a:blip r:embed="rId7"/>
              <a:stretch>
                <a:fillRect t="-6260" b="-6260"/>
              </a:stretch>
            </a:blipFill>
          </p:spPr>
          <p:txBody>
            <a:bodyPr/>
            <a:lstStyle/>
            <a:p>
              <a:endParaRPr lang="en-US"/>
            </a:p>
          </p:txBody>
        </p:sp>
        <p:sp>
          <p:nvSpPr>
            <p:cNvPr id="10" name="TextBox 10"/>
            <p:cNvSpPr txBox="1"/>
            <p:nvPr/>
          </p:nvSpPr>
          <p:spPr>
            <a:xfrm>
              <a:off x="4505984" y="1808019"/>
              <a:ext cx="2520645" cy="2251985"/>
            </a:xfrm>
            <a:prstGeom prst="rect">
              <a:avLst/>
            </a:prstGeom>
          </p:spPr>
          <p:txBody>
            <a:bodyPr lIns="0" tIns="0" rIns="0" bIns="0" rtlCol="0" anchor="t">
              <a:spAutoFit/>
            </a:bodyPr>
            <a:lstStyle/>
            <a:p>
              <a:pPr algn="ctr">
                <a:lnSpc>
                  <a:spcPct val="295727"/>
                </a:lnSpc>
              </a:pPr>
              <a:r>
                <a:rPr lang="en-US" sz="4500">
                  <a:solidFill>
                    <a:srgbClr val="0C1513"/>
                  </a:solidFill>
                  <a:latin typeface="Canva Sans Bold"/>
                </a:rPr>
                <a:t>Play</a:t>
              </a:r>
              <a:endParaRPr lang="en-US"/>
            </a:p>
          </p:txBody>
        </p:sp>
      </p:grpSp>
      <p:sp>
        <p:nvSpPr>
          <p:cNvPr id="11" name="TextBox 11"/>
          <p:cNvSpPr txBox="1"/>
          <p:nvPr/>
        </p:nvSpPr>
        <p:spPr>
          <a:xfrm>
            <a:off x="3787413" y="647700"/>
            <a:ext cx="11583170" cy="1469569"/>
          </a:xfrm>
          <a:prstGeom prst="rect">
            <a:avLst/>
          </a:prstGeom>
        </p:spPr>
        <p:txBody>
          <a:bodyPr lIns="0" tIns="0" rIns="0" bIns="0" rtlCol="0" anchor="t">
            <a:spAutoFit/>
          </a:bodyPr>
          <a:lstStyle/>
          <a:p>
            <a:pPr marL="0" lvl="0" indent="0" algn="ctr">
              <a:lnSpc>
                <a:spcPct val="212434"/>
              </a:lnSpc>
              <a:spcBef>
                <a:spcPct val="0"/>
              </a:spcBef>
            </a:pPr>
            <a:r>
              <a:rPr lang="en-US" sz="5279">
                <a:solidFill>
                  <a:srgbClr val="0C1513"/>
                </a:solidFill>
                <a:latin typeface="Canva Sans Bold"/>
              </a:rPr>
              <a:t>We use our backs constantly</a:t>
            </a:r>
            <a:endParaRPr lang="en-US"/>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grpSp>
        <p:nvGrpSpPr>
          <p:cNvPr id="2" name="Group 2"/>
          <p:cNvGrpSpPr/>
          <p:nvPr/>
        </p:nvGrpSpPr>
        <p:grpSpPr>
          <a:xfrm>
            <a:off x="3958842" y="-1597244"/>
            <a:ext cx="10370315" cy="8079727"/>
            <a:chOff x="704095" y="2231155"/>
            <a:chExt cx="13827087" cy="10772969"/>
          </a:xfrm>
        </p:grpSpPr>
        <p:sp>
          <p:nvSpPr>
            <p:cNvPr id="4" name="Freeform 4"/>
            <p:cNvSpPr/>
            <p:nvPr/>
          </p:nvSpPr>
          <p:spPr>
            <a:xfrm rot="-2700000">
              <a:off x="2231155" y="2231155"/>
              <a:ext cx="10772969" cy="10772969"/>
            </a:xfrm>
            <a:custGeom>
              <a:avLst/>
              <a:gdLst/>
              <a:ahLst/>
              <a:cxnLst/>
              <a:rect l="l" t="t" r="r" b="b"/>
              <a:pathLst>
                <a:path w="10772969" h="10772969">
                  <a:moveTo>
                    <a:pt x="0" y="0"/>
                  </a:moveTo>
                  <a:lnTo>
                    <a:pt x="10772970" y="0"/>
                  </a:lnTo>
                  <a:lnTo>
                    <a:pt x="10772970" y="10772970"/>
                  </a:lnTo>
                  <a:lnTo>
                    <a:pt x="0" y="1077297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704095" y="4144604"/>
              <a:ext cx="13827087" cy="2624308"/>
            </a:xfrm>
            <a:prstGeom prst="rect">
              <a:avLst/>
            </a:prstGeom>
          </p:spPr>
          <p:txBody>
            <a:bodyPr lIns="0" tIns="0" rIns="0" bIns="0" rtlCol="0" anchor="t">
              <a:spAutoFit/>
            </a:bodyPr>
            <a:lstStyle/>
            <a:p>
              <a:pPr marL="0" lvl="0" indent="0" algn="ctr">
                <a:lnSpc>
                  <a:spcPct val="211267"/>
                </a:lnSpc>
              </a:pPr>
              <a:r>
                <a:rPr lang="en-US" sz="7100">
                  <a:solidFill>
                    <a:srgbClr val="FFFFFF"/>
                  </a:solidFill>
                  <a:latin typeface="Canva Sans Bold"/>
                </a:rPr>
                <a:t>Back on track fun fact! </a:t>
              </a:r>
              <a:endParaRPr lang="en-US"/>
            </a:p>
          </p:txBody>
        </p:sp>
      </p:grpSp>
      <p:sp>
        <p:nvSpPr>
          <p:cNvPr id="5" name="Freeform 5"/>
          <p:cNvSpPr/>
          <p:nvPr/>
        </p:nvSpPr>
        <p:spPr>
          <a:xfrm>
            <a:off x="1682935" y="5143500"/>
            <a:ext cx="3495671" cy="4483054"/>
          </a:xfrm>
          <a:custGeom>
            <a:avLst/>
            <a:gdLst/>
            <a:ahLst/>
            <a:cxnLst/>
            <a:rect l="l" t="t" r="r" b="b"/>
            <a:pathLst>
              <a:path w="3495671" h="4483054">
                <a:moveTo>
                  <a:pt x="0" y="0"/>
                </a:moveTo>
                <a:lnTo>
                  <a:pt x="3495671" y="0"/>
                </a:lnTo>
                <a:lnTo>
                  <a:pt x="3495671" y="4483054"/>
                </a:lnTo>
                <a:lnTo>
                  <a:pt x="0" y="4483054"/>
                </a:lnTo>
                <a:lnTo>
                  <a:pt x="0" y="0"/>
                </a:lnTo>
                <a:close/>
              </a:path>
            </a:pathLst>
          </a:custGeom>
          <a:blipFill>
            <a:blip r:embed="rId5"/>
            <a:stretch>
              <a:fillRect l="-19855" r="-8390"/>
            </a:stretch>
          </a:blipFill>
        </p:spPr>
        <p:txBody>
          <a:bodyPr/>
          <a:lstStyle/>
          <a:p>
            <a:endParaRPr lang="en-US"/>
          </a:p>
        </p:txBody>
      </p:sp>
      <p:sp>
        <p:nvSpPr>
          <p:cNvPr id="6" name="TextBox 6"/>
          <p:cNvSpPr txBox="1"/>
          <p:nvPr/>
        </p:nvSpPr>
        <p:spPr>
          <a:xfrm>
            <a:off x="4045294" y="4076700"/>
            <a:ext cx="10197410" cy="4955652"/>
          </a:xfrm>
          <a:prstGeom prst="rect">
            <a:avLst/>
          </a:prstGeom>
        </p:spPr>
        <p:txBody>
          <a:bodyPr lIns="0" tIns="0" rIns="0" bIns="0" rtlCol="0" anchor="t">
            <a:spAutoFit/>
          </a:bodyPr>
          <a:lstStyle/>
          <a:p>
            <a:pPr algn="ctr">
              <a:lnSpc>
                <a:spcPct val="150000"/>
              </a:lnSpc>
            </a:pPr>
            <a:r>
              <a:rPr lang="en-US" sz="4387">
                <a:solidFill>
                  <a:srgbClr val="FFFFFF"/>
                </a:solidFill>
                <a:latin typeface="Canva Sans Bold"/>
              </a:rPr>
              <a:t>How many bones are in your spine?</a:t>
            </a:r>
            <a:endParaRPr lang="en-US"/>
          </a:p>
          <a:p>
            <a:pPr algn="ctr">
              <a:lnSpc>
                <a:spcPct val="150000"/>
              </a:lnSpc>
            </a:pPr>
            <a:r>
              <a:rPr lang="en-US" sz="4387">
                <a:solidFill>
                  <a:srgbClr val="FFFFFF"/>
                </a:solidFill>
                <a:latin typeface="Canva Sans Bold"/>
              </a:rPr>
              <a:t>A.    33</a:t>
            </a:r>
          </a:p>
          <a:p>
            <a:pPr algn="ctr">
              <a:lnSpc>
                <a:spcPct val="150000"/>
              </a:lnSpc>
            </a:pPr>
            <a:r>
              <a:rPr lang="en-US" sz="4387">
                <a:solidFill>
                  <a:srgbClr val="FFFFFF"/>
                </a:solidFill>
                <a:latin typeface="Canva Sans Bold"/>
              </a:rPr>
              <a:t>B.    45</a:t>
            </a:r>
          </a:p>
          <a:p>
            <a:pPr algn="ctr">
              <a:lnSpc>
                <a:spcPct val="150000"/>
              </a:lnSpc>
            </a:pPr>
            <a:r>
              <a:rPr lang="en-US" sz="4387">
                <a:solidFill>
                  <a:srgbClr val="FFFFFF"/>
                </a:solidFill>
                <a:latin typeface="Canva Sans Bold"/>
              </a:rPr>
              <a:t>C.    50</a:t>
            </a:r>
          </a:p>
          <a:p>
            <a:pPr algn="ctr">
              <a:lnSpc>
                <a:spcPct val="150000"/>
              </a:lnSpc>
            </a:pPr>
            <a:r>
              <a:rPr lang="en-US" sz="4387">
                <a:solidFill>
                  <a:srgbClr val="FFFFFF"/>
                </a:solidFill>
                <a:latin typeface="Canva Sans Bold"/>
              </a:rPr>
              <a:t>D.    65</a:t>
            </a:r>
          </a:p>
        </p:txBody>
      </p:sp>
      <p:sp>
        <p:nvSpPr>
          <p:cNvPr id="7" name="Freeform 7"/>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6">
              <a:alphaModFix amt="50000"/>
              <a:extLst>
                <a:ext uri="{96DAC541-7B7A-43D3-8B79-37D633B846F1}">
                  <asvg:svgBlip xmlns:asvg="http://schemas.microsoft.com/office/drawing/2016/SVG/main" r:embed="rId7"/>
                </a:ext>
              </a:extLst>
            </a:blip>
            <a:stretch>
              <a:fillRect/>
            </a:stretch>
          </a:blipFill>
        </p:spPr>
        <p:txBody>
          <a:bodyPr/>
          <a:lstStyle/>
          <a:p>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a:off x="792944" y="6599986"/>
            <a:ext cx="4302464" cy="2409380"/>
          </a:xfrm>
          <a:custGeom>
            <a:avLst/>
            <a:gdLst/>
            <a:ahLst/>
            <a:cxnLst/>
            <a:rect l="l" t="t" r="r" b="b"/>
            <a:pathLst>
              <a:path w="4302464" h="2409380">
                <a:moveTo>
                  <a:pt x="0" y="0"/>
                </a:moveTo>
                <a:lnTo>
                  <a:pt x="4302463" y="0"/>
                </a:lnTo>
                <a:lnTo>
                  <a:pt x="4302463" y="2409380"/>
                </a:lnTo>
                <a:lnTo>
                  <a:pt x="0" y="2409380"/>
                </a:lnTo>
                <a:lnTo>
                  <a:pt x="0" y="0"/>
                </a:lnTo>
                <a:close/>
              </a:path>
            </a:pathLst>
          </a:custGeom>
          <a:blipFill>
            <a:blip r:embed="rId5"/>
            <a:stretch>
              <a:fillRect/>
            </a:stretch>
          </a:blipFill>
        </p:spPr>
        <p:txBody>
          <a:bodyPr/>
          <a:lstStyle/>
          <a:p>
            <a:endParaRPr lang="en-US"/>
          </a:p>
        </p:txBody>
      </p:sp>
      <p:sp>
        <p:nvSpPr>
          <p:cNvPr id="5" name="TextBox 5"/>
          <p:cNvSpPr txBox="1"/>
          <p:nvPr/>
        </p:nvSpPr>
        <p:spPr>
          <a:xfrm>
            <a:off x="5777136" y="3099435"/>
            <a:ext cx="6733729" cy="4744184"/>
          </a:xfrm>
          <a:prstGeom prst="rect">
            <a:avLst/>
          </a:prstGeom>
        </p:spPr>
        <p:txBody>
          <a:bodyPr lIns="0" tIns="0" rIns="0" bIns="0" rtlCol="0" anchor="t">
            <a:spAutoFit/>
          </a:bodyPr>
          <a:lstStyle/>
          <a:p>
            <a:pPr marL="906780" lvl="1" indent="-453390" algn="just">
              <a:lnSpc>
                <a:spcPct val="150000"/>
              </a:lnSpc>
              <a:buFont typeface="Arial"/>
              <a:buChar char="•"/>
            </a:pPr>
            <a:r>
              <a:rPr lang="en-US" sz="4200">
                <a:solidFill>
                  <a:srgbClr val="000000"/>
                </a:solidFill>
                <a:latin typeface="Canva Sans Bold"/>
              </a:rPr>
              <a:t>Improper lifting</a:t>
            </a:r>
            <a:endParaRPr lang="en-US"/>
          </a:p>
          <a:p>
            <a:pPr marL="906780" lvl="1" indent="-453390" algn="just">
              <a:lnSpc>
                <a:spcPct val="150000"/>
              </a:lnSpc>
              <a:buFont typeface="Arial"/>
              <a:buChar char="•"/>
            </a:pPr>
            <a:r>
              <a:rPr lang="en-US" sz="4200">
                <a:solidFill>
                  <a:srgbClr val="000000"/>
                </a:solidFill>
                <a:latin typeface="Canva Sans Bold"/>
              </a:rPr>
              <a:t>Injuries </a:t>
            </a:r>
          </a:p>
          <a:p>
            <a:pPr marL="906780" lvl="1" indent="-453390" algn="just">
              <a:lnSpc>
                <a:spcPct val="150000"/>
              </a:lnSpc>
              <a:buFont typeface="Arial"/>
              <a:buChar char="•"/>
            </a:pPr>
            <a:r>
              <a:rPr lang="en-US" sz="4200">
                <a:solidFill>
                  <a:srgbClr val="000000"/>
                </a:solidFill>
                <a:latin typeface="Canva Sans Bold"/>
              </a:rPr>
              <a:t>Unsupported sitting</a:t>
            </a:r>
          </a:p>
          <a:p>
            <a:pPr marL="906780" lvl="1" indent="-453390" algn="just">
              <a:lnSpc>
                <a:spcPct val="150000"/>
              </a:lnSpc>
              <a:buFont typeface="Arial"/>
              <a:buChar char="•"/>
            </a:pPr>
            <a:r>
              <a:rPr lang="en-US" sz="4200">
                <a:solidFill>
                  <a:srgbClr val="000000"/>
                </a:solidFill>
                <a:latin typeface="Canva Sans Bold"/>
              </a:rPr>
              <a:t>Poor sleeping position</a:t>
            </a:r>
          </a:p>
          <a:p>
            <a:pPr marL="906780" lvl="1" indent="-453390" algn="just">
              <a:lnSpc>
                <a:spcPct val="150000"/>
              </a:lnSpc>
              <a:buFont typeface="Arial"/>
              <a:buChar char="•"/>
            </a:pPr>
            <a:r>
              <a:rPr lang="en-US" sz="4200">
                <a:solidFill>
                  <a:srgbClr val="000000"/>
                </a:solidFill>
                <a:latin typeface="Canva Sans Bold"/>
              </a:rPr>
              <a:t>Wear and tear</a:t>
            </a:r>
          </a:p>
        </p:txBody>
      </p:sp>
      <p:sp>
        <p:nvSpPr>
          <p:cNvPr id="7" name="Freeform 7"/>
          <p:cNvSpPr/>
          <p:nvPr/>
        </p:nvSpPr>
        <p:spPr>
          <a:xfrm>
            <a:off x="14061279" y="1960744"/>
            <a:ext cx="3794448" cy="2525033"/>
          </a:xfrm>
          <a:custGeom>
            <a:avLst/>
            <a:gdLst/>
            <a:ahLst/>
            <a:cxnLst/>
            <a:rect l="l" t="t" r="r" b="b"/>
            <a:pathLst>
              <a:path w="3794448" h="2525033">
                <a:moveTo>
                  <a:pt x="0" y="0"/>
                </a:moveTo>
                <a:lnTo>
                  <a:pt x="3794448" y="0"/>
                </a:lnTo>
                <a:lnTo>
                  <a:pt x="3794448" y="2525032"/>
                </a:lnTo>
                <a:lnTo>
                  <a:pt x="0" y="2525032"/>
                </a:lnTo>
                <a:lnTo>
                  <a:pt x="0" y="0"/>
                </a:lnTo>
                <a:close/>
              </a:path>
            </a:pathLst>
          </a:custGeom>
          <a:blipFill>
            <a:blip r:embed="rId6"/>
            <a:stretch>
              <a:fillRect/>
            </a:stretch>
          </a:blipFill>
        </p:spPr>
        <p:txBody>
          <a:bodyPr/>
          <a:lstStyle/>
          <a:p>
            <a:endParaRPr lang="en-US"/>
          </a:p>
        </p:txBody>
      </p:sp>
      <p:sp>
        <p:nvSpPr>
          <p:cNvPr id="8" name="Freeform 8"/>
          <p:cNvSpPr/>
          <p:nvPr/>
        </p:nvSpPr>
        <p:spPr>
          <a:xfrm>
            <a:off x="13882464" y="6095162"/>
            <a:ext cx="2932885" cy="3419027"/>
          </a:xfrm>
          <a:custGeom>
            <a:avLst/>
            <a:gdLst/>
            <a:ahLst/>
            <a:cxnLst/>
            <a:rect l="l" t="t" r="r" b="b"/>
            <a:pathLst>
              <a:path w="2932885" h="3419027">
                <a:moveTo>
                  <a:pt x="0" y="0"/>
                </a:moveTo>
                <a:lnTo>
                  <a:pt x="2932886" y="0"/>
                </a:lnTo>
                <a:lnTo>
                  <a:pt x="2932886" y="3419027"/>
                </a:lnTo>
                <a:lnTo>
                  <a:pt x="0" y="3419027"/>
                </a:lnTo>
                <a:lnTo>
                  <a:pt x="0" y="0"/>
                </a:lnTo>
                <a:close/>
              </a:path>
            </a:pathLst>
          </a:custGeom>
          <a:blipFill>
            <a:blip r:embed="rId7"/>
            <a:stretch>
              <a:fillRect t="-14376" b="-14376"/>
            </a:stretch>
          </a:blipFill>
        </p:spPr>
        <p:txBody>
          <a:bodyPr/>
          <a:lstStyle/>
          <a:p>
            <a:endParaRPr lang="en-US"/>
          </a:p>
        </p:txBody>
      </p:sp>
      <p:sp>
        <p:nvSpPr>
          <p:cNvPr id="9" name="Freeform 9"/>
          <p:cNvSpPr/>
          <p:nvPr/>
        </p:nvSpPr>
        <p:spPr>
          <a:xfrm>
            <a:off x="380852" y="1960744"/>
            <a:ext cx="4080561" cy="2794581"/>
          </a:xfrm>
          <a:custGeom>
            <a:avLst/>
            <a:gdLst/>
            <a:ahLst/>
            <a:cxnLst/>
            <a:rect l="l" t="t" r="r" b="b"/>
            <a:pathLst>
              <a:path w="4080561" h="2794581">
                <a:moveTo>
                  <a:pt x="0" y="0"/>
                </a:moveTo>
                <a:lnTo>
                  <a:pt x="4080561" y="0"/>
                </a:lnTo>
                <a:lnTo>
                  <a:pt x="4080561" y="2794581"/>
                </a:lnTo>
                <a:lnTo>
                  <a:pt x="0" y="2794581"/>
                </a:lnTo>
                <a:lnTo>
                  <a:pt x="0" y="0"/>
                </a:lnTo>
                <a:close/>
              </a:path>
            </a:pathLst>
          </a:custGeom>
          <a:blipFill>
            <a:blip r:embed="rId8"/>
            <a:stretch>
              <a:fillRect r="-2792"/>
            </a:stretch>
          </a:blipFill>
        </p:spPr>
        <p:txBody>
          <a:bodyPr/>
          <a:lstStyle/>
          <a:p>
            <a:endParaRPr lang="en-US"/>
          </a:p>
        </p:txBody>
      </p:sp>
      <p:sp>
        <p:nvSpPr>
          <p:cNvPr id="10" name="Freeform 5">
            <a:extLst>
              <a:ext uri="{FF2B5EF4-FFF2-40B4-BE49-F238E27FC236}">
                <a16:creationId xmlns:a16="http://schemas.microsoft.com/office/drawing/2014/main" id="{9241B86D-CCB5-0228-E9A7-AA924C07AB3C}"/>
              </a:ext>
            </a:extLst>
          </p:cNvPr>
          <p:cNvSpPr/>
          <p:nvPr/>
        </p:nvSpPr>
        <p:spPr>
          <a:xfrm>
            <a:off x="3263154" y="495711"/>
            <a:ext cx="11810999"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6" name="TextBox 6"/>
          <p:cNvSpPr txBox="1"/>
          <p:nvPr/>
        </p:nvSpPr>
        <p:spPr>
          <a:xfrm>
            <a:off x="2451425" y="174356"/>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a:solidFill>
                  <a:srgbClr val="0C1513"/>
                </a:solidFill>
                <a:latin typeface="Canva Sans Bold"/>
              </a:rPr>
              <a:t>How Do We Get Derailed by Back Pain?</a:t>
            </a:r>
            <a:endParaRPr lang="en-US"/>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flipH="1">
            <a:off x="1028700" y="2580372"/>
            <a:ext cx="4072486" cy="6112550"/>
          </a:xfrm>
          <a:custGeom>
            <a:avLst/>
            <a:gdLst/>
            <a:ahLst/>
            <a:cxnLst/>
            <a:rect l="l" t="t" r="r" b="b"/>
            <a:pathLst>
              <a:path w="4072486" h="6112550">
                <a:moveTo>
                  <a:pt x="4072486" y="0"/>
                </a:moveTo>
                <a:lnTo>
                  <a:pt x="0" y="0"/>
                </a:lnTo>
                <a:lnTo>
                  <a:pt x="0" y="6112550"/>
                </a:lnTo>
                <a:lnTo>
                  <a:pt x="4072486" y="6112550"/>
                </a:lnTo>
                <a:lnTo>
                  <a:pt x="4072486" y="0"/>
                </a:lnTo>
                <a:close/>
              </a:path>
            </a:pathLst>
          </a:custGeom>
          <a:blipFill>
            <a:blip r:embed="rId5"/>
            <a:stretch>
              <a:fillRect/>
            </a:stretch>
          </a:blipFill>
        </p:spPr>
        <p:txBody>
          <a:bodyPr/>
          <a:lstStyle/>
          <a:p>
            <a:endParaRPr lang="en-US"/>
          </a:p>
        </p:txBody>
      </p:sp>
      <p:sp>
        <p:nvSpPr>
          <p:cNvPr id="5" name="TextBox 5"/>
          <p:cNvSpPr txBox="1"/>
          <p:nvPr/>
        </p:nvSpPr>
        <p:spPr>
          <a:xfrm>
            <a:off x="5072883" y="2764054"/>
            <a:ext cx="9300349" cy="5728363"/>
          </a:xfrm>
          <a:prstGeom prst="rect">
            <a:avLst/>
          </a:prstGeom>
        </p:spPr>
        <p:txBody>
          <a:bodyPr lIns="0" tIns="0" rIns="0" bIns="0" rtlCol="0" anchor="t">
            <a:spAutoFit/>
          </a:bodyPr>
          <a:lstStyle/>
          <a:p>
            <a:pPr marL="906780" lvl="1" indent="-453390" algn="l">
              <a:lnSpc>
                <a:spcPct val="150000"/>
              </a:lnSpc>
              <a:buAutoNum type="arabicPeriod"/>
            </a:pPr>
            <a:r>
              <a:rPr lang="en-US" sz="3600">
                <a:solidFill>
                  <a:srgbClr val="000000"/>
                </a:solidFill>
                <a:latin typeface="Canva Sans Bold"/>
              </a:rPr>
              <a:t>Maintain good posture</a:t>
            </a:r>
            <a:endParaRPr lang="en-US" sz="1400"/>
          </a:p>
          <a:p>
            <a:pPr marL="906780" lvl="1" indent="-453390" algn="l">
              <a:lnSpc>
                <a:spcPct val="150000"/>
              </a:lnSpc>
              <a:buAutoNum type="arabicPeriod"/>
            </a:pPr>
            <a:r>
              <a:rPr lang="en-US" sz="3600">
                <a:solidFill>
                  <a:srgbClr val="000000"/>
                </a:solidFill>
                <a:latin typeface="Canva Sans Bold"/>
              </a:rPr>
              <a:t>Strengthen and stretch your back</a:t>
            </a:r>
          </a:p>
          <a:p>
            <a:pPr marL="906780" lvl="1" indent="-453390" algn="l">
              <a:lnSpc>
                <a:spcPct val="150000"/>
              </a:lnSpc>
              <a:buAutoNum type="arabicPeriod"/>
            </a:pPr>
            <a:r>
              <a:rPr lang="en-US" sz="3600">
                <a:solidFill>
                  <a:srgbClr val="000000"/>
                </a:solidFill>
                <a:latin typeface="Canva Sans Bold"/>
              </a:rPr>
              <a:t>Ergonomics and proper desk set-up</a:t>
            </a:r>
          </a:p>
          <a:p>
            <a:pPr marL="906780" lvl="1" indent="-453390" algn="l">
              <a:lnSpc>
                <a:spcPct val="150000"/>
              </a:lnSpc>
              <a:buAutoNum type="arabicPeriod"/>
            </a:pPr>
            <a:r>
              <a:rPr lang="en-US" sz="3600">
                <a:solidFill>
                  <a:srgbClr val="000000"/>
                </a:solidFill>
                <a:latin typeface="Canva Sans Bold"/>
              </a:rPr>
              <a:t>Ideal sleep positions</a:t>
            </a:r>
          </a:p>
          <a:p>
            <a:pPr marL="906780" lvl="1" indent="-453390" algn="l">
              <a:lnSpc>
                <a:spcPct val="150000"/>
              </a:lnSpc>
              <a:buAutoNum type="arabicPeriod"/>
            </a:pPr>
            <a:r>
              <a:rPr lang="en-US" sz="3600">
                <a:solidFill>
                  <a:srgbClr val="000000"/>
                </a:solidFill>
                <a:latin typeface="Canva Sans Bold"/>
              </a:rPr>
              <a:t>Healthy lifestyle behaviors</a:t>
            </a:r>
          </a:p>
          <a:p>
            <a:pPr marL="906780" lvl="1" indent="-453390" algn="l">
              <a:lnSpc>
                <a:spcPct val="150000"/>
              </a:lnSpc>
              <a:buAutoNum type="arabicPeriod"/>
            </a:pPr>
            <a:r>
              <a:rPr lang="en-US" sz="3600">
                <a:solidFill>
                  <a:srgbClr val="000000"/>
                </a:solidFill>
                <a:latin typeface="Canva Sans Bold"/>
              </a:rPr>
              <a:t>Practice proper lifting techniques</a:t>
            </a:r>
          </a:p>
          <a:p>
            <a:pPr marL="906780" lvl="1" indent="-453390" algn="l">
              <a:lnSpc>
                <a:spcPct val="150000"/>
              </a:lnSpc>
              <a:buAutoNum type="arabicPeriod"/>
            </a:pPr>
            <a:r>
              <a:rPr lang="en-US" sz="3600">
                <a:solidFill>
                  <a:srgbClr val="000000"/>
                </a:solidFill>
                <a:latin typeface="Canva Sans Bold"/>
              </a:rPr>
              <a:t>Manage stress</a:t>
            </a:r>
          </a:p>
        </p:txBody>
      </p:sp>
      <p:sp>
        <p:nvSpPr>
          <p:cNvPr id="6" name="Freeform 5">
            <a:extLst>
              <a:ext uri="{FF2B5EF4-FFF2-40B4-BE49-F238E27FC236}">
                <a16:creationId xmlns:a16="http://schemas.microsoft.com/office/drawing/2014/main" id="{5DD1CF4A-4724-DCA7-1F96-7521ABC5C848}"/>
              </a:ext>
            </a:extLst>
          </p:cNvPr>
          <p:cNvSpPr/>
          <p:nvPr/>
        </p:nvSpPr>
        <p:spPr>
          <a:xfrm>
            <a:off x="4110985" y="583818"/>
            <a:ext cx="9776187"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3" name="TextBox 3"/>
          <p:cNvSpPr txBox="1"/>
          <p:nvPr/>
        </p:nvSpPr>
        <p:spPr>
          <a:xfrm>
            <a:off x="2276210" y="183427"/>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a:solidFill>
                  <a:srgbClr val="0C1513"/>
                </a:solidFill>
                <a:latin typeface="Canva Sans Bold"/>
              </a:rPr>
              <a:t>Ways to Improve Back Health</a:t>
            </a:r>
            <a:endParaRPr lang="en-US"/>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a:off x="5115921" y="1980109"/>
            <a:ext cx="8056158" cy="7948743"/>
          </a:xfrm>
          <a:custGeom>
            <a:avLst/>
            <a:gdLst/>
            <a:ahLst/>
            <a:cxnLst/>
            <a:rect l="l" t="t" r="r" b="b"/>
            <a:pathLst>
              <a:path w="8056158" h="7948743">
                <a:moveTo>
                  <a:pt x="0" y="0"/>
                </a:moveTo>
                <a:lnTo>
                  <a:pt x="8056158" y="0"/>
                </a:lnTo>
                <a:lnTo>
                  <a:pt x="8056158" y="7948743"/>
                </a:lnTo>
                <a:lnTo>
                  <a:pt x="0" y="7948743"/>
                </a:lnTo>
                <a:lnTo>
                  <a:pt x="0" y="0"/>
                </a:lnTo>
                <a:close/>
              </a:path>
            </a:pathLst>
          </a:custGeom>
          <a:blipFill>
            <a:blip r:embed="rId5"/>
            <a:stretch>
              <a:fillRect/>
            </a:stretch>
          </a:blipFill>
        </p:spPr>
        <p:txBody>
          <a:bodyPr/>
          <a:lstStyle/>
          <a:p>
            <a:endParaRPr lang="en-US"/>
          </a:p>
        </p:txBody>
      </p:sp>
      <p:sp>
        <p:nvSpPr>
          <p:cNvPr id="5" name="Freeform 5"/>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6" name="Freeform 5">
            <a:extLst>
              <a:ext uri="{FF2B5EF4-FFF2-40B4-BE49-F238E27FC236}">
                <a16:creationId xmlns:a16="http://schemas.microsoft.com/office/drawing/2014/main" id="{62104A18-6882-564C-D7A1-11F1BE33DF0A}"/>
              </a:ext>
            </a:extLst>
          </p:cNvPr>
          <p:cNvSpPr/>
          <p:nvPr/>
        </p:nvSpPr>
        <p:spPr>
          <a:xfrm>
            <a:off x="5486399" y="495300"/>
            <a:ext cx="7315201"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3" name="TextBox 3"/>
          <p:cNvSpPr txBox="1"/>
          <p:nvPr/>
        </p:nvSpPr>
        <p:spPr>
          <a:xfrm>
            <a:off x="2421132" y="176907"/>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a:solidFill>
                  <a:srgbClr val="0C1513"/>
                </a:solidFill>
                <a:latin typeface="Canva Sans Bold"/>
              </a:rPr>
              <a:t>Maintain Good Posture</a:t>
            </a:r>
            <a:endParaRPr lang="en-US"/>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6" name="Freeform 5">
            <a:extLst>
              <a:ext uri="{FF2B5EF4-FFF2-40B4-BE49-F238E27FC236}">
                <a16:creationId xmlns:a16="http://schemas.microsoft.com/office/drawing/2014/main" id="{2E7F094C-A069-4AC6-F357-F5EB6D7F7A5B}"/>
              </a:ext>
            </a:extLst>
          </p:cNvPr>
          <p:cNvSpPr/>
          <p:nvPr/>
        </p:nvSpPr>
        <p:spPr>
          <a:xfrm>
            <a:off x="3810000" y="728980"/>
            <a:ext cx="105918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2421132" y="411401"/>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a:solidFill>
                  <a:srgbClr val="0C1513"/>
                </a:solidFill>
                <a:latin typeface="Canva Sans Bold"/>
              </a:rPr>
              <a:t>Strengthen and Stretch Your Back</a:t>
            </a:r>
            <a:endParaRPr lang="en-US"/>
          </a:p>
        </p:txBody>
      </p:sp>
      <p:sp>
        <p:nvSpPr>
          <p:cNvPr id="4" name="TextBox 4"/>
          <p:cNvSpPr txBox="1"/>
          <p:nvPr/>
        </p:nvSpPr>
        <p:spPr>
          <a:xfrm>
            <a:off x="4183478" y="2048706"/>
            <a:ext cx="9921045" cy="1835695"/>
          </a:xfrm>
          <a:prstGeom prst="rect">
            <a:avLst/>
          </a:prstGeom>
        </p:spPr>
        <p:txBody>
          <a:bodyPr lIns="0" tIns="0" rIns="0" bIns="0" rtlCol="0" anchor="t">
            <a:spAutoFit/>
          </a:bodyPr>
          <a:lstStyle/>
          <a:p>
            <a:pPr marL="906780" lvl="1" indent="-453390" algn="l">
              <a:lnSpc>
                <a:spcPct val="150000"/>
              </a:lnSpc>
              <a:buFont typeface="Arial"/>
              <a:buChar char="•"/>
            </a:pPr>
            <a:r>
              <a:rPr lang="en-US" sz="4200">
                <a:solidFill>
                  <a:srgbClr val="000000"/>
                </a:solidFill>
                <a:latin typeface="Canva Sans Bold"/>
              </a:rPr>
              <a:t>Simple, helpful stretches</a:t>
            </a:r>
            <a:endParaRPr lang="en-US"/>
          </a:p>
          <a:p>
            <a:pPr marL="906780" lvl="1" indent="-453390" algn="l">
              <a:lnSpc>
                <a:spcPct val="150000"/>
              </a:lnSpc>
              <a:buFont typeface="Arial"/>
              <a:buChar char="•"/>
            </a:pPr>
            <a:r>
              <a:rPr lang="en-US" sz="4200">
                <a:solidFill>
                  <a:srgbClr val="000000"/>
                </a:solidFill>
                <a:latin typeface="Canva Sans Bold"/>
              </a:rPr>
              <a:t>Easy, effective strength exercises</a:t>
            </a:r>
          </a:p>
        </p:txBody>
      </p:sp>
      <p:sp>
        <p:nvSpPr>
          <p:cNvPr id="5" name="Freeform 5"/>
          <p:cNvSpPr/>
          <p:nvPr/>
        </p:nvSpPr>
        <p:spPr>
          <a:xfrm>
            <a:off x="2027640" y="4497641"/>
            <a:ext cx="7305844" cy="4867518"/>
          </a:xfrm>
          <a:custGeom>
            <a:avLst/>
            <a:gdLst/>
            <a:ahLst/>
            <a:cxnLst/>
            <a:rect l="l" t="t" r="r" b="b"/>
            <a:pathLst>
              <a:path w="7305844" h="4867518">
                <a:moveTo>
                  <a:pt x="0" y="0"/>
                </a:moveTo>
                <a:lnTo>
                  <a:pt x="7305843" y="0"/>
                </a:lnTo>
                <a:lnTo>
                  <a:pt x="7305843" y="4867518"/>
                </a:lnTo>
                <a:lnTo>
                  <a:pt x="0" y="4867518"/>
                </a:lnTo>
                <a:lnTo>
                  <a:pt x="0" y="0"/>
                </a:lnTo>
                <a:close/>
              </a:path>
            </a:pathLst>
          </a:custGeom>
          <a:blipFill>
            <a:blip r:embed="rId5"/>
            <a:stretch>
              <a:fillRect/>
            </a:stretch>
          </a:blipFill>
        </p:spPr>
        <p:txBody>
          <a:bodyPr/>
          <a:lstStyle/>
          <a:p>
            <a:endParaRPr lang="en-US"/>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8" name="Freeform 5">
            <a:extLst>
              <a:ext uri="{FF2B5EF4-FFF2-40B4-BE49-F238E27FC236}">
                <a16:creationId xmlns:a16="http://schemas.microsoft.com/office/drawing/2014/main" id="{031EA5B6-FF75-0D1B-DE72-9DEFC7749546}"/>
              </a:ext>
            </a:extLst>
          </p:cNvPr>
          <p:cNvSpPr/>
          <p:nvPr/>
        </p:nvSpPr>
        <p:spPr>
          <a:xfrm>
            <a:off x="3352800" y="647700"/>
            <a:ext cx="120396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2695289" y="319815"/>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a:solidFill>
                  <a:srgbClr val="0C1513"/>
                </a:solidFill>
                <a:latin typeface="Canva Sans Bold"/>
              </a:rPr>
              <a:t>Back &amp; Chest Strengthening Exercises</a:t>
            </a:r>
            <a:endParaRPr lang="en-US"/>
          </a:p>
        </p:txBody>
      </p:sp>
      <p:sp>
        <p:nvSpPr>
          <p:cNvPr id="4" name="TextBox 4"/>
          <p:cNvSpPr txBox="1"/>
          <p:nvPr/>
        </p:nvSpPr>
        <p:spPr>
          <a:xfrm>
            <a:off x="6048913" y="7270788"/>
            <a:ext cx="3369244" cy="1969450"/>
          </a:xfrm>
          <a:prstGeom prst="rect">
            <a:avLst/>
          </a:prstGeom>
        </p:spPr>
        <p:txBody>
          <a:bodyPr lIns="0" tIns="0" rIns="0" bIns="0" rtlCol="0" anchor="t">
            <a:spAutoFit/>
          </a:bodyPr>
          <a:lstStyle/>
          <a:p>
            <a:pPr algn="ctr">
              <a:lnSpc>
                <a:spcPct val="150000"/>
              </a:lnSpc>
            </a:pPr>
            <a:r>
              <a:rPr lang="en-US" sz="4500">
                <a:solidFill>
                  <a:srgbClr val="0C1513"/>
                </a:solidFill>
                <a:latin typeface="Canva Sans Bold"/>
              </a:rPr>
              <a:t>Upper Back Squeeze</a:t>
            </a:r>
            <a:endParaRPr lang="en-US"/>
          </a:p>
        </p:txBody>
      </p:sp>
      <p:sp>
        <p:nvSpPr>
          <p:cNvPr id="5" name="TextBox 5"/>
          <p:cNvSpPr txBox="1"/>
          <p:nvPr/>
        </p:nvSpPr>
        <p:spPr>
          <a:xfrm>
            <a:off x="12634626" y="7269699"/>
            <a:ext cx="3629123" cy="1969450"/>
          </a:xfrm>
          <a:prstGeom prst="rect">
            <a:avLst/>
          </a:prstGeom>
        </p:spPr>
        <p:txBody>
          <a:bodyPr lIns="0" tIns="0" rIns="0" bIns="0" rtlCol="0" anchor="t">
            <a:spAutoFit/>
          </a:bodyPr>
          <a:lstStyle/>
          <a:p>
            <a:pPr algn="ctr">
              <a:lnSpc>
                <a:spcPct val="150000"/>
              </a:lnSpc>
            </a:pPr>
            <a:r>
              <a:rPr lang="en-US" sz="4500">
                <a:solidFill>
                  <a:srgbClr val="0C1513"/>
                </a:solidFill>
                <a:latin typeface="Canva Sans Bold"/>
              </a:rPr>
              <a:t>Desk or Wall Pushups</a:t>
            </a:r>
            <a:endParaRPr lang="en-US"/>
          </a:p>
        </p:txBody>
      </p:sp>
      <p:sp>
        <p:nvSpPr>
          <p:cNvPr id="6" name="Freeform 6"/>
          <p:cNvSpPr/>
          <p:nvPr/>
        </p:nvSpPr>
        <p:spPr>
          <a:xfrm>
            <a:off x="6323071" y="1394460"/>
            <a:ext cx="2820929" cy="5911162"/>
          </a:xfrm>
          <a:custGeom>
            <a:avLst/>
            <a:gdLst/>
            <a:ahLst/>
            <a:cxnLst/>
            <a:rect l="l" t="t" r="r" b="b"/>
            <a:pathLst>
              <a:path w="2820929" h="5911162">
                <a:moveTo>
                  <a:pt x="0" y="0"/>
                </a:moveTo>
                <a:lnTo>
                  <a:pt x="2820929" y="0"/>
                </a:lnTo>
                <a:lnTo>
                  <a:pt x="2820929" y="5911162"/>
                </a:lnTo>
                <a:lnTo>
                  <a:pt x="0" y="5911162"/>
                </a:lnTo>
                <a:lnTo>
                  <a:pt x="0" y="0"/>
                </a:lnTo>
                <a:close/>
              </a:path>
            </a:pathLst>
          </a:custGeom>
          <a:blipFill>
            <a:blip r:embed="rId5"/>
            <a:stretch>
              <a:fillRect l="-99656" r="-114935"/>
            </a:stretch>
          </a:blipFill>
        </p:spPr>
        <p:txBody>
          <a:bodyPr/>
          <a:lstStyle/>
          <a:p>
            <a:endParaRPr lang="en-US"/>
          </a:p>
        </p:txBody>
      </p:sp>
      <p:sp>
        <p:nvSpPr>
          <p:cNvPr id="7" name="Freeform 7"/>
          <p:cNvSpPr/>
          <p:nvPr/>
        </p:nvSpPr>
        <p:spPr>
          <a:xfrm>
            <a:off x="11936221" y="2257612"/>
            <a:ext cx="5025935" cy="5048010"/>
          </a:xfrm>
          <a:custGeom>
            <a:avLst/>
            <a:gdLst/>
            <a:ahLst/>
            <a:cxnLst/>
            <a:rect l="l" t="t" r="r" b="b"/>
            <a:pathLst>
              <a:path w="5025935" h="5048010">
                <a:moveTo>
                  <a:pt x="0" y="0"/>
                </a:moveTo>
                <a:lnTo>
                  <a:pt x="5025935" y="0"/>
                </a:lnTo>
                <a:lnTo>
                  <a:pt x="5025935" y="5048010"/>
                </a:lnTo>
                <a:lnTo>
                  <a:pt x="0" y="5048010"/>
                </a:lnTo>
                <a:lnTo>
                  <a:pt x="0" y="0"/>
                </a:lnTo>
                <a:close/>
              </a:path>
            </a:pathLst>
          </a:custGeom>
          <a:blipFill>
            <a:blip r:embed="rId6"/>
            <a:stretch>
              <a:fillRect l="-18793" r="-31995"/>
            </a:stretch>
          </a:blipFill>
        </p:spPr>
        <p:txBody>
          <a:bodyPr/>
          <a:lstStyle/>
          <a:p>
            <a:endParaRPr lang="en-US"/>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9" name="Freeform 5">
            <a:extLst>
              <a:ext uri="{FF2B5EF4-FFF2-40B4-BE49-F238E27FC236}">
                <a16:creationId xmlns:a16="http://schemas.microsoft.com/office/drawing/2014/main" id="{80DA2915-7297-A0A2-D0F5-0A1DCA3063F5}"/>
              </a:ext>
            </a:extLst>
          </p:cNvPr>
          <p:cNvSpPr/>
          <p:nvPr/>
        </p:nvSpPr>
        <p:spPr>
          <a:xfrm>
            <a:off x="4825891" y="346377"/>
            <a:ext cx="8852453"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1741209" y="8941"/>
            <a:ext cx="15021818"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Ab Strengthening Exercises</a:t>
            </a:r>
            <a:endParaRPr lang="en-US" dirty="0"/>
          </a:p>
        </p:txBody>
      </p:sp>
      <p:sp>
        <p:nvSpPr>
          <p:cNvPr id="4" name="TextBox 4"/>
          <p:cNvSpPr txBox="1"/>
          <p:nvPr/>
        </p:nvSpPr>
        <p:spPr>
          <a:xfrm>
            <a:off x="2090208" y="7696200"/>
            <a:ext cx="2526855"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Pelvic Tilt</a:t>
            </a:r>
            <a:endParaRPr lang="en-US" dirty="0"/>
          </a:p>
        </p:txBody>
      </p:sp>
      <p:sp>
        <p:nvSpPr>
          <p:cNvPr id="5" name="TextBox 5"/>
          <p:cNvSpPr txBox="1"/>
          <p:nvPr/>
        </p:nvSpPr>
        <p:spPr>
          <a:xfrm>
            <a:off x="8813075" y="7696200"/>
            <a:ext cx="2934463"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Seated Crunches</a:t>
            </a:r>
            <a:endParaRPr lang="en-US" dirty="0"/>
          </a:p>
        </p:txBody>
      </p:sp>
      <p:sp>
        <p:nvSpPr>
          <p:cNvPr id="6" name="Freeform 6"/>
          <p:cNvSpPr/>
          <p:nvPr/>
        </p:nvSpPr>
        <p:spPr>
          <a:xfrm>
            <a:off x="6427289" y="1399375"/>
            <a:ext cx="4245924" cy="6373025"/>
          </a:xfrm>
          <a:custGeom>
            <a:avLst/>
            <a:gdLst/>
            <a:ahLst/>
            <a:cxnLst/>
            <a:rect l="l" t="t" r="r" b="b"/>
            <a:pathLst>
              <a:path w="4245924" h="6373025">
                <a:moveTo>
                  <a:pt x="0" y="0"/>
                </a:moveTo>
                <a:lnTo>
                  <a:pt x="4245924" y="0"/>
                </a:lnTo>
                <a:lnTo>
                  <a:pt x="4245924" y="6373025"/>
                </a:lnTo>
                <a:lnTo>
                  <a:pt x="0" y="6373025"/>
                </a:lnTo>
                <a:lnTo>
                  <a:pt x="0" y="0"/>
                </a:lnTo>
                <a:close/>
              </a:path>
            </a:pathLst>
          </a:custGeom>
          <a:blipFill>
            <a:blip r:embed="rId5"/>
            <a:stretch>
              <a:fillRect/>
            </a:stretch>
          </a:blipFill>
        </p:spPr>
        <p:txBody>
          <a:bodyPr/>
          <a:lstStyle/>
          <a:p>
            <a:endParaRPr lang="en-US"/>
          </a:p>
        </p:txBody>
      </p:sp>
      <p:sp>
        <p:nvSpPr>
          <p:cNvPr id="7" name="Freeform 7"/>
          <p:cNvSpPr/>
          <p:nvPr/>
        </p:nvSpPr>
        <p:spPr>
          <a:xfrm rot="92185">
            <a:off x="10209760" y="2840119"/>
            <a:ext cx="3610348" cy="5050832"/>
          </a:xfrm>
          <a:custGeom>
            <a:avLst/>
            <a:gdLst/>
            <a:ahLst/>
            <a:cxnLst/>
            <a:rect l="l" t="t" r="r" b="b"/>
            <a:pathLst>
              <a:path w="3610348" h="5050832">
                <a:moveTo>
                  <a:pt x="0" y="0"/>
                </a:moveTo>
                <a:lnTo>
                  <a:pt x="3610348" y="0"/>
                </a:lnTo>
                <a:lnTo>
                  <a:pt x="3610348" y="5050832"/>
                </a:lnTo>
                <a:lnTo>
                  <a:pt x="0" y="5050832"/>
                </a:lnTo>
                <a:lnTo>
                  <a:pt x="0" y="0"/>
                </a:lnTo>
                <a:close/>
              </a:path>
            </a:pathLst>
          </a:custGeom>
          <a:blipFill>
            <a:blip r:embed="rId6"/>
            <a:stretch>
              <a:fillRect l="-10144" t="-9758" r="-18719" b="-28411"/>
            </a:stretch>
          </a:blipFill>
        </p:spPr>
        <p:txBody>
          <a:bodyPr/>
          <a:lstStyle/>
          <a:p>
            <a:endParaRPr lang="en-US"/>
          </a:p>
        </p:txBody>
      </p:sp>
      <p:sp>
        <p:nvSpPr>
          <p:cNvPr id="8" name="Freeform 8"/>
          <p:cNvSpPr/>
          <p:nvPr/>
        </p:nvSpPr>
        <p:spPr>
          <a:xfrm rot="-235142">
            <a:off x="733635" y="2156266"/>
            <a:ext cx="3699932" cy="5496120"/>
          </a:xfrm>
          <a:custGeom>
            <a:avLst/>
            <a:gdLst/>
            <a:ahLst/>
            <a:cxnLst/>
            <a:rect l="l" t="t" r="r" b="b"/>
            <a:pathLst>
              <a:path w="3699932" h="5496120">
                <a:moveTo>
                  <a:pt x="0" y="0"/>
                </a:moveTo>
                <a:lnTo>
                  <a:pt x="3699932" y="0"/>
                </a:lnTo>
                <a:lnTo>
                  <a:pt x="3699932" y="5496121"/>
                </a:lnTo>
                <a:lnTo>
                  <a:pt x="0" y="5496121"/>
                </a:lnTo>
                <a:lnTo>
                  <a:pt x="0" y="0"/>
                </a:lnTo>
                <a:close/>
              </a:path>
            </a:pathLst>
          </a:custGeom>
          <a:blipFill>
            <a:blip r:embed="rId7"/>
            <a:stretch>
              <a:fillRect l="-20930" t="-20156" r="-28488" b="-30724"/>
            </a:stretch>
          </a:blipFill>
        </p:spPr>
        <p:txBody>
          <a:bodyPr/>
          <a:lstStyle/>
          <a:p>
            <a:endParaRPr lang="en-US"/>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3" name="TextBox 3"/>
          <p:cNvSpPr txBox="1"/>
          <p:nvPr/>
        </p:nvSpPr>
        <p:spPr>
          <a:xfrm>
            <a:off x="1519557" y="7696200"/>
            <a:ext cx="3668156"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Standing Hip Extension</a:t>
            </a:r>
            <a:endParaRPr lang="en-US" dirty="0"/>
          </a:p>
        </p:txBody>
      </p:sp>
      <p:sp>
        <p:nvSpPr>
          <p:cNvPr id="4" name="TextBox 4"/>
          <p:cNvSpPr txBox="1"/>
          <p:nvPr/>
        </p:nvSpPr>
        <p:spPr>
          <a:xfrm>
            <a:off x="7839812" y="7696200"/>
            <a:ext cx="2608376"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Seated Knee Lift</a:t>
            </a:r>
            <a:endParaRPr lang="en-US" dirty="0"/>
          </a:p>
        </p:txBody>
      </p:sp>
      <p:sp>
        <p:nvSpPr>
          <p:cNvPr id="5" name="TextBox 5"/>
          <p:cNvSpPr txBox="1"/>
          <p:nvPr/>
        </p:nvSpPr>
        <p:spPr>
          <a:xfrm>
            <a:off x="13630177" y="7696200"/>
            <a:ext cx="2608376"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Chair Squat</a:t>
            </a:r>
            <a:endParaRPr lang="en-US" dirty="0"/>
          </a:p>
        </p:txBody>
      </p:sp>
      <p:sp>
        <p:nvSpPr>
          <p:cNvPr id="6" name="Freeform 6"/>
          <p:cNvSpPr/>
          <p:nvPr/>
        </p:nvSpPr>
        <p:spPr>
          <a:xfrm rot="182587">
            <a:off x="6633070" y="2033421"/>
            <a:ext cx="4302727" cy="5591333"/>
          </a:xfrm>
          <a:custGeom>
            <a:avLst/>
            <a:gdLst/>
            <a:ahLst/>
            <a:cxnLst/>
            <a:rect l="l" t="t" r="r" b="b"/>
            <a:pathLst>
              <a:path w="4302727" h="5591333">
                <a:moveTo>
                  <a:pt x="0" y="0"/>
                </a:moveTo>
                <a:lnTo>
                  <a:pt x="4302726" y="0"/>
                </a:lnTo>
                <a:lnTo>
                  <a:pt x="4302726" y="5591334"/>
                </a:lnTo>
                <a:lnTo>
                  <a:pt x="0" y="5591334"/>
                </a:lnTo>
                <a:lnTo>
                  <a:pt x="0" y="0"/>
                </a:lnTo>
                <a:close/>
              </a:path>
            </a:pathLst>
          </a:custGeom>
          <a:blipFill>
            <a:blip r:embed="rId3"/>
            <a:stretch>
              <a:fillRect l="-9086" t="-11654" r="-11106" b="-27084"/>
            </a:stretch>
          </a:blipFill>
        </p:spPr>
        <p:txBody>
          <a:bodyPr/>
          <a:lstStyle/>
          <a:p>
            <a:endParaRPr lang="en-US"/>
          </a:p>
        </p:txBody>
      </p:sp>
      <p:sp>
        <p:nvSpPr>
          <p:cNvPr id="7" name="Freeform 7"/>
          <p:cNvSpPr/>
          <p:nvPr/>
        </p:nvSpPr>
        <p:spPr>
          <a:xfrm>
            <a:off x="12165985" y="1923153"/>
            <a:ext cx="4836235" cy="5497690"/>
          </a:xfrm>
          <a:custGeom>
            <a:avLst/>
            <a:gdLst/>
            <a:ahLst/>
            <a:cxnLst/>
            <a:rect l="l" t="t" r="r" b="b"/>
            <a:pathLst>
              <a:path w="4836235" h="5497690">
                <a:moveTo>
                  <a:pt x="0" y="0"/>
                </a:moveTo>
                <a:lnTo>
                  <a:pt x="4836235" y="0"/>
                </a:lnTo>
                <a:lnTo>
                  <a:pt x="4836235" y="5497690"/>
                </a:lnTo>
                <a:lnTo>
                  <a:pt x="0" y="5497690"/>
                </a:lnTo>
                <a:lnTo>
                  <a:pt x="0" y="0"/>
                </a:lnTo>
                <a:close/>
              </a:path>
            </a:pathLst>
          </a:custGeom>
          <a:blipFill>
            <a:blip r:embed="rId4"/>
            <a:stretch>
              <a:fillRect t="-15817" b="-16135"/>
            </a:stretch>
          </a:blipFill>
        </p:spPr>
        <p:txBody>
          <a:bodyPr/>
          <a:lstStyle/>
          <a:p>
            <a:endParaRPr lang="en-US"/>
          </a:p>
        </p:txBody>
      </p:sp>
      <p:sp>
        <p:nvSpPr>
          <p:cNvPr id="8" name="Freeform 8"/>
          <p:cNvSpPr/>
          <p:nvPr/>
        </p:nvSpPr>
        <p:spPr>
          <a:xfrm flipH="1">
            <a:off x="1262399" y="1923153"/>
            <a:ext cx="4182473" cy="5497690"/>
          </a:xfrm>
          <a:custGeom>
            <a:avLst/>
            <a:gdLst/>
            <a:ahLst/>
            <a:cxnLst/>
            <a:rect l="l" t="t" r="r" b="b"/>
            <a:pathLst>
              <a:path w="4182473" h="5497690">
                <a:moveTo>
                  <a:pt x="4182473" y="0"/>
                </a:moveTo>
                <a:lnTo>
                  <a:pt x="0" y="0"/>
                </a:lnTo>
                <a:lnTo>
                  <a:pt x="0" y="5497690"/>
                </a:lnTo>
                <a:lnTo>
                  <a:pt x="4182473" y="5497690"/>
                </a:lnTo>
                <a:lnTo>
                  <a:pt x="4182473" y="0"/>
                </a:lnTo>
                <a:close/>
              </a:path>
            </a:pathLst>
          </a:custGeom>
          <a:blipFill>
            <a:blip r:embed="rId5">
              <a:alphaModFix amt="96000"/>
            </a:blip>
            <a:stretch>
              <a:fillRect l="-5885" t="-5756" r="-18002" b="-35710"/>
            </a:stretch>
          </a:blipFill>
          <a:ln cap="sq">
            <a:noFill/>
            <a:prstDash val="solid"/>
            <a:miter/>
          </a:ln>
        </p:spPr>
        <p:txBody>
          <a:bodyPr/>
          <a:lstStyle/>
          <a:p>
            <a:endParaRPr lang="en-US"/>
          </a:p>
        </p:txBody>
      </p:sp>
      <p:sp>
        <p:nvSpPr>
          <p:cNvPr id="9" name="Freeform 5">
            <a:extLst>
              <a:ext uri="{FF2B5EF4-FFF2-40B4-BE49-F238E27FC236}">
                <a16:creationId xmlns:a16="http://schemas.microsoft.com/office/drawing/2014/main" id="{56E40DFE-8449-981F-1026-99CDB313A60F}"/>
              </a:ext>
            </a:extLst>
          </p:cNvPr>
          <p:cNvSpPr/>
          <p:nvPr/>
        </p:nvSpPr>
        <p:spPr>
          <a:xfrm>
            <a:off x="3021496" y="481379"/>
            <a:ext cx="120396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21132" y="93989"/>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Hip and Leg Strengthening Exercises</a:t>
            </a:r>
            <a:endParaRPr lang="en-US"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8" name="Freeform 5">
            <a:extLst>
              <a:ext uri="{FF2B5EF4-FFF2-40B4-BE49-F238E27FC236}">
                <a16:creationId xmlns:a16="http://schemas.microsoft.com/office/drawing/2014/main" id="{9FD7A081-DDB3-8788-D362-4672A1CA56ED}"/>
              </a:ext>
            </a:extLst>
          </p:cNvPr>
          <p:cNvSpPr/>
          <p:nvPr/>
        </p:nvSpPr>
        <p:spPr>
          <a:xfrm>
            <a:off x="4407053" y="447369"/>
            <a:ext cx="9481225"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21132" y="148841"/>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Stretch at Your Desk or Home</a:t>
            </a:r>
            <a:endParaRPr lang="en-US" dirty="0"/>
          </a:p>
        </p:txBody>
      </p:sp>
      <p:sp>
        <p:nvSpPr>
          <p:cNvPr id="3" name="Freeform 3"/>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6499701" y="7696200"/>
            <a:ext cx="3015984"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Overhead Stretch</a:t>
            </a:r>
            <a:endParaRPr lang="en-US" dirty="0"/>
          </a:p>
        </p:txBody>
      </p:sp>
      <p:sp>
        <p:nvSpPr>
          <p:cNvPr id="5" name="TextBox 5"/>
          <p:cNvSpPr txBox="1"/>
          <p:nvPr/>
        </p:nvSpPr>
        <p:spPr>
          <a:xfrm>
            <a:off x="13630177" y="7696200"/>
            <a:ext cx="2608376"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Chest Stretch</a:t>
            </a:r>
            <a:endParaRPr lang="en-US" dirty="0"/>
          </a:p>
        </p:txBody>
      </p:sp>
      <p:sp>
        <p:nvSpPr>
          <p:cNvPr id="6" name="Freeform 6"/>
          <p:cNvSpPr/>
          <p:nvPr/>
        </p:nvSpPr>
        <p:spPr>
          <a:xfrm>
            <a:off x="6146875" y="1882302"/>
            <a:ext cx="3721638" cy="5890098"/>
          </a:xfrm>
          <a:custGeom>
            <a:avLst/>
            <a:gdLst/>
            <a:ahLst/>
            <a:cxnLst/>
            <a:rect l="l" t="t" r="r" b="b"/>
            <a:pathLst>
              <a:path w="3721638" h="5890098">
                <a:moveTo>
                  <a:pt x="0" y="0"/>
                </a:moveTo>
                <a:lnTo>
                  <a:pt x="3721637" y="0"/>
                </a:lnTo>
                <a:lnTo>
                  <a:pt x="3721637" y="5890098"/>
                </a:lnTo>
                <a:lnTo>
                  <a:pt x="0" y="5890098"/>
                </a:lnTo>
                <a:lnTo>
                  <a:pt x="0" y="0"/>
                </a:lnTo>
                <a:close/>
              </a:path>
            </a:pathLst>
          </a:custGeom>
          <a:blipFill>
            <a:blip r:embed="rId5"/>
            <a:stretch>
              <a:fillRect t="-15299" r="-41185" b="-18511"/>
            </a:stretch>
          </a:blipFill>
        </p:spPr>
        <p:txBody>
          <a:bodyPr/>
          <a:lstStyle/>
          <a:p>
            <a:endParaRPr lang="en-US"/>
          </a:p>
        </p:txBody>
      </p:sp>
      <p:sp>
        <p:nvSpPr>
          <p:cNvPr id="7" name="Freeform 7"/>
          <p:cNvSpPr/>
          <p:nvPr/>
        </p:nvSpPr>
        <p:spPr>
          <a:xfrm rot="-108742">
            <a:off x="13007180" y="1665743"/>
            <a:ext cx="3381444" cy="6054700"/>
          </a:xfrm>
          <a:custGeom>
            <a:avLst/>
            <a:gdLst/>
            <a:ahLst/>
            <a:cxnLst/>
            <a:rect l="l" t="t" r="r" b="b"/>
            <a:pathLst>
              <a:path w="3381444" h="6054700">
                <a:moveTo>
                  <a:pt x="0" y="0"/>
                </a:moveTo>
                <a:lnTo>
                  <a:pt x="3381444" y="0"/>
                </a:lnTo>
                <a:lnTo>
                  <a:pt x="3381444" y="6054700"/>
                </a:lnTo>
                <a:lnTo>
                  <a:pt x="0" y="6054700"/>
                </a:lnTo>
                <a:lnTo>
                  <a:pt x="0" y="0"/>
                </a:lnTo>
                <a:close/>
              </a:path>
            </a:pathLst>
          </a:custGeom>
          <a:blipFill>
            <a:blip r:embed="rId6"/>
            <a:stretch>
              <a:fillRect l="-26194" t="-29491" r="-37421" b="-7663"/>
            </a:stretch>
          </a:blipFill>
        </p:spPr>
        <p:txBody>
          <a:bodyPr/>
          <a:lstStyle/>
          <a:p>
            <a:endParaRPr lang="en-US"/>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9" name="Freeform 5">
            <a:extLst>
              <a:ext uri="{FF2B5EF4-FFF2-40B4-BE49-F238E27FC236}">
                <a16:creationId xmlns:a16="http://schemas.microsoft.com/office/drawing/2014/main" id="{5A33A102-A75D-27A5-B291-BCF8B6B1992F}"/>
              </a:ext>
            </a:extLst>
          </p:cNvPr>
          <p:cNvSpPr/>
          <p:nvPr/>
        </p:nvSpPr>
        <p:spPr>
          <a:xfrm>
            <a:off x="1566556" y="682768"/>
            <a:ext cx="15093192"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1628252" y="358137"/>
            <a:ext cx="15021818"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Stretches for Your Upper Back, Neck, &amp; Shoulders</a:t>
            </a:r>
            <a:endParaRPr lang="en-US" dirty="0"/>
          </a:p>
        </p:txBody>
      </p:sp>
      <p:sp>
        <p:nvSpPr>
          <p:cNvPr id="4" name="TextBox 4"/>
          <p:cNvSpPr txBox="1"/>
          <p:nvPr/>
        </p:nvSpPr>
        <p:spPr>
          <a:xfrm>
            <a:off x="1845643" y="7696200"/>
            <a:ext cx="3015984"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Shoulder Roll</a:t>
            </a:r>
            <a:endParaRPr lang="en-US" dirty="0"/>
          </a:p>
        </p:txBody>
      </p:sp>
      <p:sp>
        <p:nvSpPr>
          <p:cNvPr id="5" name="Freeform 5"/>
          <p:cNvSpPr/>
          <p:nvPr/>
        </p:nvSpPr>
        <p:spPr>
          <a:xfrm>
            <a:off x="7891575" y="2009545"/>
            <a:ext cx="3782592" cy="5762855"/>
          </a:xfrm>
          <a:custGeom>
            <a:avLst/>
            <a:gdLst/>
            <a:ahLst/>
            <a:cxnLst/>
            <a:rect l="l" t="t" r="r" b="b"/>
            <a:pathLst>
              <a:path w="3782592" h="5762855">
                <a:moveTo>
                  <a:pt x="0" y="0"/>
                </a:moveTo>
                <a:lnTo>
                  <a:pt x="3782592" y="0"/>
                </a:lnTo>
                <a:lnTo>
                  <a:pt x="3782592" y="5762855"/>
                </a:lnTo>
                <a:lnTo>
                  <a:pt x="0" y="5762855"/>
                </a:lnTo>
                <a:lnTo>
                  <a:pt x="0" y="0"/>
                </a:lnTo>
                <a:close/>
              </a:path>
            </a:pathLst>
          </a:custGeom>
          <a:blipFill>
            <a:blip r:embed="rId5"/>
            <a:stretch>
              <a:fillRect l="-25716" t="-32008" r="-21809" b="-13334"/>
            </a:stretch>
          </a:blipFill>
        </p:spPr>
        <p:txBody>
          <a:bodyPr/>
          <a:lstStyle/>
          <a:p>
            <a:endParaRPr lang="en-US"/>
          </a:p>
        </p:txBody>
      </p:sp>
      <p:sp>
        <p:nvSpPr>
          <p:cNvPr id="6" name="Freeform 6"/>
          <p:cNvSpPr/>
          <p:nvPr/>
        </p:nvSpPr>
        <p:spPr>
          <a:xfrm>
            <a:off x="1544879" y="451705"/>
            <a:ext cx="5021622" cy="7532433"/>
          </a:xfrm>
          <a:custGeom>
            <a:avLst/>
            <a:gdLst/>
            <a:ahLst/>
            <a:cxnLst/>
            <a:rect l="l" t="t" r="r" b="b"/>
            <a:pathLst>
              <a:path w="5021622" h="7532433">
                <a:moveTo>
                  <a:pt x="0" y="0"/>
                </a:moveTo>
                <a:lnTo>
                  <a:pt x="5021622" y="0"/>
                </a:lnTo>
                <a:lnTo>
                  <a:pt x="5021622" y="7532433"/>
                </a:lnTo>
                <a:lnTo>
                  <a:pt x="0" y="7532433"/>
                </a:lnTo>
                <a:lnTo>
                  <a:pt x="0" y="0"/>
                </a:lnTo>
                <a:close/>
              </a:path>
            </a:pathLst>
          </a:custGeom>
          <a:blipFill>
            <a:blip r:embed="rId6"/>
            <a:stretch>
              <a:fillRect/>
            </a:stretch>
          </a:blipFill>
        </p:spPr>
        <p:txBody>
          <a:bodyPr/>
          <a:lstStyle/>
          <a:p>
            <a:endParaRPr lang="en-US"/>
          </a:p>
        </p:txBody>
      </p:sp>
      <p:sp>
        <p:nvSpPr>
          <p:cNvPr id="7" name="Freeform 7"/>
          <p:cNvSpPr/>
          <p:nvPr/>
        </p:nvSpPr>
        <p:spPr>
          <a:xfrm>
            <a:off x="3700462" y="3283599"/>
            <a:ext cx="1702638" cy="934322"/>
          </a:xfrm>
          <a:custGeom>
            <a:avLst/>
            <a:gdLst/>
            <a:ahLst/>
            <a:cxnLst/>
            <a:rect l="l" t="t" r="r" b="b"/>
            <a:pathLst>
              <a:path w="1702638" h="934322">
                <a:moveTo>
                  <a:pt x="0" y="0"/>
                </a:moveTo>
                <a:lnTo>
                  <a:pt x="1702638" y="0"/>
                </a:lnTo>
                <a:lnTo>
                  <a:pt x="1702638" y="934322"/>
                </a:lnTo>
                <a:lnTo>
                  <a:pt x="0" y="934322"/>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en-US"/>
          </a:p>
        </p:txBody>
      </p:sp>
      <p:sp>
        <p:nvSpPr>
          <p:cNvPr id="8" name="TextBox 8"/>
          <p:cNvSpPr txBox="1"/>
          <p:nvPr/>
        </p:nvSpPr>
        <p:spPr>
          <a:xfrm>
            <a:off x="9139161" y="7696200"/>
            <a:ext cx="2282290"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Head Tilt</a:t>
            </a:r>
            <a:endParaRPr lang="en-US" dirty="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8" name="Freeform 5">
            <a:extLst>
              <a:ext uri="{FF2B5EF4-FFF2-40B4-BE49-F238E27FC236}">
                <a16:creationId xmlns:a16="http://schemas.microsoft.com/office/drawing/2014/main" id="{5F6CC786-3DEC-2ABA-809F-0A1D333F19C6}"/>
              </a:ext>
            </a:extLst>
          </p:cNvPr>
          <p:cNvSpPr/>
          <p:nvPr/>
        </p:nvSpPr>
        <p:spPr>
          <a:xfrm>
            <a:off x="3124199" y="501755"/>
            <a:ext cx="120396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21132" y="214851"/>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Stretches for Your Lower Back &amp; Sides</a:t>
            </a:r>
            <a:endParaRPr lang="en-US" dirty="0"/>
          </a:p>
        </p:txBody>
      </p:sp>
      <p:sp>
        <p:nvSpPr>
          <p:cNvPr id="3" name="Freeform 3"/>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5198261" y="8017669"/>
            <a:ext cx="5511709" cy="1835695"/>
          </a:xfrm>
          <a:prstGeom prst="rect">
            <a:avLst/>
          </a:prstGeom>
        </p:spPr>
        <p:txBody>
          <a:bodyPr lIns="0" tIns="0" rIns="0" bIns="0" rtlCol="0" anchor="t">
            <a:spAutoFit/>
          </a:bodyPr>
          <a:lstStyle/>
          <a:p>
            <a:pPr algn="ctr">
              <a:lnSpc>
                <a:spcPct val="150000"/>
              </a:lnSpc>
            </a:pPr>
            <a:r>
              <a:rPr lang="en-US" sz="4200" dirty="0">
                <a:solidFill>
                  <a:srgbClr val="0C1513"/>
                </a:solidFill>
                <a:latin typeface="Canva Sans Bold"/>
              </a:rPr>
              <a:t>Seated Forward Fold (Lower Back Stretch)</a:t>
            </a:r>
          </a:p>
        </p:txBody>
      </p:sp>
      <p:sp>
        <p:nvSpPr>
          <p:cNvPr id="5" name="TextBox 5"/>
          <p:cNvSpPr txBox="1"/>
          <p:nvPr/>
        </p:nvSpPr>
        <p:spPr>
          <a:xfrm>
            <a:off x="13621746" y="7964329"/>
            <a:ext cx="2608376"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Torso Twist</a:t>
            </a:r>
            <a:endParaRPr lang="en-US" dirty="0"/>
          </a:p>
        </p:txBody>
      </p:sp>
      <p:sp>
        <p:nvSpPr>
          <p:cNvPr id="6" name="Freeform 6"/>
          <p:cNvSpPr/>
          <p:nvPr/>
        </p:nvSpPr>
        <p:spPr>
          <a:xfrm rot="-321321">
            <a:off x="6292954" y="2655069"/>
            <a:ext cx="2623167" cy="5005842"/>
          </a:xfrm>
          <a:custGeom>
            <a:avLst/>
            <a:gdLst/>
            <a:ahLst/>
            <a:cxnLst/>
            <a:rect l="l" t="t" r="r" b="b"/>
            <a:pathLst>
              <a:path w="2623167" h="5005842">
                <a:moveTo>
                  <a:pt x="0" y="0"/>
                </a:moveTo>
                <a:lnTo>
                  <a:pt x="2623167" y="0"/>
                </a:lnTo>
                <a:lnTo>
                  <a:pt x="2623167" y="5005843"/>
                </a:lnTo>
                <a:lnTo>
                  <a:pt x="0" y="5005843"/>
                </a:lnTo>
                <a:lnTo>
                  <a:pt x="0" y="0"/>
                </a:lnTo>
                <a:close/>
              </a:path>
            </a:pathLst>
          </a:custGeom>
          <a:blipFill>
            <a:blip r:embed="rId5"/>
            <a:stretch>
              <a:fillRect l="-103630" t="-94039" r="-120531" b="-60927"/>
            </a:stretch>
          </a:blipFill>
        </p:spPr>
        <p:txBody>
          <a:bodyPr/>
          <a:lstStyle/>
          <a:p>
            <a:endParaRPr lang="en-US"/>
          </a:p>
        </p:txBody>
      </p:sp>
      <p:sp>
        <p:nvSpPr>
          <p:cNvPr id="7" name="Freeform 7"/>
          <p:cNvSpPr/>
          <p:nvPr/>
        </p:nvSpPr>
        <p:spPr>
          <a:xfrm>
            <a:off x="13256675" y="1938823"/>
            <a:ext cx="3338519" cy="6155046"/>
          </a:xfrm>
          <a:custGeom>
            <a:avLst/>
            <a:gdLst/>
            <a:ahLst/>
            <a:cxnLst/>
            <a:rect l="l" t="t" r="r" b="b"/>
            <a:pathLst>
              <a:path w="3338519" h="6155046">
                <a:moveTo>
                  <a:pt x="0" y="0"/>
                </a:moveTo>
                <a:lnTo>
                  <a:pt x="3338519" y="0"/>
                </a:lnTo>
                <a:lnTo>
                  <a:pt x="3338519" y="6155046"/>
                </a:lnTo>
                <a:lnTo>
                  <a:pt x="0" y="6155046"/>
                </a:lnTo>
                <a:lnTo>
                  <a:pt x="0" y="0"/>
                </a:lnTo>
                <a:close/>
              </a:path>
            </a:pathLst>
          </a:custGeom>
          <a:blipFill>
            <a:blip r:embed="rId6"/>
            <a:stretch>
              <a:fillRect l="-38636" t="-32183" r="-37086" b="-10785"/>
            </a:stretch>
          </a:blipFill>
        </p:spPr>
        <p:txBody>
          <a:bodyPr/>
          <a:lstStyle/>
          <a:p>
            <a:endParaRPr lang="en-US"/>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8" name="Freeform 5">
            <a:extLst>
              <a:ext uri="{FF2B5EF4-FFF2-40B4-BE49-F238E27FC236}">
                <a16:creationId xmlns:a16="http://schemas.microsoft.com/office/drawing/2014/main" id="{062A9281-83F1-3FB6-7DAC-FF7E06F0BF55}"/>
              </a:ext>
            </a:extLst>
          </p:cNvPr>
          <p:cNvSpPr/>
          <p:nvPr/>
        </p:nvSpPr>
        <p:spPr>
          <a:xfrm>
            <a:off x="5420139" y="390745"/>
            <a:ext cx="743447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1633091" y="83891"/>
            <a:ext cx="15021818"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Stretches for Your Legs</a:t>
            </a:r>
            <a:endParaRPr lang="en-US" dirty="0"/>
          </a:p>
        </p:txBody>
      </p:sp>
      <p:sp>
        <p:nvSpPr>
          <p:cNvPr id="4" name="TextBox 4"/>
          <p:cNvSpPr txBox="1"/>
          <p:nvPr/>
        </p:nvSpPr>
        <p:spPr>
          <a:xfrm>
            <a:off x="1845643" y="7696200"/>
            <a:ext cx="3015984" cy="196945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Hamstring Stretch</a:t>
            </a:r>
            <a:endParaRPr lang="en-US" dirty="0"/>
          </a:p>
        </p:txBody>
      </p:sp>
      <p:sp>
        <p:nvSpPr>
          <p:cNvPr id="5" name="TextBox 5"/>
          <p:cNvSpPr txBox="1"/>
          <p:nvPr/>
        </p:nvSpPr>
        <p:spPr>
          <a:xfrm>
            <a:off x="8547266" y="7696200"/>
            <a:ext cx="3466080" cy="1966820"/>
          </a:xfrm>
          <a:prstGeom prst="rect">
            <a:avLst/>
          </a:prstGeom>
        </p:spPr>
        <p:txBody>
          <a:bodyPr lIns="0" tIns="0" rIns="0" bIns="0" rtlCol="0" anchor="t">
            <a:spAutoFit/>
          </a:bodyPr>
          <a:lstStyle/>
          <a:p>
            <a:pPr algn="ctr">
              <a:lnSpc>
                <a:spcPct val="150000"/>
              </a:lnSpc>
            </a:pPr>
            <a:r>
              <a:rPr lang="en-US" sz="4500" dirty="0">
                <a:solidFill>
                  <a:srgbClr val="0C1513"/>
                </a:solidFill>
                <a:latin typeface="Canva Sans Bold"/>
              </a:rPr>
              <a:t>Figure-4 </a:t>
            </a:r>
            <a:endParaRPr lang="en-US" dirty="0"/>
          </a:p>
          <a:p>
            <a:pPr algn="ctr">
              <a:lnSpc>
                <a:spcPct val="150000"/>
              </a:lnSpc>
            </a:pPr>
            <a:r>
              <a:rPr lang="en-US" sz="4500" dirty="0">
                <a:solidFill>
                  <a:srgbClr val="0C1513"/>
                </a:solidFill>
                <a:latin typeface="Canva Sans Bold"/>
              </a:rPr>
              <a:t>Hip Stretch</a:t>
            </a:r>
          </a:p>
        </p:txBody>
      </p:sp>
      <p:sp>
        <p:nvSpPr>
          <p:cNvPr id="6" name="Freeform 6"/>
          <p:cNvSpPr/>
          <p:nvPr/>
        </p:nvSpPr>
        <p:spPr>
          <a:xfrm>
            <a:off x="1738210" y="2093415"/>
            <a:ext cx="2693717" cy="5375021"/>
          </a:xfrm>
          <a:custGeom>
            <a:avLst/>
            <a:gdLst/>
            <a:ahLst/>
            <a:cxnLst/>
            <a:rect l="l" t="t" r="r" b="b"/>
            <a:pathLst>
              <a:path w="2693717" h="5375021">
                <a:moveTo>
                  <a:pt x="0" y="0"/>
                </a:moveTo>
                <a:lnTo>
                  <a:pt x="2693717" y="0"/>
                </a:lnTo>
                <a:lnTo>
                  <a:pt x="2693717" y="5375020"/>
                </a:lnTo>
                <a:lnTo>
                  <a:pt x="0" y="5375020"/>
                </a:lnTo>
                <a:lnTo>
                  <a:pt x="0" y="0"/>
                </a:lnTo>
                <a:close/>
              </a:path>
            </a:pathLst>
          </a:custGeom>
          <a:blipFill>
            <a:blip r:embed="rId5"/>
            <a:stretch>
              <a:fillRect l="-39170" t="-48267" r="-97235" b="-29561"/>
            </a:stretch>
          </a:blipFill>
        </p:spPr>
        <p:txBody>
          <a:bodyPr/>
          <a:lstStyle/>
          <a:p>
            <a:endParaRPr lang="en-US"/>
          </a:p>
        </p:txBody>
      </p:sp>
      <p:sp>
        <p:nvSpPr>
          <p:cNvPr id="7" name="Freeform 7"/>
          <p:cNvSpPr/>
          <p:nvPr/>
        </p:nvSpPr>
        <p:spPr>
          <a:xfrm>
            <a:off x="8147315" y="1642340"/>
            <a:ext cx="3307776" cy="6403471"/>
          </a:xfrm>
          <a:custGeom>
            <a:avLst/>
            <a:gdLst/>
            <a:ahLst/>
            <a:cxnLst/>
            <a:rect l="l" t="t" r="r" b="b"/>
            <a:pathLst>
              <a:path w="3307776" h="6403471">
                <a:moveTo>
                  <a:pt x="0" y="0"/>
                </a:moveTo>
                <a:lnTo>
                  <a:pt x="3307776" y="0"/>
                </a:lnTo>
                <a:lnTo>
                  <a:pt x="3307776" y="6403470"/>
                </a:lnTo>
                <a:lnTo>
                  <a:pt x="0" y="6403470"/>
                </a:lnTo>
                <a:lnTo>
                  <a:pt x="0" y="0"/>
                </a:lnTo>
                <a:close/>
              </a:path>
            </a:pathLst>
          </a:custGeom>
          <a:blipFill>
            <a:blip r:embed="rId6"/>
            <a:stretch>
              <a:fillRect l="-36581" t="-16472" r="-38821" b="-19436"/>
            </a:stretch>
          </a:blipFill>
        </p:spPr>
        <p:txBody>
          <a:bodyPr/>
          <a:lstStyle/>
          <a:p>
            <a:endParaRPr lang="en-US"/>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grpSp>
        <p:nvGrpSpPr>
          <p:cNvPr id="2" name="Group 2"/>
          <p:cNvGrpSpPr/>
          <p:nvPr/>
        </p:nvGrpSpPr>
        <p:grpSpPr>
          <a:xfrm>
            <a:off x="3958841" y="-1597244"/>
            <a:ext cx="10370315" cy="8079727"/>
            <a:chOff x="704094" y="2231155"/>
            <a:chExt cx="13827087" cy="10772969"/>
          </a:xfrm>
        </p:grpSpPr>
        <p:sp>
          <p:nvSpPr>
            <p:cNvPr id="3" name="TextBox 3"/>
            <p:cNvSpPr txBox="1"/>
            <p:nvPr/>
          </p:nvSpPr>
          <p:spPr>
            <a:xfrm>
              <a:off x="704094" y="4051750"/>
              <a:ext cx="13827087" cy="2624308"/>
            </a:xfrm>
            <a:prstGeom prst="rect">
              <a:avLst/>
            </a:prstGeom>
          </p:spPr>
          <p:txBody>
            <a:bodyPr lIns="0" tIns="0" rIns="0" bIns="0" rtlCol="0" anchor="t">
              <a:spAutoFit/>
            </a:bodyPr>
            <a:lstStyle/>
            <a:p>
              <a:pPr marL="0" lvl="0" indent="0" algn="ctr">
                <a:lnSpc>
                  <a:spcPct val="211267"/>
                </a:lnSpc>
              </a:pPr>
              <a:r>
                <a:rPr lang="en-US" sz="7100" dirty="0">
                  <a:solidFill>
                    <a:srgbClr val="FFFFFF"/>
                  </a:solidFill>
                  <a:latin typeface="Canva Sans Bold"/>
                </a:rPr>
                <a:t>Back on track fun fact! </a:t>
              </a:r>
              <a:endParaRPr lang="en-US" dirty="0"/>
            </a:p>
          </p:txBody>
        </p:sp>
        <p:sp>
          <p:nvSpPr>
            <p:cNvPr id="4" name="Freeform 4"/>
            <p:cNvSpPr/>
            <p:nvPr/>
          </p:nvSpPr>
          <p:spPr>
            <a:xfrm rot="-2700000">
              <a:off x="2231155" y="2231155"/>
              <a:ext cx="10772969" cy="10772969"/>
            </a:xfrm>
            <a:custGeom>
              <a:avLst/>
              <a:gdLst/>
              <a:ahLst/>
              <a:cxnLst/>
              <a:rect l="l" t="t" r="r" b="b"/>
              <a:pathLst>
                <a:path w="10772969" h="10772969">
                  <a:moveTo>
                    <a:pt x="0" y="0"/>
                  </a:moveTo>
                  <a:lnTo>
                    <a:pt x="10772970" y="0"/>
                  </a:lnTo>
                  <a:lnTo>
                    <a:pt x="10772970" y="10772970"/>
                  </a:lnTo>
                  <a:lnTo>
                    <a:pt x="0" y="1077297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grpSp>
      <p:sp>
        <p:nvSpPr>
          <p:cNvPr id="5" name="Freeform 5"/>
          <p:cNvSpPr/>
          <p:nvPr/>
        </p:nvSpPr>
        <p:spPr>
          <a:xfrm>
            <a:off x="13763629" y="4775246"/>
            <a:ext cx="3495671" cy="4483054"/>
          </a:xfrm>
          <a:custGeom>
            <a:avLst/>
            <a:gdLst/>
            <a:ahLst/>
            <a:cxnLst/>
            <a:rect l="l" t="t" r="r" b="b"/>
            <a:pathLst>
              <a:path w="3495671" h="4483054">
                <a:moveTo>
                  <a:pt x="0" y="0"/>
                </a:moveTo>
                <a:lnTo>
                  <a:pt x="3495671" y="0"/>
                </a:lnTo>
                <a:lnTo>
                  <a:pt x="3495671" y="4483054"/>
                </a:lnTo>
                <a:lnTo>
                  <a:pt x="0" y="4483054"/>
                </a:lnTo>
                <a:lnTo>
                  <a:pt x="0" y="0"/>
                </a:lnTo>
                <a:close/>
              </a:path>
            </a:pathLst>
          </a:custGeom>
          <a:blipFill>
            <a:blip r:embed="rId5"/>
            <a:stretch>
              <a:fillRect l="-19855" r="-8390"/>
            </a:stretch>
          </a:blipFill>
        </p:spPr>
        <p:txBody>
          <a:bodyPr/>
          <a:lstStyle/>
          <a:p>
            <a:endParaRPr lang="en-US"/>
          </a:p>
        </p:txBody>
      </p:sp>
      <p:sp>
        <p:nvSpPr>
          <p:cNvPr id="6" name="TextBox 6"/>
          <p:cNvSpPr txBox="1"/>
          <p:nvPr/>
        </p:nvSpPr>
        <p:spPr>
          <a:xfrm>
            <a:off x="4045293" y="3471707"/>
            <a:ext cx="10197410" cy="2025363"/>
          </a:xfrm>
          <a:prstGeom prst="rect">
            <a:avLst/>
          </a:prstGeom>
        </p:spPr>
        <p:txBody>
          <a:bodyPr lIns="0" tIns="0" rIns="0" bIns="0" rtlCol="0" anchor="t">
            <a:spAutoFit/>
          </a:bodyPr>
          <a:lstStyle/>
          <a:p>
            <a:pPr marL="0" lvl="0" indent="0" algn="ctr"/>
            <a:r>
              <a:rPr lang="en-US" sz="4387" dirty="0">
                <a:solidFill>
                  <a:srgbClr val="FFFFFF"/>
                </a:solidFill>
                <a:latin typeface="Canva Sans Bold"/>
              </a:rPr>
              <a:t>How long does back pain typically last, and what is the expected recovery time?</a:t>
            </a:r>
            <a:endParaRPr lang="en-US" dirty="0"/>
          </a:p>
        </p:txBody>
      </p:sp>
      <p:sp>
        <p:nvSpPr>
          <p:cNvPr id="7" name="Freeform 7"/>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6">
              <a:alphaModFix amt="50000"/>
              <a:extLst>
                <a:ext uri="{96DAC541-7B7A-43D3-8B79-37D633B846F1}">
                  <asvg:svgBlip xmlns:asvg="http://schemas.microsoft.com/office/drawing/2016/SVG/main" r:embed="rId7"/>
                </a:ext>
              </a:extLst>
            </a:blip>
            <a:stretch>
              <a:fillRect/>
            </a:stretch>
          </a:blipFill>
        </p:spPr>
        <p:txBody>
          <a:bodyPr/>
          <a:lstStyle/>
          <a:p>
            <a:endParaRPr lang="en-US"/>
          </a:p>
        </p:txBody>
      </p:sp>
      <p:sp>
        <p:nvSpPr>
          <p:cNvPr id="8" name="TextBox 8"/>
          <p:cNvSpPr txBox="1"/>
          <p:nvPr/>
        </p:nvSpPr>
        <p:spPr>
          <a:xfrm>
            <a:off x="6220046" y="5586839"/>
            <a:ext cx="5847904" cy="4044312"/>
          </a:xfrm>
          <a:prstGeom prst="rect">
            <a:avLst/>
          </a:prstGeom>
        </p:spPr>
        <p:txBody>
          <a:bodyPr lIns="0" tIns="0" rIns="0" bIns="0" rtlCol="0" anchor="t">
            <a:spAutoFit/>
          </a:bodyPr>
          <a:lstStyle/>
          <a:p>
            <a:pPr marL="914400" indent="-914400" algn="l">
              <a:lnSpc>
                <a:spcPct val="150000"/>
              </a:lnSpc>
              <a:spcBef>
                <a:spcPct val="0"/>
              </a:spcBef>
              <a:buAutoNum type="alphaUcPeriod"/>
            </a:pPr>
            <a:r>
              <a:rPr lang="en-US" sz="4500" dirty="0">
                <a:solidFill>
                  <a:srgbClr val="FFFFFF"/>
                </a:solidFill>
                <a:latin typeface="Canva Sans Bold"/>
              </a:rPr>
              <a:t>2 Weeks</a:t>
            </a:r>
            <a:endParaRPr lang="en-US" dirty="0"/>
          </a:p>
          <a:p>
            <a:pPr marL="914400" indent="-914400" algn="l">
              <a:lnSpc>
                <a:spcPct val="150000"/>
              </a:lnSpc>
              <a:spcBef>
                <a:spcPct val="0"/>
              </a:spcBef>
              <a:buAutoNum type="alphaUcPeriod"/>
            </a:pPr>
            <a:r>
              <a:rPr lang="en-US" sz="4500" dirty="0">
                <a:solidFill>
                  <a:srgbClr val="FFFFFF"/>
                </a:solidFill>
                <a:latin typeface="Canva Sans Bold"/>
              </a:rPr>
              <a:t>1 Month</a:t>
            </a:r>
          </a:p>
          <a:p>
            <a:pPr marL="914400" indent="-914400" algn="l">
              <a:lnSpc>
                <a:spcPct val="150000"/>
              </a:lnSpc>
              <a:spcBef>
                <a:spcPct val="0"/>
              </a:spcBef>
              <a:buAutoNum type="alphaUcPeriod"/>
            </a:pPr>
            <a:r>
              <a:rPr lang="en-US" sz="4500" dirty="0">
                <a:solidFill>
                  <a:srgbClr val="FFFFFF"/>
                </a:solidFill>
                <a:latin typeface="Canva Sans Bold"/>
              </a:rPr>
              <a:t>3 Months</a:t>
            </a:r>
          </a:p>
          <a:p>
            <a:pPr marL="914400" indent="-914400" algn="l">
              <a:lnSpc>
                <a:spcPct val="150000"/>
              </a:lnSpc>
              <a:spcBef>
                <a:spcPct val="0"/>
              </a:spcBef>
              <a:buAutoNum type="alphaUcPeriod"/>
            </a:pPr>
            <a:r>
              <a:rPr lang="en-US" sz="4500" dirty="0">
                <a:solidFill>
                  <a:srgbClr val="FFFFFF"/>
                </a:solidFill>
                <a:latin typeface="Canva Sans Bold"/>
              </a:rPr>
              <a:t>Indefinite Period</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1028700" y="2392432"/>
            <a:ext cx="9921045" cy="7288214"/>
          </a:xfrm>
          <a:prstGeom prst="rect">
            <a:avLst/>
          </a:prstGeom>
        </p:spPr>
        <p:txBody>
          <a:bodyPr lIns="0" tIns="0" rIns="0" bIns="0" rtlCol="0" anchor="t">
            <a:spAutoFit/>
          </a:bodyPr>
          <a:lstStyle/>
          <a:p>
            <a:pPr marL="906780" lvl="1" indent="-453390" algn="l">
              <a:lnSpc>
                <a:spcPct val="150000"/>
              </a:lnSpc>
              <a:buFont typeface="Arial"/>
              <a:buChar char="•"/>
            </a:pPr>
            <a:r>
              <a:rPr lang="en-US" sz="4000" dirty="0">
                <a:solidFill>
                  <a:srgbClr val="000000"/>
                </a:solidFill>
                <a:latin typeface="Canva Sans Bold"/>
              </a:rPr>
              <a:t>Get up, walk around, and stretch from time to time.</a:t>
            </a:r>
          </a:p>
          <a:p>
            <a:pPr marL="906780" lvl="1" indent="-453390" algn="l">
              <a:lnSpc>
                <a:spcPct val="150000"/>
              </a:lnSpc>
              <a:buFont typeface="Arial"/>
              <a:buChar char="•"/>
            </a:pPr>
            <a:r>
              <a:rPr lang="en-US" sz="4000" dirty="0">
                <a:solidFill>
                  <a:srgbClr val="000000"/>
                </a:solidFill>
                <a:latin typeface="Canva Sans Bold"/>
              </a:rPr>
              <a:t>Have back support to help you sit up straight.</a:t>
            </a:r>
          </a:p>
          <a:p>
            <a:pPr marL="906780" lvl="1" indent="-453390" algn="l">
              <a:lnSpc>
                <a:spcPct val="150000"/>
              </a:lnSpc>
              <a:buFont typeface="Arial"/>
              <a:buChar char="•"/>
            </a:pPr>
            <a:r>
              <a:rPr lang="en-US" sz="4000" dirty="0">
                <a:solidFill>
                  <a:srgbClr val="000000"/>
                </a:solidFill>
                <a:latin typeface="Canva Sans Bold"/>
              </a:rPr>
              <a:t>Work at a comfortable height at your desk or work station.</a:t>
            </a:r>
          </a:p>
          <a:p>
            <a:pPr marL="906780" lvl="1" indent="-453390" algn="l">
              <a:lnSpc>
                <a:spcPct val="150000"/>
              </a:lnSpc>
              <a:buFont typeface="Arial"/>
              <a:buChar char="•"/>
            </a:pPr>
            <a:r>
              <a:rPr lang="en-US" sz="4000" dirty="0">
                <a:solidFill>
                  <a:srgbClr val="000000"/>
                </a:solidFill>
                <a:latin typeface="Canva Sans Bold"/>
              </a:rPr>
              <a:t>Place often used objects within arm’s reach to avoid twisting.</a:t>
            </a:r>
          </a:p>
        </p:txBody>
      </p:sp>
      <p:sp>
        <p:nvSpPr>
          <p:cNvPr id="5" name="Freeform 5"/>
          <p:cNvSpPr/>
          <p:nvPr/>
        </p:nvSpPr>
        <p:spPr>
          <a:xfrm>
            <a:off x="10949745" y="4901380"/>
            <a:ext cx="6224105" cy="4356920"/>
          </a:xfrm>
          <a:custGeom>
            <a:avLst/>
            <a:gdLst/>
            <a:ahLst/>
            <a:cxnLst/>
            <a:rect l="l" t="t" r="r" b="b"/>
            <a:pathLst>
              <a:path w="6224105" h="4356920">
                <a:moveTo>
                  <a:pt x="0" y="0"/>
                </a:moveTo>
                <a:lnTo>
                  <a:pt x="6224105" y="0"/>
                </a:lnTo>
                <a:lnTo>
                  <a:pt x="6224105" y="4356920"/>
                </a:lnTo>
                <a:lnTo>
                  <a:pt x="0" y="4356920"/>
                </a:lnTo>
                <a:lnTo>
                  <a:pt x="0" y="0"/>
                </a:lnTo>
                <a:close/>
              </a:path>
            </a:pathLst>
          </a:custGeom>
          <a:blipFill>
            <a:blip r:embed="rId5"/>
            <a:stretch>
              <a:fillRect l="-2435" r="-2435"/>
            </a:stretch>
          </a:blipFill>
        </p:spPr>
        <p:txBody>
          <a:bodyPr/>
          <a:lstStyle/>
          <a:p>
            <a:endParaRPr lang="en-US"/>
          </a:p>
        </p:txBody>
      </p:sp>
      <p:sp>
        <p:nvSpPr>
          <p:cNvPr id="6" name="Freeform 5">
            <a:extLst>
              <a:ext uri="{FF2B5EF4-FFF2-40B4-BE49-F238E27FC236}">
                <a16:creationId xmlns:a16="http://schemas.microsoft.com/office/drawing/2014/main" id="{8B9704F7-984B-FCB2-BAF1-E749174C2E82}"/>
              </a:ext>
            </a:extLst>
          </p:cNvPr>
          <p:cNvSpPr/>
          <p:nvPr/>
        </p:nvSpPr>
        <p:spPr>
          <a:xfrm>
            <a:off x="3124200" y="606354"/>
            <a:ext cx="120396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3" name="TextBox 3"/>
          <p:cNvSpPr txBox="1"/>
          <p:nvPr/>
        </p:nvSpPr>
        <p:spPr>
          <a:xfrm>
            <a:off x="2421132" y="204347"/>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Ergonomics and Proper Desk Set-Up</a:t>
            </a:r>
            <a:endParaRPr lang="en-US"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7" name="Freeform 5">
            <a:extLst>
              <a:ext uri="{FF2B5EF4-FFF2-40B4-BE49-F238E27FC236}">
                <a16:creationId xmlns:a16="http://schemas.microsoft.com/office/drawing/2014/main" id="{16751175-ACA6-845E-3412-080A2F887AE2}"/>
              </a:ext>
            </a:extLst>
          </p:cNvPr>
          <p:cNvSpPr/>
          <p:nvPr/>
        </p:nvSpPr>
        <p:spPr>
          <a:xfrm>
            <a:off x="11340214" y="552166"/>
            <a:ext cx="5866263" cy="1822544"/>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a:off x="-8387986" y="-4750235"/>
            <a:ext cx="17531986" cy="17531986"/>
          </a:xfrm>
          <a:custGeom>
            <a:avLst/>
            <a:gdLst/>
            <a:ahLst/>
            <a:cxnLst/>
            <a:rect l="l" t="t" r="r" b="b"/>
            <a:pathLst>
              <a:path w="17531986" h="17531986">
                <a:moveTo>
                  <a:pt x="0" y="0"/>
                </a:moveTo>
                <a:lnTo>
                  <a:pt x="17531986" y="0"/>
                </a:lnTo>
                <a:lnTo>
                  <a:pt x="17531986" y="17531985"/>
                </a:lnTo>
                <a:lnTo>
                  <a:pt x="0" y="17531985"/>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rot="1610081">
            <a:off x="2673073" y="5885828"/>
            <a:ext cx="7108446" cy="5375762"/>
          </a:xfrm>
          <a:custGeom>
            <a:avLst/>
            <a:gdLst/>
            <a:ahLst/>
            <a:cxnLst/>
            <a:rect l="l" t="t" r="r" b="b"/>
            <a:pathLst>
              <a:path w="7108446" h="5375762">
                <a:moveTo>
                  <a:pt x="0" y="0"/>
                </a:moveTo>
                <a:lnTo>
                  <a:pt x="7108446" y="0"/>
                </a:lnTo>
                <a:lnTo>
                  <a:pt x="7108446" y="5375762"/>
                </a:lnTo>
                <a:lnTo>
                  <a:pt x="0" y="5375762"/>
                </a:lnTo>
                <a:lnTo>
                  <a:pt x="0" y="0"/>
                </a:lnTo>
                <a:close/>
              </a:path>
            </a:pathLst>
          </a:custGeom>
          <a:blipFill>
            <a:blip r:embed="rId5">
              <a:alphaModFix amt="30000"/>
              <a:extLst>
                <a:ext uri="{96DAC541-7B7A-43D3-8B79-37D633B846F1}">
                  <asvg:svgBlip xmlns:asvg="http://schemas.microsoft.com/office/drawing/2016/SVG/main" r:embed="rId6"/>
                </a:ext>
              </a:extLst>
            </a:blip>
            <a:stretch>
              <a:fillRect/>
            </a:stretch>
          </a:blipFill>
        </p:spPr>
        <p:txBody>
          <a:bodyPr/>
          <a:lstStyle/>
          <a:p>
            <a:endParaRPr lang="en-US"/>
          </a:p>
        </p:txBody>
      </p:sp>
      <p:sp>
        <p:nvSpPr>
          <p:cNvPr id="4" name="TextBox 4"/>
          <p:cNvSpPr txBox="1"/>
          <p:nvPr/>
        </p:nvSpPr>
        <p:spPr>
          <a:xfrm>
            <a:off x="11287393" y="718206"/>
            <a:ext cx="5971907" cy="1477969"/>
          </a:xfrm>
          <a:prstGeom prst="rect">
            <a:avLst/>
          </a:prstGeom>
        </p:spPr>
        <p:txBody>
          <a:bodyPr lIns="0" tIns="0" rIns="0" bIns="0" rtlCol="0" anchor="t">
            <a:spAutoFit/>
          </a:bodyPr>
          <a:lstStyle/>
          <a:p>
            <a:pPr marL="0" lvl="0" indent="0" algn="ctr">
              <a:spcBef>
                <a:spcPct val="0"/>
              </a:spcBef>
            </a:pPr>
            <a:r>
              <a:rPr lang="en-US" sz="4802" dirty="0">
                <a:solidFill>
                  <a:srgbClr val="043539"/>
                </a:solidFill>
                <a:latin typeface="Canva Sans Bold"/>
              </a:rPr>
              <a:t> </a:t>
            </a:r>
            <a:r>
              <a:rPr lang="en-US" sz="4802" dirty="0">
                <a:latin typeface="Canva Sans Bold"/>
              </a:rPr>
              <a:t>Best Practices for Desk Jockeys</a:t>
            </a:r>
            <a:endParaRPr lang="en-US" dirty="0"/>
          </a:p>
        </p:txBody>
      </p:sp>
      <p:sp>
        <p:nvSpPr>
          <p:cNvPr id="5" name="TextBox 5"/>
          <p:cNvSpPr txBox="1"/>
          <p:nvPr/>
        </p:nvSpPr>
        <p:spPr>
          <a:xfrm>
            <a:off x="11042808" y="2879665"/>
            <a:ext cx="6216492" cy="5201424"/>
          </a:xfrm>
          <a:prstGeom prst="rect">
            <a:avLst/>
          </a:prstGeom>
        </p:spPr>
        <p:txBody>
          <a:bodyPr lIns="0" tIns="0" rIns="0" bIns="0" rtlCol="0" anchor="t">
            <a:spAutoFit/>
          </a:bodyPr>
          <a:lstStyle/>
          <a:p>
            <a:pPr marL="863600" lvl="1" indent="-431800" algn="l">
              <a:buFont typeface="Arial"/>
              <a:buChar char="•"/>
            </a:pPr>
            <a:r>
              <a:rPr lang="en-US" sz="4000" dirty="0">
                <a:solidFill>
                  <a:srgbClr val="000000"/>
                </a:solidFill>
                <a:latin typeface="Canva Sans Bold"/>
              </a:rPr>
              <a:t>Set up correct desk space at work and at your home</a:t>
            </a:r>
          </a:p>
          <a:p>
            <a:pPr marL="431800" lvl="1" algn="l"/>
            <a:endParaRPr lang="en-US" dirty="0"/>
          </a:p>
          <a:p>
            <a:pPr marL="863600" lvl="1" indent="-431800" algn="l">
              <a:buFont typeface="Arial"/>
              <a:buChar char="•"/>
            </a:pPr>
            <a:r>
              <a:rPr lang="en-US" sz="4000" dirty="0">
                <a:solidFill>
                  <a:srgbClr val="000000"/>
                </a:solidFill>
                <a:latin typeface="Canva Sans Bold"/>
              </a:rPr>
              <a:t>Office of Worker’s Compensation - Toolkit trainings offer help with proper set-up</a:t>
            </a:r>
          </a:p>
        </p:txBody>
      </p:sp>
      <p:sp>
        <p:nvSpPr>
          <p:cNvPr id="6" name="Freeform 6"/>
          <p:cNvSpPr/>
          <p:nvPr/>
        </p:nvSpPr>
        <p:spPr>
          <a:xfrm>
            <a:off x="0" y="-210047"/>
            <a:ext cx="10732607" cy="10497047"/>
          </a:xfrm>
          <a:custGeom>
            <a:avLst/>
            <a:gdLst/>
            <a:ahLst/>
            <a:cxnLst/>
            <a:rect l="l" t="t" r="r" b="b"/>
            <a:pathLst>
              <a:path w="10732607" h="10497047">
                <a:moveTo>
                  <a:pt x="0" y="0"/>
                </a:moveTo>
                <a:lnTo>
                  <a:pt x="10732607" y="0"/>
                </a:lnTo>
                <a:lnTo>
                  <a:pt x="10732607" y="10497047"/>
                </a:lnTo>
                <a:lnTo>
                  <a:pt x="0" y="10497047"/>
                </a:lnTo>
                <a:lnTo>
                  <a:pt x="0" y="0"/>
                </a:lnTo>
                <a:close/>
              </a:path>
            </a:pathLst>
          </a:custGeom>
          <a:blipFill>
            <a:blip r:embed="rId7"/>
            <a:stretch>
              <a:fillRect l="-703" t="-17483" r="-703" b="-16661"/>
            </a:stretch>
          </a:blipFill>
        </p:spPr>
        <p:txBody>
          <a:bodyPr/>
          <a:lstStyle/>
          <a:p>
            <a:endParaRPr lang="en-US"/>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grpSp>
        <p:nvGrpSpPr>
          <p:cNvPr id="2" name="Group 2"/>
          <p:cNvGrpSpPr/>
          <p:nvPr/>
        </p:nvGrpSpPr>
        <p:grpSpPr>
          <a:xfrm>
            <a:off x="3958841" y="-1597244"/>
            <a:ext cx="10370315" cy="8079727"/>
            <a:chOff x="704094" y="2231155"/>
            <a:chExt cx="13827087" cy="10772969"/>
          </a:xfrm>
        </p:grpSpPr>
        <p:sp>
          <p:nvSpPr>
            <p:cNvPr id="3" name="TextBox 3"/>
            <p:cNvSpPr txBox="1"/>
            <p:nvPr/>
          </p:nvSpPr>
          <p:spPr>
            <a:xfrm>
              <a:off x="704094" y="4108227"/>
              <a:ext cx="13827087" cy="2624308"/>
            </a:xfrm>
            <a:prstGeom prst="rect">
              <a:avLst/>
            </a:prstGeom>
          </p:spPr>
          <p:txBody>
            <a:bodyPr lIns="0" tIns="0" rIns="0" bIns="0" rtlCol="0" anchor="t">
              <a:spAutoFit/>
            </a:bodyPr>
            <a:lstStyle/>
            <a:p>
              <a:pPr marL="0" lvl="0" indent="0" algn="ctr">
                <a:lnSpc>
                  <a:spcPct val="211267"/>
                </a:lnSpc>
              </a:pPr>
              <a:r>
                <a:rPr lang="en-US" sz="7100" dirty="0">
                  <a:solidFill>
                    <a:srgbClr val="FFFFFF"/>
                  </a:solidFill>
                  <a:latin typeface="Canva Sans Bold"/>
                </a:rPr>
                <a:t>Back on track fun fact! </a:t>
              </a:r>
              <a:endParaRPr lang="en-US" dirty="0"/>
            </a:p>
          </p:txBody>
        </p:sp>
        <p:sp>
          <p:nvSpPr>
            <p:cNvPr id="4" name="Freeform 4"/>
            <p:cNvSpPr/>
            <p:nvPr/>
          </p:nvSpPr>
          <p:spPr>
            <a:xfrm rot="-2700000">
              <a:off x="2231155" y="2231155"/>
              <a:ext cx="10772969" cy="10772969"/>
            </a:xfrm>
            <a:custGeom>
              <a:avLst/>
              <a:gdLst/>
              <a:ahLst/>
              <a:cxnLst/>
              <a:rect l="l" t="t" r="r" b="b"/>
              <a:pathLst>
                <a:path w="10772969" h="10772969">
                  <a:moveTo>
                    <a:pt x="0" y="0"/>
                  </a:moveTo>
                  <a:lnTo>
                    <a:pt x="10772970" y="0"/>
                  </a:lnTo>
                  <a:lnTo>
                    <a:pt x="10772970" y="10772970"/>
                  </a:lnTo>
                  <a:lnTo>
                    <a:pt x="0" y="1077297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grpSp>
      <p:sp>
        <p:nvSpPr>
          <p:cNvPr id="5" name="Freeform 5"/>
          <p:cNvSpPr/>
          <p:nvPr/>
        </p:nvSpPr>
        <p:spPr>
          <a:xfrm>
            <a:off x="14497323" y="4092373"/>
            <a:ext cx="3495671" cy="4483054"/>
          </a:xfrm>
          <a:custGeom>
            <a:avLst/>
            <a:gdLst/>
            <a:ahLst/>
            <a:cxnLst/>
            <a:rect l="l" t="t" r="r" b="b"/>
            <a:pathLst>
              <a:path w="3495671" h="4483054">
                <a:moveTo>
                  <a:pt x="0" y="0"/>
                </a:moveTo>
                <a:lnTo>
                  <a:pt x="3495671" y="0"/>
                </a:lnTo>
                <a:lnTo>
                  <a:pt x="3495671" y="4483054"/>
                </a:lnTo>
                <a:lnTo>
                  <a:pt x="0" y="4483054"/>
                </a:lnTo>
                <a:lnTo>
                  <a:pt x="0" y="0"/>
                </a:lnTo>
                <a:close/>
              </a:path>
            </a:pathLst>
          </a:custGeom>
          <a:blipFill>
            <a:blip r:embed="rId5"/>
            <a:stretch>
              <a:fillRect l="-19855" r="-8390"/>
            </a:stretch>
          </a:blipFill>
        </p:spPr>
        <p:txBody>
          <a:bodyPr/>
          <a:lstStyle/>
          <a:p>
            <a:endParaRPr lang="en-US"/>
          </a:p>
        </p:txBody>
      </p:sp>
      <p:sp>
        <p:nvSpPr>
          <p:cNvPr id="6" name="TextBox 6"/>
          <p:cNvSpPr txBox="1"/>
          <p:nvPr/>
        </p:nvSpPr>
        <p:spPr>
          <a:xfrm>
            <a:off x="4045295" y="3835669"/>
            <a:ext cx="10197410" cy="1350241"/>
          </a:xfrm>
          <a:prstGeom prst="rect">
            <a:avLst/>
          </a:prstGeom>
        </p:spPr>
        <p:txBody>
          <a:bodyPr lIns="0" tIns="0" rIns="0" bIns="0" rtlCol="0" anchor="t">
            <a:spAutoFit/>
          </a:bodyPr>
          <a:lstStyle/>
          <a:p>
            <a:pPr marL="0" lvl="0" indent="0" algn="ctr"/>
            <a:r>
              <a:rPr lang="en-US" sz="4387" dirty="0">
                <a:solidFill>
                  <a:srgbClr val="FFFFFF"/>
                </a:solidFill>
                <a:latin typeface="Canva Sans Bold"/>
              </a:rPr>
              <a:t>Which sleeping position is best for your back?</a:t>
            </a:r>
            <a:endParaRPr lang="en-US" dirty="0"/>
          </a:p>
        </p:txBody>
      </p:sp>
      <p:sp>
        <p:nvSpPr>
          <p:cNvPr id="7" name="Freeform 7"/>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6">
              <a:alphaModFix amt="50000"/>
              <a:extLst>
                <a:ext uri="{96DAC541-7B7A-43D3-8B79-37D633B846F1}">
                  <asvg:svgBlip xmlns:asvg="http://schemas.microsoft.com/office/drawing/2016/SVG/main" r:embed="rId7"/>
                </a:ext>
              </a:extLst>
            </a:blip>
            <a:stretch>
              <a:fillRect/>
            </a:stretch>
          </a:blipFill>
        </p:spPr>
        <p:txBody>
          <a:bodyPr/>
          <a:lstStyle/>
          <a:p>
            <a:endParaRPr lang="en-US"/>
          </a:p>
        </p:txBody>
      </p:sp>
      <p:sp>
        <p:nvSpPr>
          <p:cNvPr id="8" name="TextBox 8"/>
          <p:cNvSpPr txBox="1"/>
          <p:nvPr/>
        </p:nvSpPr>
        <p:spPr>
          <a:xfrm>
            <a:off x="4624445" y="5550922"/>
            <a:ext cx="10450176" cy="3864519"/>
          </a:xfrm>
          <a:prstGeom prst="rect">
            <a:avLst/>
          </a:prstGeom>
        </p:spPr>
        <p:txBody>
          <a:bodyPr lIns="0" tIns="0" rIns="0" bIns="0" rtlCol="0" anchor="t">
            <a:spAutoFit/>
          </a:bodyPr>
          <a:lstStyle/>
          <a:p>
            <a:pPr marL="742950" indent="-742950" algn="l">
              <a:lnSpc>
                <a:spcPct val="150000"/>
              </a:lnSpc>
              <a:spcBef>
                <a:spcPct val="0"/>
              </a:spcBef>
              <a:buAutoNum type="alphaUcPeriod"/>
            </a:pPr>
            <a:r>
              <a:rPr lang="en-US" sz="4300" dirty="0">
                <a:solidFill>
                  <a:srgbClr val="FFFFFF"/>
                </a:solidFill>
                <a:latin typeface="Canva Sans Bold"/>
              </a:rPr>
              <a:t>On your back</a:t>
            </a:r>
          </a:p>
          <a:p>
            <a:pPr marL="742950" indent="-742950" algn="l">
              <a:lnSpc>
                <a:spcPct val="150000"/>
              </a:lnSpc>
              <a:spcBef>
                <a:spcPct val="0"/>
              </a:spcBef>
              <a:buAutoNum type="alphaUcPeriod"/>
            </a:pPr>
            <a:r>
              <a:rPr lang="en-US" sz="4300" dirty="0">
                <a:solidFill>
                  <a:srgbClr val="FFFFFF"/>
                </a:solidFill>
                <a:latin typeface="Canva Sans Bold"/>
              </a:rPr>
              <a:t>On your stomach</a:t>
            </a:r>
          </a:p>
          <a:p>
            <a:pPr marL="742950" indent="-742950" algn="l">
              <a:lnSpc>
                <a:spcPct val="150000"/>
              </a:lnSpc>
              <a:spcBef>
                <a:spcPct val="0"/>
              </a:spcBef>
              <a:buAutoNum type="alphaUcPeriod"/>
            </a:pPr>
            <a:r>
              <a:rPr lang="en-US" sz="4300" dirty="0">
                <a:solidFill>
                  <a:srgbClr val="FFFFFF"/>
                </a:solidFill>
                <a:latin typeface="Canva Sans Bold"/>
              </a:rPr>
              <a:t>On one side with knees extended</a:t>
            </a:r>
          </a:p>
          <a:p>
            <a:pPr marL="742950" indent="-742950" algn="l">
              <a:lnSpc>
                <a:spcPct val="150000"/>
              </a:lnSpc>
              <a:spcBef>
                <a:spcPct val="0"/>
              </a:spcBef>
              <a:buAutoNum type="alphaUcPeriod"/>
            </a:pPr>
            <a:r>
              <a:rPr lang="en-US" sz="4300" dirty="0">
                <a:solidFill>
                  <a:srgbClr val="FFFFFF"/>
                </a:solidFill>
                <a:latin typeface="Canva Sans Bold"/>
              </a:rPr>
              <a:t>On one side with knees flexed </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6" name="Freeform 5">
            <a:extLst>
              <a:ext uri="{FF2B5EF4-FFF2-40B4-BE49-F238E27FC236}">
                <a16:creationId xmlns:a16="http://schemas.microsoft.com/office/drawing/2014/main" id="{79D4CCC2-540F-982F-4150-8E54FAA7B8DE}"/>
              </a:ext>
            </a:extLst>
          </p:cNvPr>
          <p:cNvSpPr/>
          <p:nvPr/>
        </p:nvSpPr>
        <p:spPr>
          <a:xfrm>
            <a:off x="5569224" y="641854"/>
            <a:ext cx="7149549"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4165266" y="-495642"/>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TextBox 3"/>
          <p:cNvSpPr txBox="1"/>
          <p:nvPr/>
        </p:nvSpPr>
        <p:spPr>
          <a:xfrm>
            <a:off x="2421132" y="334285"/>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Sleep Well Supported </a:t>
            </a:r>
            <a:endParaRPr lang="en-US" dirty="0"/>
          </a:p>
        </p:txBody>
      </p:sp>
      <p:sp>
        <p:nvSpPr>
          <p:cNvPr id="4" name="TextBox 4"/>
          <p:cNvSpPr txBox="1"/>
          <p:nvPr/>
        </p:nvSpPr>
        <p:spPr>
          <a:xfrm>
            <a:off x="3721754" y="2142938"/>
            <a:ext cx="10844488" cy="6683176"/>
          </a:xfrm>
          <a:prstGeom prst="rect">
            <a:avLst/>
          </a:prstGeom>
        </p:spPr>
        <p:txBody>
          <a:bodyPr wrap="square" lIns="0" tIns="0" rIns="0" bIns="0" rtlCol="0" anchor="t">
            <a:spAutoFit/>
          </a:bodyPr>
          <a:lstStyle/>
          <a:p>
            <a:pPr marL="906780" lvl="1" indent="-453390" algn="l">
              <a:lnSpc>
                <a:spcPct val="150000"/>
              </a:lnSpc>
              <a:buFont typeface="Arial"/>
              <a:buChar char="•"/>
            </a:pPr>
            <a:r>
              <a:rPr lang="en-US" sz="4200" dirty="0">
                <a:solidFill>
                  <a:srgbClr val="000000"/>
                </a:solidFill>
                <a:latin typeface="Canva Sans Bold"/>
              </a:rPr>
              <a:t>Let your back rest while sleeping</a:t>
            </a:r>
            <a:endParaRPr lang="en-US" dirty="0"/>
          </a:p>
          <a:p>
            <a:pPr marL="906780" lvl="1" indent="-453390" algn="l">
              <a:lnSpc>
                <a:spcPct val="150000"/>
              </a:lnSpc>
              <a:buFont typeface="Arial"/>
              <a:buChar char="•"/>
            </a:pPr>
            <a:r>
              <a:rPr lang="en-US" sz="4200" dirty="0">
                <a:solidFill>
                  <a:srgbClr val="000000"/>
                </a:solidFill>
                <a:latin typeface="Canva Sans Bold"/>
              </a:rPr>
              <a:t>Side sleeper - use a pillow between your knees</a:t>
            </a:r>
          </a:p>
          <a:p>
            <a:pPr marL="906780" lvl="1" indent="-453390" algn="l">
              <a:lnSpc>
                <a:spcPct val="150000"/>
              </a:lnSpc>
              <a:buFont typeface="Arial"/>
              <a:buChar char="•"/>
            </a:pPr>
            <a:r>
              <a:rPr lang="en-US" sz="4200" dirty="0">
                <a:solidFill>
                  <a:srgbClr val="000000"/>
                </a:solidFill>
                <a:latin typeface="Canva Sans Bold"/>
              </a:rPr>
              <a:t>Back sleeper - use a pillow under your knees to relieve back pressure</a:t>
            </a:r>
          </a:p>
          <a:p>
            <a:pPr marL="906780" lvl="1" indent="-453390" algn="l">
              <a:lnSpc>
                <a:spcPct val="150000"/>
              </a:lnSpc>
              <a:buFont typeface="Arial"/>
              <a:buChar char="•"/>
            </a:pPr>
            <a:r>
              <a:rPr lang="en-US" sz="4200" dirty="0">
                <a:solidFill>
                  <a:srgbClr val="000000"/>
                </a:solidFill>
                <a:latin typeface="Canva Sans Bold"/>
              </a:rPr>
              <a:t>Avoid sleeping on your stomach if possible</a:t>
            </a:r>
          </a:p>
        </p:txBody>
      </p:sp>
      <p:sp>
        <p:nvSpPr>
          <p:cNvPr id="5" name="Freeform 5"/>
          <p:cNvSpPr/>
          <p:nvPr/>
        </p:nvSpPr>
        <p:spPr>
          <a:xfrm flipH="1">
            <a:off x="-2" y="7699513"/>
            <a:ext cx="4598505" cy="2253202"/>
          </a:xfrm>
          <a:custGeom>
            <a:avLst/>
            <a:gdLst/>
            <a:ahLst/>
            <a:cxnLst/>
            <a:rect l="l" t="t" r="r" b="b"/>
            <a:pathLst>
              <a:path w="4975201" h="3165472">
                <a:moveTo>
                  <a:pt x="4975201" y="0"/>
                </a:moveTo>
                <a:lnTo>
                  <a:pt x="0" y="0"/>
                </a:lnTo>
                <a:lnTo>
                  <a:pt x="0" y="3165472"/>
                </a:lnTo>
                <a:lnTo>
                  <a:pt x="4975201" y="3165472"/>
                </a:lnTo>
                <a:lnTo>
                  <a:pt x="4975201"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algn="ctr"/>
            <a:endParaRPr lang="en-US"/>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10" name="Freeform 5">
            <a:extLst>
              <a:ext uri="{FF2B5EF4-FFF2-40B4-BE49-F238E27FC236}">
                <a16:creationId xmlns:a16="http://schemas.microsoft.com/office/drawing/2014/main" id="{DF4D2487-0BCC-7031-567D-E035F7F7D46E}"/>
              </a:ext>
            </a:extLst>
          </p:cNvPr>
          <p:cNvSpPr/>
          <p:nvPr/>
        </p:nvSpPr>
        <p:spPr>
          <a:xfrm>
            <a:off x="6142383" y="432762"/>
            <a:ext cx="6040127"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46306" y="126604"/>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Healthy Behaviors</a:t>
            </a:r>
            <a:endParaRPr lang="en-US" dirty="0"/>
          </a:p>
        </p:txBody>
      </p:sp>
      <p:sp>
        <p:nvSpPr>
          <p:cNvPr id="3" name="Freeform 3"/>
          <p:cNvSpPr/>
          <p:nvPr/>
        </p:nvSpPr>
        <p:spPr>
          <a:xfrm>
            <a:off x="-688357" y="-419100"/>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a:off x="2022085" y="1905336"/>
            <a:ext cx="4314522" cy="3620065"/>
          </a:xfrm>
          <a:custGeom>
            <a:avLst/>
            <a:gdLst/>
            <a:ahLst/>
            <a:cxnLst/>
            <a:rect l="l" t="t" r="r" b="b"/>
            <a:pathLst>
              <a:path w="4112055" h="3095435">
                <a:moveTo>
                  <a:pt x="0" y="0"/>
                </a:moveTo>
                <a:lnTo>
                  <a:pt x="4112056" y="0"/>
                </a:lnTo>
                <a:lnTo>
                  <a:pt x="4112056" y="3095435"/>
                </a:lnTo>
                <a:lnTo>
                  <a:pt x="0" y="3095435"/>
                </a:lnTo>
                <a:lnTo>
                  <a:pt x="0" y="0"/>
                </a:lnTo>
                <a:close/>
              </a:path>
            </a:pathLst>
          </a:custGeom>
          <a:blipFill>
            <a:blip r:embed="rId5"/>
            <a:stretch>
              <a:fillRect l="-13758" b="-683"/>
            </a:stretch>
          </a:blipFill>
        </p:spPr>
        <p:txBody>
          <a:bodyPr/>
          <a:lstStyle/>
          <a:p>
            <a:endParaRPr lang="en-US"/>
          </a:p>
        </p:txBody>
      </p:sp>
      <p:sp>
        <p:nvSpPr>
          <p:cNvPr id="5" name="Freeform 5"/>
          <p:cNvSpPr/>
          <p:nvPr/>
        </p:nvSpPr>
        <p:spPr>
          <a:xfrm>
            <a:off x="7106198" y="3065113"/>
            <a:ext cx="4108887" cy="3924406"/>
          </a:xfrm>
          <a:custGeom>
            <a:avLst/>
            <a:gdLst/>
            <a:ahLst/>
            <a:cxnLst/>
            <a:rect l="l" t="t" r="r" b="b"/>
            <a:pathLst>
              <a:path w="4476741" h="2982629">
                <a:moveTo>
                  <a:pt x="0" y="0"/>
                </a:moveTo>
                <a:lnTo>
                  <a:pt x="4476741" y="0"/>
                </a:lnTo>
                <a:lnTo>
                  <a:pt x="4476741" y="2982629"/>
                </a:lnTo>
                <a:lnTo>
                  <a:pt x="0" y="2982629"/>
                </a:lnTo>
                <a:lnTo>
                  <a:pt x="0" y="0"/>
                </a:lnTo>
                <a:close/>
              </a:path>
            </a:pathLst>
          </a:custGeom>
          <a:blipFill>
            <a:blip r:embed="rId6"/>
            <a:stretch>
              <a:fillRect l="-10596" r="-42568"/>
            </a:stretch>
          </a:blipFill>
        </p:spPr>
        <p:txBody>
          <a:bodyPr/>
          <a:lstStyle/>
          <a:p>
            <a:endParaRPr lang="en-US"/>
          </a:p>
        </p:txBody>
      </p:sp>
      <p:sp>
        <p:nvSpPr>
          <p:cNvPr id="6" name="Freeform 6"/>
          <p:cNvSpPr/>
          <p:nvPr/>
        </p:nvSpPr>
        <p:spPr>
          <a:xfrm>
            <a:off x="12726687" y="4192429"/>
            <a:ext cx="3539228" cy="3802395"/>
          </a:xfrm>
          <a:custGeom>
            <a:avLst/>
            <a:gdLst/>
            <a:ahLst/>
            <a:cxnLst/>
            <a:rect l="l" t="t" r="r" b="b"/>
            <a:pathLst>
              <a:path w="3116595" h="3116595">
                <a:moveTo>
                  <a:pt x="0" y="0"/>
                </a:moveTo>
                <a:lnTo>
                  <a:pt x="3116595" y="0"/>
                </a:lnTo>
                <a:lnTo>
                  <a:pt x="3116595" y="3116595"/>
                </a:lnTo>
                <a:lnTo>
                  <a:pt x="0" y="3116595"/>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en-US"/>
          </a:p>
        </p:txBody>
      </p:sp>
      <p:sp>
        <p:nvSpPr>
          <p:cNvPr id="7" name="TextBox 7"/>
          <p:cNvSpPr txBox="1"/>
          <p:nvPr/>
        </p:nvSpPr>
        <p:spPr>
          <a:xfrm>
            <a:off x="2446306" y="4546144"/>
            <a:ext cx="3466080" cy="1688989"/>
          </a:xfrm>
          <a:prstGeom prst="rect">
            <a:avLst/>
          </a:prstGeom>
        </p:spPr>
        <p:txBody>
          <a:bodyPr lIns="0" tIns="0" rIns="0" bIns="0" rtlCol="0" anchor="t">
            <a:spAutoFit/>
          </a:bodyPr>
          <a:lstStyle/>
          <a:p>
            <a:pPr algn="ctr">
              <a:lnSpc>
                <a:spcPct val="295727"/>
              </a:lnSpc>
            </a:pPr>
            <a:r>
              <a:rPr lang="en-US" sz="4500" dirty="0">
                <a:solidFill>
                  <a:srgbClr val="0C1513"/>
                </a:solidFill>
                <a:latin typeface="Canva Sans Bold"/>
              </a:rPr>
              <a:t>Eat Well</a:t>
            </a:r>
            <a:endParaRPr lang="en-US" dirty="0"/>
          </a:p>
        </p:txBody>
      </p:sp>
      <p:sp>
        <p:nvSpPr>
          <p:cNvPr id="8" name="TextBox 8"/>
          <p:cNvSpPr txBox="1"/>
          <p:nvPr/>
        </p:nvSpPr>
        <p:spPr>
          <a:xfrm>
            <a:off x="7114729" y="5987836"/>
            <a:ext cx="4108888" cy="1688989"/>
          </a:xfrm>
          <a:prstGeom prst="rect">
            <a:avLst/>
          </a:prstGeom>
        </p:spPr>
        <p:txBody>
          <a:bodyPr wrap="square" lIns="0" tIns="0" rIns="0" bIns="0" rtlCol="0" anchor="t">
            <a:spAutoFit/>
          </a:bodyPr>
          <a:lstStyle/>
          <a:p>
            <a:pPr algn="ctr">
              <a:lnSpc>
                <a:spcPct val="295727"/>
              </a:lnSpc>
            </a:pPr>
            <a:r>
              <a:rPr lang="en-US" sz="4500" dirty="0">
                <a:latin typeface="Canva Sans Bold"/>
              </a:rPr>
              <a:t>Move More</a:t>
            </a:r>
            <a:endParaRPr lang="en-US" dirty="0"/>
          </a:p>
        </p:txBody>
      </p:sp>
      <p:sp>
        <p:nvSpPr>
          <p:cNvPr id="9" name="TextBox 9"/>
          <p:cNvSpPr txBox="1"/>
          <p:nvPr/>
        </p:nvSpPr>
        <p:spPr>
          <a:xfrm>
            <a:off x="12182510" y="8108674"/>
            <a:ext cx="4876800" cy="692497"/>
          </a:xfrm>
          <a:prstGeom prst="rect">
            <a:avLst/>
          </a:prstGeom>
        </p:spPr>
        <p:txBody>
          <a:bodyPr wrap="square" lIns="0" tIns="0" rIns="0" bIns="0" rtlCol="0" anchor="t">
            <a:spAutoFit/>
          </a:bodyPr>
          <a:lstStyle/>
          <a:p>
            <a:pPr algn="ctr"/>
            <a:r>
              <a:rPr lang="en-US" sz="4500" dirty="0">
                <a:solidFill>
                  <a:srgbClr val="0C1513"/>
                </a:solidFill>
                <a:latin typeface="Canva Sans Bold"/>
              </a:rPr>
              <a:t>Be Tobacco Free</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grpSp>
        <p:nvGrpSpPr>
          <p:cNvPr id="2" name="Group 2"/>
          <p:cNvGrpSpPr/>
          <p:nvPr/>
        </p:nvGrpSpPr>
        <p:grpSpPr>
          <a:xfrm>
            <a:off x="3958841" y="-1597244"/>
            <a:ext cx="10370315" cy="8079727"/>
            <a:chOff x="704094" y="2231155"/>
            <a:chExt cx="13827087" cy="10772969"/>
          </a:xfrm>
        </p:grpSpPr>
        <p:sp>
          <p:nvSpPr>
            <p:cNvPr id="3" name="TextBox 3"/>
            <p:cNvSpPr txBox="1"/>
            <p:nvPr/>
          </p:nvSpPr>
          <p:spPr>
            <a:xfrm>
              <a:off x="704094" y="4144014"/>
              <a:ext cx="13827087" cy="2624308"/>
            </a:xfrm>
            <a:prstGeom prst="rect">
              <a:avLst/>
            </a:prstGeom>
          </p:spPr>
          <p:txBody>
            <a:bodyPr lIns="0" tIns="0" rIns="0" bIns="0" rtlCol="0" anchor="t">
              <a:spAutoFit/>
            </a:bodyPr>
            <a:lstStyle/>
            <a:p>
              <a:pPr marL="0" lvl="0" indent="0" algn="ctr">
                <a:lnSpc>
                  <a:spcPct val="211267"/>
                </a:lnSpc>
              </a:pPr>
              <a:r>
                <a:rPr lang="en-US" sz="7100" dirty="0">
                  <a:solidFill>
                    <a:srgbClr val="FFFFFF"/>
                  </a:solidFill>
                  <a:latin typeface="Canva Sans Bold"/>
                </a:rPr>
                <a:t>Back on track fun fact! </a:t>
              </a:r>
              <a:endParaRPr lang="en-US" dirty="0"/>
            </a:p>
          </p:txBody>
        </p:sp>
        <p:sp>
          <p:nvSpPr>
            <p:cNvPr id="4" name="Freeform 4"/>
            <p:cNvSpPr/>
            <p:nvPr/>
          </p:nvSpPr>
          <p:spPr>
            <a:xfrm rot="-2700000">
              <a:off x="2231155" y="2231155"/>
              <a:ext cx="10772969" cy="10772969"/>
            </a:xfrm>
            <a:custGeom>
              <a:avLst/>
              <a:gdLst/>
              <a:ahLst/>
              <a:cxnLst/>
              <a:rect l="l" t="t" r="r" b="b"/>
              <a:pathLst>
                <a:path w="10772969" h="10772969">
                  <a:moveTo>
                    <a:pt x="0" y="0"/>
                  </a:moveTo>
                  <a:lnTo>
                    <a:pt x="10772970" y="0"/>
                  </a:lnTo>
                  <a:lnTo>
                    <a:pt x="10772970" y="10772970"/>
                  </a:lnTo>
                  <a:lnTo>
                    <a:pt x="0" y="1077297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grpSp>
      <p:sp>
        <p:nvSpPr>
          <p:cNvPr id="6" name="TextBox 6"/>
          <p:cNvSpPr txBox="1"/>
          <p:nvPr/>
        </p:nvSpPr>
        <p:spPr>
          <a:xfrm>
            <a:off x="4131746" y="3020522"/>
            <a:ext cx="10197410" cy="1226361"/>
          </a:xfrm>
          <a:prstGeom prst="rect">
            <a:avLst/>
          </a:prstGeom>
        </p:spPr>
        <p:txBody>
          <a:bodyPr lIns="0" tIns="0" rIns="0" bIns="0" rtlCol="0" anchor="t">
            <a:spAutoFit/>
          </a:bodyPr>
          <a:lstStyle/>
          <a:p>
            <a:pPr marL="0" lvl="0" indent="0" algn="ctr">
              <a:lnSpc>
                <a:spcPct val="213064"/>
              </a:lnSpc>
            </a:pPr>
            <a:r>
              <a:rPr lang="en-US" sz="4387" dirty="0">
                <a:solidFill>
                  <a:srgbClr val="FFFFFF"/>
                </a:solidFill>
                <a:latin typeface="Canva Sans Bold"/>
              </a:rPr>
              <a:t>How should you lift a heavy object?</a:t>
            </a:r>
            <a:endParaRPr lang="en-US" dirty="0"/>
          </a:p>
        </p:txBody>
      </p:sp>
      <p:sp>
        <p:nvSpPr>
          <p:cNvPr id="7" name="Freeform 7"/>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5">
              <a:alphaModFix amt="50000"/>
              <a:extLst>
                <a:ext uri="{96DAC541-7B7A-43D3-8B79-37D633B846F1}">
                  <asvg:svgBlip xmlns:asvg="http://schemas.microsoft.com/office/drawing/2016/SVG/main" r:embed="rId6"/>
                </a:ext>
              </a:extLst>
            </a:blip>
            <a:stretch>
              <a:fillRect/>
            </a:stretch>
          </a:blipFill>
        </p:spPr>
        <p:txBody>
          <a:bodyPr/>
          <a:lstStyle/>
          <a:p>
            <a:endParaRPr lang="en-US"/>
          </a:p>
        </p:txBody>
      </p:sp>
      <p:sp>
        <p:nvSpPr>
          <p:cNvPr id="8" name="TextBox 8"/>
          <p:cNvSpPr txBox="1"/>
          <p:nvPr/>
        </p:nvSpPr>
        <p:spPr>
          <a:xfrm>
            <a:off x="5043782" y="4829563"/>
            <a:ext cx="10450176" cy="3864519"/>
          </a:xfrm>
          <a:prstGeom prst="rect">
            <a:avLst/>
          </a:prstGeom>
        </p:spPr>
        <p:txBody>
          <a:bodyPr lIns="0" tIns="0" rIns="0" bIns="0" rtlCol="0" anchor="t">
            <a:spAutoFit/>
          </a:bodyPr>
          <a:lstStyle/>
          <a:p>
            <a:pPr algn="l">
              <a:lnSpc>
                <a:spcPct val="150000"/>
              </a:lnSpc>
              <a:spcBef>
                <a:spcPct val="0"/>
              </a:spcBef>
            </a:pPr>
            <a:r>
              <a:rPr lang="en-US" sz="4300" dirty="0">
                <a:solidFill>
                  <a:srgbClr val="FFFFFF"/>
                </a:solidFill>
                <a:latin typeface="Canva Sans Bold"/>
              </a:rPr>
              <a:t>A.   Bend from the waist</a:t>
            </a:r>
            <a:endParaRPr lang="en-US" dirty="0"/>
          </a:p>
          <a:p>
            <a:pPr algn="l">
              <a:lnSpc>
                <a:spcPct val="150000"/>
              </a:lnSpc>
              <a:spcBef>
                <a:spcPct val="0"/>
              </a:spcBef>
            </a:pPr>
            <a:r>
              <a:rPr lang="en-US" sz="4300" dirty="0">
                <a:solidFill>
                  <a:srgbClr val="FFFFFF"/>
                </a:solidFill>
                <a:latin typeface="Canva Sans Bold"/>
              </a:rPr>
              <a:t>B.   Squat, then lift</a:t>
            </a:r>
          </a:p>
          <a:p>
            <a:pPr algn="l">
              <a:lnSpc>
                <a:spcPct val="150000"/>
              </a:lnSpc>
              <a:spcBef>
                <a:spcPct val="0"/>
              </a:spcBef>
            </a:pPr>
            <a:r>
              <a:rPr lang="en-US" sz="4300" dirty="0">
                <a:solidFill>
                  <a:srgbClr val="FFFFFF"/>
                </a:solidFill>
                <a:latin typeface="Canva Sans Bold"/>
              </a:rPr>
              <a:t>C.   Twist to lift from the side</a:t>
            </a:r>
          </a:p>
          <a:p>
            <a:pPr algn="l">
              <a:lnSpc>
                <a:spcPct val="150000"/>
              </a:lnSpc>
              <a:spcBef>
                <a:spcPct val="0"/>
              </a:spcBef>
            </a:pPr>
            <a:r>
              <a:rPr lang="en-US" sz="4300" dirty="0">
                <a:solidFill>
                  <a:srgbClr val="FFFFFF"/>
                </a:solidFill>
                <a:latin typeface="Canva Sans Bold"/>
              </a:rPr>
              <a:t>D.   Lock your knees</a:t>
            </a:r>
          </a:p>
        </p:txBody>
      </p:sp>
      <p:pic>
        <p:nvPicPr>
          <p:cNvPr id="9" name="Picture 8">
            <a:extLst>
              <a:ext uri="{FF2B5EF4-FFF2-40B4-BE49-F238E27FC236}">
                <a16:creationId xmlns:a16="http://schemas.microsoft.com/office/drawing/2014/main" id="{230A6655-73D4-B41E-5924-ACB5C805ABBA}"/>
              </a:ext>
            </a:extLst>
          </p:cNvPr>
          <p:cNvPicPr>
            <a:picLocks noChangeAspect="1"/>
          </p:cNvPicPr>
          <p:nvPr/>
        </p:nvPicPr>
        <p:blipFill rotWithShape="1">
          <a:blip r:embed="rId7"/>
          <a:srcRect l="16402" r="17998"/>
          <a:stretch/>
        </p:blipFill>
        <p:spPr>
          <a:xfrm>
            <a:off x="13030199" y="4829563"/>
            <a:ext cx="4420209" cy="4501066"/>
          </a:xfrm>
          <a:prstGeom prst="rect">
            <a:avLst/>
          </a:prstGeom>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4678922" y="1921788"/>
            <a:ext cx="9832208" cy="7288214"/>
          </a:xfrm>
          <a:prstGeom prst="rect">
            <a:avLst/>
          </a:prstGeom>
        </p:spPr>
        <p:txBody>
          <a:bodyPr wrap="square" lIns="0" tIns="0" rIns="0" bIns="0" rtlCol="0" anchor="t">
            <a:spAutoFit/>
          </a:bodyPr>
          <a:lstStyle/>
          <a:p>
            <a:pPr marL="906780" lvl="1" indent="-453390" algn="l">
              <a:lnSpc>
                <a:spcPct val="150000"/>
              </a:lnSpc>
              <a:buFont typeface="Arial"/>
              <a:buChar char="•"/>
            </a:pPr>
            <a:r>
              <a:rPr lang="en-US" sz="4000" dirty="0">
                <a:solidFill>
                  <a:srgbClr val="000000"/>
                </a:solidFill>
                <a:latin typeface="Canva Sans Bold"/>
              </a:rPr>
              <a:t>Stand close to object with feet shoulder width apart. </a:t>
            </a:r>
            <a:endParaRPr lang="en-US" sz="1600" dirty="0"/>
          </a:p>
          <a:p>
            <a:pPr marL="906780" lvl="1" indent="-453390" algn="l">
              <a:lnSpc>
                <a:spcPct val="150000"/>
              </a:lnSpc>
              <a:buFont typeface="Arial"/>
              <a:buChar char="•"/>
            </a:pPr>
            <a:r>
              <a:rPr lang="en-US" sz="4000" dirty="0">
                <a:solidFill>
                  <a:srgbClr val="000000"/>
                </a:solidFill>
                <a:latin typeface="Canva Sans Bold"/>
              </a:rPr>
              <a:t>Squat down bending at your knees, not your waist.</a:t>
            </a:r>
          </a:p>
          <a:p>
            <a:pPr marL="906780" lvl="1" indent="-453390" algn="l">
              <a:lnSpc>
                <a:spcPct val="150000"/>
              </a:lnSpc>
              <a:buFont typeface="Arial"/>
              <a:buChar char="•"/>
            </a:pPr>
            <a:r>
              <a:rPr lang="en-US" sz="4000" dirty="0">
                <a:solidFill>
                  <a:srgbClr val="000000"/>
                </a:solidFill>
                <a:latin typeface="Canva Sans Bold"/>
              </a:rPr>
              <a:t>Firmly grasp object.</a:t>
            </a:r>
          </a:p>
          <a:p>
            <a:pPr marL="906780" lvl="1" indent="-453390" algn="l">
              <a:lnSpc>
                <a:spcPct val="150000"/>
              </a:lnSpc>
              <a:buFont typeface="Arial"/>
              <a:buChar char="•"/>
            </a:pPr>
            <a:r>
              <a:rPr lang="en-US" sz="4000" dirty="0">
                <a:solidFill>
                  <a:srgbClr val="000000"/>
                </a:solidFill>
                <a:latin typeface="Canva Sans Bold"/>
              </a:rPr>
              <a:t>Lift with your legs by straightening them.</a:t>
            </a:r>
          </a:p>
          <a:p>
            <a:pPr marL="906780" lvl="1" indent="-453390" algn="l">
              <a:lnSpc>
                <a:spcPct val="150000"/>
              </a:lnSpc>
              <a:buFont typeface="Arial"/>
              <a:buChar char="•"/>
            </a:pPr>
            <a:r>
              <a:rPr lang="en-US" sz="4000" dirty="0">
                <a:solidFill>
                  <a:srgbClr val="000000"/>
                </a:solidFill>
                <a:latin typeface="Canva Sans Bold"/>
              </a:rPr>
              <a:t>Keep the object close to your body.</a:t>
            </a:r>
          </a:p>
        </p:txBody>
      </p:sp>
      <p:sp>
        <p:nvSpPr>
          <p:cNvPr id="5" name="Freeform 5"/>
          <p:cNvSpPr/>
          <p:nvPr/>
        </p:nvSpPr>
        <p:spPr>
          <a:xfrm>
            <a:off x="536259" y="2951688"/>
            <a:ext cx="4142663" cy="4383623"/>
          </a:xfrm>
          <a:custGeom>
            <a:avLst/>
            <a:gdLst/>
            <a:ahLst/>
            <a:cxnLst/>
            <a:rect l="l" t="t" r="r" b="b"/>
            <a:pathLst>
              <a:path w="3769747" h="3786224">
                <a:moveTo>
                  <a:pt x="0" y="0"/>
                </a:moveTo>
                <a:lnTo>
                  <a:pt x="3769747" y="0"/>
                </a:lnTo>
                <a:lnTo>
                  <a:pt x="3769747" y="3786224"/>
                </a:lnTo>
                <a:lnTo>
                  <a:pt x="0" y="3786224"/>
                </a:lnTo>
                <a:lnTo>
                  <a:pt x="0" y="0"/>
                </a:lnTo>
                <a:close/>
              </a:path>
            </a:pathLst>
          </a:custGeom>
          <a:blipFill>
            <a:blip r:embed="rId5"/>
            <a:stretch>
              <a:fillRect l="-30743" r="-20006"/>
            </a:stretch>
          </a:blipFill>
        </p:spPr>
        <p:txBody>
          <a:bodyPr/>
          <a:lstStyle/>
          <a:p>
            <a:endParaRPr lang="en-US"/>
          </a:p>
        </p:txBody>
      </p:sp>
      <p:sp>
        <p:nvSpPr>
          <p:cNvPr id="6" name="Freeform 5">
            <a:extLst>
              <a:ext uri="{FF2B5EF4-FFF2-40B4-BE49-F238E27FC236}">
                <a16:creationId xmlns:a16="http://schemas.microsoft.com/office/drawing/2014/main" id="{C26CE758-E7E6-6BDF-ECE7-789AEA85F52C}"/>
              </a:ext>
            </a:extLst>
          </p:cNvPr>
          <p:cNvSpPr/>
          <p:nvPr/>
        </p:nvSpPr>
        <p:spPr>
          <a:xfrm>
            <a:off x="7295320" y="465228"/>
            <a:ext cx="4810539" cy="991332"/>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3" name="TextBox 3"/>
          <p:cNvSpPr txBox="1"/>
          <p:nvPr/>
        </p:nvSpPr>
        <p:spPr>
          <a:xfrm>
            <a:off x="2977723" y="0"/>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Proper Lifting </a:t>
            </a:r>
            <a:endParaRPr lang="en-US" dirty="0"/>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rot="-2700000">
            <a:off x="1434183" y="-2643953"/>
            <a:ext cx="16211349" cy="16211349"/>
          </a:xfrm>
          <a:custGeom>
            <a:avLst/>
            <a:gdLst/>
            <a:ahLst/>
            <a:cxnLst/>
            <a:rect l="l" t="t" r="r" b="b"/>
            <a:pathLst>
              <a:path w="16211349" h="16211349">
                <a:moveTo>
                  <a:pt x="0" y="0"/>
                </a:moveTo>
                <a:lnTo>
                  <a:pt x="16211349" y="0"/>
                </a:lnTo>
                <a:lnTo>
                  <a:pt x="16211349" y="16211349"/>
                </a:lnTo>
                <a:lnTo>
                  <a:pt x="0" y="16211349"/>
                </a:lnTo>
                <a:lnTo>
                  <a:pt x="0" y="0"/>
                </a:lnTo>
                <a:close/>
              </a:path>
            </a:pathLst>
          </a:custGeom>
          <a:blipFill>
            <a:blip r:embed="rId3">
              <a:extLst>
                <a:ext uri="{96DAC541-7B7A-43D3-8B79-37D633B846F1}">
                  <asvg:svgBlip xmlns:asvg="http://schemas.microsoft.com/office/drawing/2016/SVG/main" r:embed="rId4"/>
                </a:ext>
              </a:extLst>
            </a:blip>
            <a:stretch>
              <a:fillRect r="-846" b="-846"/>
            </a:stretch>
          </a:blipFill>
        </p:spPr>
        <p:txBody>
          <a:bodyPr/>
          <a:lstStyle/>
          <a:p>
            <a:endParaRPr lang="en-US"/>
          </a:p>
        </p:txBody>
      </p:sp>
      <p:grpSp>
        <p:nvGrpSpPr>
          <p:cNvPr id="4" name="Group 4"/>
          <p:cNvGrpSpPr/>
          <p:nvPr/>
        </p:nvGrpSpPr>
        <p:grpSpPr>
          <a:xfrm>
            <a:off x="5414747" y="2638774"/>
            <a:ext cx="1725598" cy="950160"/>
            <a:chOff x="-419" y="-136791"/>
            <a:chExt cx="929615" cy="511870"/>
          </a:xfrm>
        </p:grpSpPr>
        <p:sp>
          <p:nvSpPr>
            <p:cNvPr id="5" name="Freeform 5"/>
            <p:cNvSpPr/>
            <p:nvPr/>
          </p:nvSpPr>
          <p:spPr>
            <a:xfrm>
              <a:off x="0" y="0"/>
              <a:ext cx="929196" cy="375079"/>
            </a:xfrm>
            <a:custGeom>
              <a:avLst/>
              <a:gdLst/>
              <a:ahLst/>
              <a:cxnLst/>
              <a:rect l="l" t="t" r="r" b="b"/>
              <a:pathLst>
                <a:path w="929196" h="375079">
                  <a:moveTo>
                    <a:pt x="0" y="0"/>
                  </a:moveTo>
                  <a:lnTo>
                    <a:pt x="929196" y="0"/>
                  </a:lnTo>
                  <a:lnTo>
                    <a:pt x="929196" y="375079"/>
                  </a:lnTo>
                  <a:lnTo>
                    <a:pt x="0" y="375079"/>
                  </a:lnTo>
                  <a:close/>
                </a:path>
              </a:pathLst>
            </a:custGeom>
            <a:solidFill>
              <a:srgbClr val="FBFCFB"/>
            </a:solidFill>
          </p:spPr>
          <p:txBody>
            <a:bodyPr/>
            <a:lstStyle/>
            <a:p>
              <a:endParaRPr lang="en-US"/>
            </a:p>
          </p:txBody>
        </p:sp>
        <p:sp>
          <p:nvSpPr>
            <p:cNvPr id="6" name="TextBox 6"/>
            <p:cNvSpPr txBox="1"/>
            <p:nvPr/>
          </p:nvSpPr>
          <p:spPr>
            <a:xfrm>
              <a:off x="-419" y="-136791"/>
              <a:ext cx="929196" cy="375079"/>
            </a:xfrm>
            <a:prstGeom prst="rect">
              <a:avLst/>
            </a:prstGeom>
          </p:spPr>
          <p:txBody>
            <a:bodyPr lIns="32871" tIns="32871" rIns="32871" bIns="32871" rtlCol="0" anchor="ctr"/>
            <a:lstStyle/>
            <a:p>
              <a:pPr algn="ctr">
                <a:lnSpc>
                  <a:spcPct val="257356"/>
                </a:lnSpc>
              </a:pPr>
              <a:r>
                <a:rPr lang="en-US" sz="3299" spc="82" dirty="0">
                  <a:solidFill>
                    <a:srgbClr val="000000"/>
                  </a:solidFill>
                  <a:latin typeface="Canva Sans Bold"/>
                </a:rPr>
                <a:t>Pain</a:t>
              </a:r>
              <a:endParaRPr lang="en-US" dirty="0"/>
            </a:p>
          </p:txBody>
        </p:sp>
      </p:grpSp>
      <p:grpSp>
        <p:nvGrpSpPr>
          <p:cNvPr id="7" name="Group 7"/>
          <p:cNvGrpSpPr/>
          <p:nvPr/>
        </p:nvGrpSpPr>
        <p:grpSpPr>
          <a:xfrm>
            <a:off x="10628990" y="2502225"/>
            <a:ext cx="1697589" cy="1086709"/>
            <a:chOff x="0" y="-105969"/>
            <a:chExt cx="914526" cy="585433"/>
          </a:xfrm>
        </p:grpSpPr>
        <p:sp>
          <p:nvSpPr>
            <p:cNvPr id="8" name="Freeform 8"/>
            <p:cNvSpPr/>
            <p:nvPr/>
          </p:nvSpPr>
          <p:spPr>
            <a:xfrm>
              <a:off x="0" y="104384"/>
              <a:ext cx="902893" cy="375080"/>
            </a:xfrm>
            <a:custGeom>
              <a:avLst/>
              <a:gdLst/>
              <a:ahLst/>
              <a:cxnLst/>
              <a:rect l="l" t="t" r="r" b="b"/>
              <a:pathLst>
                <a:path w="902893" h="522203">
                  <a:moveTo>
                    <a:pt x="0" y="0"/>
                  </a:moveTo>
                  <a:lnTo>
                    <a:pt x="902893" y="0"/>
                  </a:lnTo>
                  <a:lnTo>
                    <a:pt x="902893" y="522203"/>
                  </a:lnTo>
                  <a:lnTo>
                    <a:pt x="0" y="522203"/>
                  </a:lnTo>
                  <a:close/>
                </a:path>
              </a:pathLst>
            </a:custGeom>
            <a:solidFill>
              <a:srgbClr val="FBFCFB"/>
            </a:solidFill>
          </p:spPr>
          <p:txBody>
            <a:bodyPr/>
            <a:lstStyle/>
            <a:p>
              <a:endParaRPr lang="en-US"/>
            </a:p>
          </p:txBody>
        </p:sp>
        <p:sp>
          <p:nvSpPr>
            <p:cNvPr id="9" name="TextBox 9"/>
            <p:cNvSpPr txBox="1"/>
            <p:nvPr/>
          </p:nvSpPr>
          <p:spPr>
            <a:xfrm>
              <a:off x="11633" y="-105969"/>
              <a:ext cx="902893" cy="522203"/>
            </a:xfrm>
            <a:prstGeom prst="rect">
              <a:avLst/>
            </a:prstGeom>
          </p:spPr>
          <p:txBody>
            <a:bodyPr lIns="32871" tIns="32871" rIns="32871" bIns="32871" rtlCol="0" anchor="ctr"/>
            <a:lstStyle/>
            <a:p>
              <a:pPr algn="ctr">
                <a:lnSpc>
                  <a:spcPct val="257356"/>
                </a:lnSpc>
              </a:pPr>
              <a:r>
                <a:rPr lang="en-US" sz="3299" spc="82" dirty="0">
                  <a:solidFill>
                    <a:srgbClr val="000000"/>
                  </a:solidFill>
                  <a:latin typeface="Canva Sans Bold"/>
                </a:rPr>
                <a:t>Stress</a:t>
              </a:r>
              <a:endParaRPr lang="en-US" dirty="0"/>
            </a:p>
          </p:txBody>
        </p:sp>
      </p:grpSp>
      <p:sp>
        <p:nvSpPr>
          <p:cNvPr id="10" name="Freeform 10"/>
          <p:cNvSpPr/>
          <p:nvPr/>
        </p:nvSpPr>
        <p:spPr>
          <a:xfrm rot="9588336" flipH="1" flipV="1">
            <a:off x="2832038" y="3645385"/>
            <a:ext cx="1957120" cy="556028"/>
          </a:xfrm>
          <a:custGeom>
            <a:avLst/>
            <a:gdLst/>
            <a:ahLst/>
            <a:cxnLst/>
            <a:rect l="l" t="t" r="r" b="b"/>
            <a:pathLst>
              <a:path w="1957120" h="556028">
                <a:moveTo>
                  <a:pt x="1957120" y="556028"/>
                </a:moveTo>
                <a:lnTo>
                  <a:pt x="0" y="556028"/>
                </a:lnTo>
                <a:lnTo>
                  <a:pt x="0" y="0"/>
                </a:lnTo>
                <a:lnTo>
                  <a:pt x="1957120" y="0"/>
                </a:lnTo>
                <a:lnTo>
                  <a:pt x="1957120" y="556028"/>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sp>
        <p:nvSpPr>
          <p:cNvPr id="11" name="Freeform 11"/>
          <p:cNvSpPr/>
          <p:nvPr/>
        </p:nvSpPr>
        <p:spPr>
          <a:xfrm>
            <a:off x="8022189" y="3038146"/>
            <a:ext cx="2017029" cy="573048"/>
          </a:xfrm>
          <a:custGeom>
            <a:avLst/>
            <a:gdLst/>
            <a:ahLst/>
            <a:cxnLst/>
            <a:rect l="l" t="t" r="r" b="b"/>
            <a:pathLst>
              <a:path w="2017029" h="573048">
                <a:moveTo>
                  <a:pt x="0" y="0"/>
                </a:moveTo>
                <a:lnTo>
                  <a:pt x="2017030" y="0"/>
                </a:lnTo>
                <a:lnTo>
                  <a:pt x="2017030" y="573048"/>
                </a:lnTo>
                <a:lnTo>
                  <a:pt x="0" y="573048"/>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12" name="Group 12"/>
          <p:cNvGrpSpPr/>
          <p:nvPr/>
        </p:nvGrpSpPr>
        <p:grpSpPr>
          <a:xfrm>
            <a:off x="13762718" y="4795764"/>
            <a:ext cx="2057301" cy="1247238"/>
            <a:chOff x="0" y="0"/>
            <a:chExt cx="1108310" cy="829657"/>
          </a:xfrm>
        </p:grpSpPr>
        <p:sp>
          <p:nvSpPr>
            <p:cNvPr id="13" name="Freeform 13"/>
            <p:cNvSpPr/>
            <p:nvPr/>
          </p:nvSpPr>
          <p:spPr>
            <a:xfrm>
              <a:off x="0" y="0"/>
              <a:ext cx="1108310" cy="829657"/>
            </a:xfrm>
            <a:custGeom>
              <a:avLst/>
              <a:gdLst/>
              <a:ahLst/>
              <a:cxnLst/>
              <a:rect l="l" t="t" r="r" b="b"/>
              <a:pathLst>
                <a:path w="1108310" h="829657">
                  <a:moveTo>
                    <a:pt x="0" y="0"/>
                  </a:moveTo>
                  <a:lnTo>
                    <a:pt x="1108310" y="0"/>
                  </a:lnTo>
                  <a:lnTo>
                    <a:pt x="1108310" y="829657"/>
                  </a:lnTo>
                  <a:lnTo>
                    <a:pt x="0" y="829657"/>
                  </a:lnTo>
                  <a:close/>
                </a:path>
              </a:pathLst>
            </a:custGeom>
            <a:solidFill>
              <a:srgbClr val="FBFCFB"/>
            </a:solidFill>
          </p:spPr>
          <p:txBody>
            <a:bodyPr/>
            <a:lstStyle/>
            <a:p>
              <a:endParaRPr lang="en-US"/>
            </a:p>
          </p:txBody>
        </p:sp>
        <p:sp>
          <p:nvSpPr>
            <p:cNvPr id="14" name="TextBox 14"/>
            <p:cNvSpPr txBox="1"/>
            <p:nvPr/>
          </p:nvSpPr>
          <p:spPr>
            <a:xfrm>
              <a:off x="0" y="0"/>
              <a:ext cx="1108310" cy="829657"/>
            </a:xfrm>
            <a:prstGeom prst="rect">
              <a:avLst/>
            </a:prstGeom>
          </p:spPr>
          <p:txBody>
            <a:bodyPr lIns="32871" tIns="32871" rIns="32871" bIns="32871" rtlCol="0" anchor="ctr"/>
            <a:lstStyle/>
            <a:p>
              <a:pPr algn="ctr"/>
              <a:r>
                <a:rPr lang="en-US" sz="3299" spc="82" dirty="0">
                  <a:solidFill>
                    <a:srgbClr val="000000"/>
                  </a:solidFill>
                  <a:latin typeface="Canva Sans Bold"/>
                </a:rPr>
                <a:t>Muscle Tension</a:t>
              </a:r>
              <a:endParaRPr lang="en-US" dirty="0"/>
            </a:p>
          </p:txBody>
        </p:sp>
      </p:grpSp>
      <p:sp>
        <p:nvSpPr>
          <p:cNvPr id="15" name="Freeform 15"/>
          <p:cNvSpPr/>
          <p:nvPr/>
        </p:nvSpPr>
        <p:spPr>
          <a:xfrm rot="1407184">
            <a:off x="12642415" y="3525791"/>
            <a:ext cx="1827329" cy="519154"/>
          </a:xfrm>
          <a:custGeom>
            <a:avLst/>
            <a:gdLst/>
            <a:ahLst/>
            <a:cxnLst/>
            <a:rect l="l" t="t" r="r" b="b"/>
            <a:pathLst>
              <a:path w="1827329" h="519154">
                <a:moveTo>
                  <a:pt x="0" y="0"/>
                </a:moveTo>
                <a:lnTo>
                  <a:pt x="1827329" y="0"/>
                </a:lnTo>
                <a:lnTo>
                  <a:pt x="1827329" y="519154"/>
                </a:lnTo>
                <a:lnTo>
                  <a:pt x="0" y="519154"/>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16" name="Group 16"/>
          <p:cNvGrpSpPr/>
          <p:nvPr/>
        </p:nvGrpSpPr>
        <p:grpSpPr>
          <a:xfrm>
            <a:off x="10383605" y="7448466"/>
            <a:ext cx="2638011" cy="1288917"/>
            <a:chOff x="0" y="0"/>
            <a:chExt cx="1421151" cy="641907"/>
          </a:xfrm>
        </p:grpSpPr>
        <p:sp>
          <p:nvSpPr>
            <p:cNvPr id="17" name="Freeform 17"/>
            <p:cNvSpPr/>
            <p:nvPr/>
          </p:nvSpPr>
          <p:spPr>
            <a:xfrm>
              <a:off x="0" y="0"/>
              <a:ext cx="1421151" cy="641907"/>
            </a:xfrm>
            <a:custGeom>
              <a:avLst/>
              <a:gdLst/>
              <a:ahLst/>
              <a:cxnLst/>
              <a:rect l="l" t="t" r="r" b="b"/>
              <a:pathLst>
                <a:path w="1421151" h="641907">
                  <a:moveTo>
                    <a:pt x="0" y="0"/>
                  </a:moveTo>
                  <a:lnTo>
                    <a:pt x="1421151" y="0"/>
                  </a:lnTo>
                  <a:lnTo>
                    <a:pt x="1421151" y="641907"/>
                  </a:lnTo>
                  <a:lnTo>
                    <a:pt x="0" y="641907"/>
                  </a:lnTo>
                  <a:close/>
                </a:path>
              </a:pathLst>
            </a:custGeom>
            <a:solidFill>
              <a:srgbClr val="FBFCFB"/>
            </a:solidFill>
          </p:spPr>
          <p:txBody>
            <a:bodyPr/>
            <a:lstStyle/>
            <a:p>
              <a:endParaRPr lang="en-US"/>
            </a:p>
          </p:txBody>
        </p:sp>
        <p:sp>
          <p:nvSpPr>
            <p:cNvPr id="18" name="TextBox 18"/>
            <p:cNvSpPr txBox="1"/>
            <p:nvPr/>
          </p:nvSpPr>
          <p:spPr>
            <a:xfrm>
              <a:off x="0" y="0"/>
              <a:ext cx="1421151" cy="641907"/>
            </a:xfrm>
            <a:prstGeom prst="rect">
              <a:avLst/>
            </a:prstGeom>
          </p:spPr>
          <p:txBody>
            <a:bodyPr lIns="32871" tIns="32871" rIns="32871" bIns="32871" rtlCol="0" anchor="ctr"/>
            <a:lstStyle/>
            <a:p>
              <a:pPr algn="ctr"/>
              <a:r>
                <a:rPr lang="en-US" sz="3299" spc="82" dirty="0">
                  <a:solidFill>
                    <a:srgbClr val="000000"/>
                  </a:solidFill>
                  <a:latin typeface="Canva Sans Bold"/>
                </a:rPr>
                <a:t>Reduced Circulation</a:t>
              </a:r>
              <a:endParaRPr lang="en-US" dirty="0"/>
            </a:p>
          </p:txBody>
        </p:sp>
      </p:grpSp>
      <p:sp>
        <p:nvSpPr>
          <p:cNvPr id="19" name="Freeform 19"/>
          <p:cNvSpPr/>
          <p:nvPr/>
        </p:nvSpPr>
        <p:spPr>
          <a:xfrm rot="8862872">
            <a:off x="13363274" y="7115001"/>
            <a:ext cx="1914339" cy="543874"/>
          </a:xfrm>
          <a:custGeom>
            <a:avLst/>
            <a:gdLst/>
            <a:ahLst/>
            <a:cxnLst/>
            <a:rect l="l" t="t" r="r" b="b"/>
            <a:pathLst>
              <a:path w="1914339" h="543874">
                <a:moveTo>
                  <a:pt x="0" y="0"/>
                </a:moveTo>
                <a:lnTo>
                  <a:pt x="1914339" y="0"/>
                </a:lnTo>
                <a:lnTo>
                  <a:pt x="1914339" y="543874"/>
                </a:lnTo>
                <a:lnTo>
                  <a:pt x="0" y="543874"/>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sp>
        <p:nvSpPr>
          <p:cNvPr id="20" name="Freeform 20"/>
          <p:cNvSpPr/>
          <p:nvPr/>
        </p:nvSpPr>
        <p:spPr>
          <a:xfrm flipH="1">
            <a:off x="8130835" y="7857002"/>
            <a:ext cx="1908384" cy="542182"/>
          </a:xfrm>
          <a:custGeom>
            <a:avLst/>
            <a:gdLst/>
            <a:ahLst/>
            <a:cxnLst/>
            <a:rect l="l" t="t" r="r" b="b"/>
            <a:pathLst>
              <a:path w="1908384" h="542182">
                <a:moveTo>
                  <a:pt x="1908384" y="0"/>
                </a:moveTo>
                <a:lnTo>
                  <a:pt x="0" y="0"/>
                </a:lnTo>
                <a:lnTo>
                  <a:pt x="0" y="542182"/>
                </a:lnTo>
                <a:lnTo>
                  <a:pt x="1908384" y="542182"/>
                </a:lnTo>
                <a:lnTo>
                  <a:pt x="1908384"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21" name="Group 21"/>
          <p:cNvGrpSpPr/>
          <p:nvPr/>
        </p:nvGrpSpPr>
        <p:grpSpPr>
          <a:xfrm>
            <a:off x="4813512" y="7448466"/>
            <a:ext cx="3085846" cy="1296692"/>
            <a:chOff x="0" y="0"/>
            <a:chExt cx="1662409" cy="698554"/>
          </a:xfrm>
        </p:grpSpPr>
        <p:sp>
          <p:nvSpPr>
            <p:cNvPr id="22" name="Freeform 22"/>
            <p:cNvSpPr/>
            <p:nvPr/>
          </p:nvSpPr>
          <p:spPr>
            <a:xfrm>
              <a:off x="0" y="0"/>
              <a:ext cx="1662409" cy="698554"/>
            </a:xfrm>
            <a:custGeom>
              <a:avLst/>
              <a:gdLst/>
              <a:ahLst/>
              <a:cxnLst/>
              <a:rect l="l" t="t" r="r" b="b"/>
              <a:pathLst>
                <a:path w="1662409" h="698554">
                  <a:moveTo>
                    <a:pt x="0" y="0"/>
                  </a:moveTo>
                  <a:lnTo>
                    <a:pt x="1662409" y="0"/>
                  </a:lnTo>
                  <a:lnTo>
                    <a:pt x="1662409" y="698554"/>
                  </a:lnTo>
                  <a:lnTo>
                    <a:pt x="0" y="698554"/>
                  </a:lnTo>
                  <a:close/>
                </a:path>
              </a:pathLst>
            </a:custGeom>
            <a:solidFill>
              <a:srgbClr val="FBFCFB"/>
            </a:solidFill>
          </p:spPr>
          <p:txBody>
            <a:bodyPr/>
            <a:lstStyle/>
            <a:p>
              <a:endParaRPr lang="en-US"/>
            </a:p>
          </p:txBody>
        </p:sp>
        <p:sp>
          <p:nvSpPr>
            <p:cNvPr id="23" name="TextBox 23"/>
            <p:cNvSpPr txBox="1"/>
            <p:nvPr/>
          </p:nvSpPr>
          <p:spPr>
            <a:xfrm>
              <a:off x="0" y="0"/>
              <a:ext cx="1662409" cy="698554"/>
            </a:xfrm>
            <a:prstGeom prst="rect">
              <a:avLst/>
            </a:prstGeom>
          </p:spPr>
          <p:txBody>
            <a:bodyPr lIns="32871" tIns="32871" rIns="32871" bIns="32871" rtlCol="0" anchor="ctr"/>
            <a:lstStyle/>
            <a:p>
              <a:pPr algn="ctr"/>
              <a:r>
                <a:rPr lang="en-US" sz="3299" spc="82" dirty="0">
                  <a:solidFill>
                    <a:srgbClr val="000000"/>
                  </a:solidFill>
                  <a:latin typeface="Canva Sans Bold"/>
                </a:rPr>
                <a:t>Muscle Inflammation</a:t>
              </a:r>
              <a:endParaRPr lang="en-US" dirty="0"/>
            </a:p>
          </p:txBody>
        </p:sp>
      </p:grpSp>
      <p:sp>
        <p:nvSpPr>
          <p:cNvPr id="24" name="Freeform 24"/>
          <p:cNvSpPr/>
          <p:nvPr/>
        </p:nvSpPr>
        <p:spPr>
          <a:xfrm rot="1822869" flipH="1" flipV="1">
            <a:off x="2771655" y="7465332"/>
            <a:ext cx="1804636" cy="512706"/>
          </a:xfrm>
          <a:custGeom>
            <a:avLst/>
            <a:gdLst/>
            <a:ahLst/>
            <a:cxnLst/>
            <a:rect l="l" t="t" r="r" b="b"/>
            <a:pathLst>
              <a:path w="1804636" h="512706">
                <a:moveTo>
                  <a:pt x="1804636" y="512707"/>
                </a:moveTo>
                <a:lnTo>
                  <a:pt x="0" y="512707"/>
                </a:lnTo>
                <a:lnTo>
                  <a:pt x="0" y="0"/>
                </a:lnTo>
                <a:lnTo>
                  <a:pt x="1804636" y="0"/>
                </a:lnTo>
                <a:lnTo>
                  <a:pt x="1804636" y="512707"/>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25" name="Group 25"/>
          <p:cNvGrpSpPr/>
          <p:nvPr/>
        </p:nvGrpSpPr>
        <p:grpSpPr>
          <a:xfrm>
            <a:off x="2362273" y="4795764"/>
            <a:ext cx="2623400" cy="1247238"/>
            <a:chOff x="0" y="0"/>
            <a:chExt cx="1413279" cy="831981"/>
          </a:xfrm>
        </p:grpSpPr>
        <p:sp>
          <p:nvSpPr>
            <p:cNvPr id="26" name="Freeform 26"/>
            <p:cNvSpPr/>
            <p:nvPr/>
          </p:nvSpPr>
          <p:spPr>
            <a:xfrm>
              <a:off x="0" y="0"/>
              <a:ext cx="1413279" cy="831981"/>
            </a:xfrm>
            <a:custGeom>
              <a:avLst/>
              <a:gdLst/>
              <a:ahLst/>
              <a:cxnLst/>
              <a:rect l="l" t="t" r="r" b="b"/>
              <a:pathLst>
                <a:path w="1413279" h="831981">
                  <a:moveTo>
                    <a:pt x="0" y="0"/>
                  </a:moveTo>
                  <a:lnTo>
                    <a:pt x="1413279" y="0"/>
                  </a:lnTo>
                  <a:lnTo>
                    <a:pt x="1413279" y="831981"/>
                  </a:lnTo>
                  <a:lnTo>
                    <a:pt x="0" y="831981"/>
                  </a:lnTo>
                  <a:close/>
                </a:path>
              </a:pathLst>
            </a:custGeom>
            <a:solidFill>
              <a:srgbClr val="FBFCFB"/>
            </a:solidFill>
          </p:spPr>
          <p:txBody>
            <a:bodyPr/>
            <a:lstStyle/>
            <a:p>
              <a:endParaRPr lang="en-US"/>
            </a:p>
          </p:txBody>
        </p:sp>
        <p:sp>
          <p:nvSpPr>
            <p:cNvPr id="27" name="TextBox 27"/>
            <p:cNvSpPr txBox="1"/>
            <p:nvPr/>
          </p:nvSpPr>
          <p:spPr>
            <a:xfrm>
              <a:off x="0" y="0"/>
              <a:ext cx="1413279" cy="831981"/>
            </a:xfrm>
            <a:prstGeom prst="rect">
              <a:avLst/>
            </a:prstGeom>
          </p:spPr>
          <p:txBody>
            <a:bodyPr lIns="32871" tIns="32871" rIns="32871" bIns="32871" rtlCol="0" anchor="ctr"/>
            <a:lstStyle/>
            <a:p>
              <a:pPr algn="ctr"/>
              <a:r>
                <a:rPr lang="en-US" sz="3299" spc="82" dirty="0">
                  <a:solidFill>
                    <a:srgbClr val="000000"/>
                  </a:solidFill>
                  <a:latin typeface="Canva Sans Bold"/>
                </a:rPr>
                <a:t>Reduced Movement</a:t>
              </a:r>
              <a:endParaRPr lang="en-US" dirty="0"/>
            </a:p>
          </p:txBody>
        </p:sp>
      </p:grpSp>
      <p:sp>
        <p:nvSpPr>
          <p:cNvPr id="30" name="Freeform 5">
            <a:extLst>
              <a:ext uri="{FF2B5EF4-FFF2-40B4-BE49-F238E27FC236}">
                <a16:creationId xmlns:a16="http://schemas.microsoft.com/office/drawing/2014/main" id="{41859022-87CB-8518-1574-81BFDE4FAC7F}"/>
              </a:ext>
            </a:extLst>
          </p:cNvPr>
          <p:cNvSpPr/>
          <p:nvPr/>
        </p:nvSpPr>
        <p:spPr>
          <a:xfrm>
            <a:off x="5569225" y="542105"/>
            <a:ext cx="7149549"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3" name="TextBox 3"/>
          <p:cNvSpPr txBox="1"/>
          <p:nvPr/>
        </p:nvSpPr>
        <p:spPr>
          <a:xfrm>
            <a:off x="2421131" y="232498"/>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Stress and Back Pain</a:t>
            </a:r>
            <a:endParaRPr lang="en-US" dirty="0"/>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6" name="Freeform 5">
            <a:extLst>
              <a:ext uri="{FF2B5EF4-FFF2-40B4-BE49-F238E27FC236}">
                <a16:creationId xmlns:a16="http://schemas.microsoft.com/office/drawing/2014/main" id="{F61EB333-8C22-0FE2-1987-E15E84AE7F3E}"/>
              </a:ext>
            </a:extLst>
          </p:cNvPr>
          <p:cNvSpPr/>
          <p:nvPr/>
        </p:nvSpPr>
        <p:spPr>
          <a:xfrm>
            <a:off x="6579704" y="713792"/>
            <a:ext cx="514450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Freeform 2"/>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a:off x="5633168" y="5240908"/>
            <a:ext cx="6029857" cy="4017392"/>
          </a:xfrm>
          <a:custGeom>
            <a:avLst/>
            <a:gdLst/>
            <a:ahLst/>
            <a:cxnLst/>
            <a:rect l="l" t="t" r="r" b="b"/>
            <a:pathLst>
              <a:path w="6029857" h="4017392">
                <a:moveTo>
                  <a:pt x="0" y="0"/>
                </a:moveTo>
                <a:lnTo>
                  <a:pt x="6029857" y="0"/>
                </a:lnTo>
                <a:lnTo>
                  <a:pt x="6029857" y="4017392"/>
                </a:lnTo>
                <a:lnTo>
                  <a:pt x="0" y="4017392"/>
                </a:lnTo>
                <a:lnTo>
                  <a:pt x="0" y="0"/>
                </a:lnTo>
                <a:close/>
              </a:path>
            </a:pathLst>
          </a:custGeom>
          <a:blipFill>
            <a:blip r:embed="rId5"/>
            <a:stretch>
              <a:fillRect/>
            </a:stretch>
          </a:blipFill>
        </p:spPr>
        <p:txBody>
          <a:bodyPr/>
          <a:lstStyle/>
          <a:p>
            <a:endParaRPr lang="en-US"/>
          </a:p>
        </p:txBody>
      </p:sp>
      <p:sp>
        <p:nvSpPr>
          <p:cNvPr id="4" name="TextBox 4"/>
          <p:cNvSpPr txBox="1"/>
          <p:nvPr/>
        </p:nvSpPr>
        <p:spPr>
          <a:xfrm>
            <a:off x="2421132" y="363357"/>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Manage Stress</a:t>
            </a:r>
            <a:endParaRPr lang="en-US" dirty="0"/>
          </a:p>
        </p:txBody>
      </p:sp>
      <p:sp>
        <p:nvSpPr>
          <p:cNvPr id="5" name="TextBox 5"/>
          <p:cNvSpPr txBox="1"/>
          <p:nvPr/>
        </p:nvSpPr>
        <p:spPr>
          <a:xfrm>
            <a:off x="4183478" y="2133273"/>
            <a:ext cx="9921045" cy="2805192"/>
          </a:xfrm>
          <a:prstGeom prst="rect">
            <a:avLst/>
          </a:prstGeom>
        </p:spPr>
        <p:txBody>
          <a:bodyPr lIns="0" tIns="0" rIns="0" bIns="0" rtlCol="0" anchor="t">
            <a:spAutoFit/>
          </a:bodyPr>
          <a:lstStyle/>
          <a:p>
            <a:pPr marL="906780" lvl="1" indent="-453390" algn="l">
              <a:lnSpc>
                <a:spcPct val="150000"/>
              </a:lnSpc>
              <a:buFont typeface="Arial"/>
              <a:buChar char="•"/>
            </a:pPr>
            <a:r>
              <a:rPr lang="en-US" sz="4200" dirty="0">
                <a:solidFill>
                  <a:srgbClr val="000000"/>
                </a:solidFill>
                <a:latin typeface="Canva Sans Bold"/>
              </a:rPr>
              <a:t>Set aside time to relax</a:t>
            </a:r>
          </a:p>
          <a:p>
            <a:pPr marL="906780" lvl="1" indent="-453390" algn="l">
              <a:lnSpc>
                <a:spcPct val="150000"/>
              </a:lnSpc>
              <a:buFont typeface="Arial"/>
              <a:buChar char="•"/>
            </a:pPr>
            <a:r>
              <a:rPr lang="en-US" sz="4200" dirty="0">
                <a:solidFill>
                  <a:srgbClr val="000000"/>
                </a:solidFill>
                <a:latin typeface="Canva Sans Bold"/>
              </a:rPr>
              <a:t>Walk, yoga, or other activity</a:t>
            </a:r>
          </a:p>
          <a:p>
            <a:pPr marL="906780" lvl="1" indent="-453390" algn="l">
              <a:lnSpc>
                <a:spcPct val="150000"/>
              </a:lnSpc>
              <a:buFont typeface="Arial"/>
              <a:buChar char="•"/>
            </a:pPr>
            <a:r>
              <a:rPr lang="en-US" sz="4200" dirty="0">
                <a:solidFill>
                  <a:srgbClr val="000000"/>
                </a:solidFill>
                <a:latin typeface="Canva Sans Bold"/>
              </a:rPr>
              <a:t>Practice mindfulness/meditation</a:t>
            </a: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grpSp>
        <p:nvGrpSpPr>
          <p:cNvPr id="2" name="Group 2"/>
          <p:cNvGrpSpPr/>
          <p:nvPr/>
        </p:nvGrpSpPr>
        <p:grpSpPr>
          <a:xfrm>
            <a:off x="3996069" y="-1597244"/>
            <a:ext cx="10370315" cy="8079727"/>
            <a:chOff x="753731" y="2231155"/>
            <a:chExt cx="13827087" cy="10772969"/>
          </a:xfrm>
        </p:grpSpPr>
        <p:sp>
          <p:nvSpPr>
            <p:cNvPr id="3" name="TextBox 3"/>
            <p:cNvSpPr txBox="1"/>
            <p:nvPr/>
          </p:nvSpPr>
          <p:spPr>
            <a:xfrm>
              <a:off x="753731" y="4033332"/>
              <a:ext cx="13827087" cy="2624308"/>
            </a:xfrm>
            <a:prstGeom prst="rect">
              <a:avLst/>
            </a:prstGeom>
          </p:spPr>
          <p:txBody>
            <a:bodyPr lIns="0" tIns="0" rIns="0" bIns="0" rtlCol="0" anchor="t">
              <a:spAutoFit/>
            </a:bodyPr>
            <a:lstStyle/>
            <a:p>
              <a:pPr marL="0" lvl="0" indent="0" algn="ctr">
                <a:lnSpc>
                  <a:spcPct val="211267"/>
                </a:lnSpc>
              </a:pPr>
              <a:r>
                <a:rPr lang="en-US" sz="7100" dirty="0">
                  <a:solidFill>
                    <a:srgbClr val="FFFFFF"/>
                  </a:solidFill>
                  <a:latin typeface="Canva Sans Bold"/>
                </a:rPr>
                <a:t>Back on track fun fact! </a:t>
              </a:r>
              <a:endParaRPr lang="en-US" dirty="0"/>
            </a:p>
          </p:txBody>
        </p:sp>
        <p:sp>
          <p:nvSpPr>
            <p:cNvPr id="4" name="Freeform 4"/>
            <p:cNvSpPr/>
            <p:nvPr/>
          </p:nvSpPr>
          <p:spPr>
            <a:xfrm rot="-2700000">
              <a:off x="2231155" y="2231155"/>
              <a:ext cx="10772969" cy="10772969"/>
            </a:xfrm>
            <a:custGeom>
              <a:avLst/>
              <a:gdLst/>
              <a:ahLst/>
              <a:cxnLst/>
              <a:rect l="l" t="t" r="r" b="b"/>
              <a:pathLst>
                <a:path w="10772969" h="10772969">
                  <a:moveTo>
                    <a:pt x="0" y="0"/>
                  </a:moveTo>
                  <a:lnTo>
                    <a:pt x="10772970" y="0"/>
                  </a:lnTo>
                  <a:lnTo>
                    <a:pt x="10772970" y="10772970"/>
                  </a:lnTo>
                  <a:lnTo>
                    <a:pt x="0" y="1077297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en-US"/>
            </a:p>
          </p:txBody>
        </p:sp>
      </p:grpSp>
      <p:sp>
        <p:nvSpPr>
          <p:cNvPr id="5" name="Freeform 5"/>
          <p:cNvSpPr/>
          <p:nvPr/>
        </p:nvSpPr>
        <p:spPr>
          <a:xfrm>
            <a:off x="14497323" y="4092373"/>
            <a:ext cx="3495671" cy="4483054"/>
          </a:xfrm>
          <a:custGeom>
            <a:avLst/>
            <a:gdLst/>
            <a:ahLst/>
            <a:cxnLst/>
            <a:rect l="l" t="t" r="r" b="b"/>
            <a:pathLst>
              <a:path w="3495671" h="4483054">
                <a:moveTo>
                  <a:pt x="0" y="0"/>
                </a:moveTo>
                <a:lnTo>
                  <a:pt x="3495671" y="0"/>
                </a:lnTo>
                <a:lnTo>
                  <a:pt x="3495671" y="4483054"/>
                </a:lnTo>
                <a:lnTo>
                  <a:pt x="0" y="4483054"/>
                </a:lnTo>
                <a:lnTo>
                  <a:pt x="0" y="0"/>
                </a:lnTo>
                <a:close/>
              </a:path>
            </a:pathLst>
          </a:custGeom>
          <a:blipFill>
            <a:blip r:embed="rId5"/>
            <a:stretch>
              <a:fillRect l="-19855" r="-8390"/>
            </a:stretch>
          </a:blipFill>
        </p:spPr>
        <p:txBody>
          <a:bodyPr/>
          <a:lstStyle/>
          <a:p>
            <a:endParaRPr lang="en-US"/>
          </a:p>
        </p:txBody>
      </p:sp>
      <p:sp>
        <p:nvSpPr>
          <p:cNvPr id="6" name="TextBox 6"/>
          <p:cNvSpPr txBox="1"/>
          <p:nvPr/>
        </p:nvSpPr>
        <p:spPr>
          <a:xfrm>
            <a:off x="4082522" y="3781104"/>
            <a:ext cx="10197410" cy="1350241"/>
          </a:xfrm>
          <a:prstGeom prst="rect">
            <a:avLst/>
          </a:prstGeom>
        </p:spPr>
        <p:txBody>
          <a:bodyPr lIns="0" tIns="0" rIns="0" bIns="0" rtlCol="0" anchor="t">
            <a:spAutoFit/>
          </a:bodyPr>
          <a:lstStyle/>
          <a:p>
            <a:pPr marL="0" lvl="0" indent="0" algn="ctr"/>
            <a:r>
              <a:rPr lang="en-US" sz="4387" dirty="0">
                <a:solidFill>
                  <a:srgbClr val="FFFFFF"/>
                </a:solidFill>
                <a:latin typeface="Canva Sans Bold"/>
              </a:rPr>
              <a:t>Which of these measures will help a backache?</a:t>
            </a:r>
            <a:endParaRPr lang="en-US" dirty="0"/>
          </a:p>
        </p:txBody>
      </p:sp>
      <p:sp>
        <p:nvSpPr>
          <p:cNvPr id="7" name="Freeform 7"/>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6">
              <a:alphaModFix amt="50000"/>
              <a:extLst>
                <a:ext uri="{96DAC541-7B7A-43D3-8B79-37D633B846F1}">
                  <asvg:svgBlip xmlns:asvg="http://schemas.microsoft.com/office/drawing/2016/SVG/main" r:embed="rId7"/>
                </a:ext>
              </a:extLst>
            </a:blip>
            <a:stretch>
              <a:fillRect/>
            </a:stretch>
          </a:blipFill>
        </p:spPr>
        <p:txBody>
          <a:bodyPr/>
          <a:lstStyle/>
          <a:p>
            <a:endParaRPr lang="en-US"/>
          </a:p>
        </p:txBody>
      </p:sp>
      <p:sp>
        <p:nvSpPr>
          <p:cNvPr id="8" name="TextBox 8"/>
          <p:cNvSpPr txBox="1"/>
          <p:nvPr/>
        </p:nvSpPr>
        <p:spPr>
          <a:xfrm>
            <a:off x="5518967" y="5575686"/>
            <a:ext cx="10450176" cy="3864519"/>
          </a:xfrm>
          <a:prstGeom prst="rect">
            <a:avLst/>
          </a:prstGeom>
        </p:spPr>
        <p:txBody>
          <a:bodyPr lIns="0" tIns="0" rIns="0" bIns="0" rtlCol="0" anchor="t">
            <a:spAutoFit/>
          </a:bodyPr>
          <a:lstStyle/>
          <a:p>
            <a:pPr marL="742950" indent="-742950" algn="l">
              <a:lnSpc>
                <a:spcPct val="150000"/>
              </a:lnSpc>
              <a:spcBef>
                <a:spcPct val="0"/>
              </a:spcBef>
              <a:buAutoNum type="alphaUcPeriod"/>
            </a:pPr>
            <a:r>
              <a:rPr lang="en-US" sz="4300" dirty="0">
                <a:solidFill>
                  <a:srgbClr val="FFFFFF"/>
                </a:solidFill>
                <a:latin typeface="Canva Sans Bold"/>
              </a:rPr>
              <a:t>Several days of bed rest</a:t>
            </a:r>
          </a:p>
          <a:p>
            <a:pPr marL="742950" indent="-742950" algn="l">
              <a:lnSpc>
                <a:spcPct val="150000"/>
              </a:lnSpc>
              <a:spcBef>
                <a:spcPct val="0"/>
              </a:spcBef>
              <a:buAutoNum type="alphaUcPeriod"/>
            </a:pPr>
            <a:r>
              <a:rPr lang="en-US" sz="4300" dirty="0">
                <a:solidFill>
                  <a:srgbClr val="FFFFFF"/>
                </a:solidFill>
                <a:latin typeface="Canva Sans Bold"/>
              </a:rPr>
              <a:t>Massage</a:t>
            </a:r>
          </a:p>
          <a:p>
            <a:pPr marL="742950" indent="-742950" algn="l">
              <a:lnSpc>
                <a:spcPct val="150000"/>
              </a:lnSpc>
              <a:spcBef>
                <a:spcPct val="0"/>
              </a:spcBef>
              <a:buAutoNum type="alphaUcPeriod"/>
            </a:pPr>
            <a:r>
              <a:rPr lang="en-US" sz="4300" dirty="0">
                <a:solidFill>
                  <a:srgbClr val="FFFFFF"/>
                </a:solidFill>
                <a:latin typeface="Canva Sans Bold"/>
              </a:rPr>
              <a:t>Ice Pack</a:t>
            </a:r>
          </a:p>
          <a:p>
            <a:pPr marL="742950" indent="-742950" algn="l">
              <a:lnSpc>
                <a:spcPct val="150000"/>
              </a:lnSpc>
              <a:spcBef>
                <a:spcPct val="0"/>
              </a:spcBef>
              <a:buAutoNum type="alphaUcPeriod"/>
            </a:pPr>
            <a:r>
              <a:rPr lang="en-US" sz="4300" dirty="0">
                <a:solidFill>
                  <a:srgbClr val="FFFFFF"/>
                </a:solidFill>
                <a:latin typeface="Canva Sans Bold"/>
              </a:rPr>
              <a:t>Both B &amp; C</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3" name="TextBox 3"/>
          <p:cNvSpPr txBox="1"/>
          <p:nvPr/>
        </p:nvSpPr>
        <p:spPr>
          <a:xfrm>
            <a:off x="3286921" y="2874279"/>
            <a:ext cx="11035173" cy="1870127"/>
          </a:xfrm>
          <a:prstGeom prst="rect">
            <a:avLst/>
          </a:prstGeom>
        </p:spPr>
        <p:txBody>
          <a:bodyPr lIns="0" tIns="0" rIns="0" bIns="0" rtlCol="0" anchor="t">
            <a:spAutoFit/>
          </a:bodyPr>
          <a:lstStyle/>
          <a:p>
            <a:pPr marL="755650" lvl="1" indent="-377825" algn="l">
              <a:lnSpc>
                <a:spcPct val="150000"/>
              </a:lnSpc>
              <a:buFont typeface="Arial"/>
              <a:buChar char="•"/>
            </a:pPr>
            <a:r>
              <a:rPr lang="en-US" sz="2800" dirty="0">
                <a:solidFill>
                  <a:srgbClr val="000000"/>
                </a:solidFill>
                <a:latin typeface="Canva Sans Bold"/>
              </a:rPr>
              <a:t>Light activity – walking</a:t>
            </a:r>
          </a:p>
          <a:p>
            <a:pPr marL="755650" lvl="1" indent="-377825" algn="l">
              <a:lnSpc>
                <a:spcPct val="150000"/>
              </a:lnSpc>
              <a:buFont typeface="Arial"/>
              <a:buChar char="•"/>
            </a:pPr>
            <a:r>
              <a:rPr lang="en-US" sz="2800" dirty="0">
                <a:solidFill>
                  <a:srgbClr val="000000"/>
                </a:solidFill>
                <a:latin typeface="Canva Sans Bold"/>
              </a:rPr>
              <a:t>Gentle stretching</a:t>
            </a:r>
          </a:p>
          <a:p>
            <a:pPr marL="755650" lvl="1" indent="-377825" algn="l">
              <a:lnSpc>
                <a:spcPct val="150000"/>
              </a:lnSpc>
              <a:buFont typeface="Arial"/>
              <a:buChar char="•"/>
            </a:pPr>
            <a:r>
              <a:rPr lang="en-US" sz="2800" dirty="0">
                <a:solidFill>
                  <a:srgbClr val="000000"/>
                </a:solidFill>
                <a:latin typeface="Canva Sans Bold"/>
              </a:rPr>
              <a:t>Always check with your healthcare provider </a:t>
            </a:r>
          </a:p>
        </p:txBody>
      </p:sp>
      <p:sp>
        <p:nvSpPr>
          <p:cNvPr id="4" name="Freeform 4"/>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5" name="TextBox 5"/>
          <p:cNvSpPr txBox="1"/>
          <p:nvPr/>
        </p:nvSpPr>
        <p:spPr>
          <a:xfrm>
            <a:off x="3700856" y="1943477"/>
            <a:ext cx="9144047" cy="868636"/>
          </a:xfrm>
          <a:prstGeom prst="rect">
            <a:avLst/>
          </a:prstGeom>
        </p:spPr>
        <p:txBody>
          <a:bodyPr lIns="0" tIns="0" rIns="0" bIns="0" rtlCol="0" anchor="t">
            <a:spAutoFit/>
          </a:bodyPr>
          <a:lstStyle/>
          <a:p>
            <a:pPr algn="l">
              <a:lnSpc>
                <a:spcPct val="150000"/>
              </a:lnSpc>
            </a:pPr>
            <a:r>
              <a:rPr lang="en-US" sz="4200" dirty="0">
                <a:solidFill>
                  <a:srgbClr val="FBFCFB"/>
                </a:solidFill>
                <a:latin typeface="Canva Sans Bold"/>
              </a:rPr>
              <a:t>Don‘t Rest an Achy Back</a:t>
            </a:r>
            <a:endParaRPr lang="en-US" dirty="0"/>
          </a:p>
        </p:txBody>
      </p:sp>
      <p:sp>
        <p:nvSpPr>
          <p:cNvPr id="6" name="Freeform 6"/>
          <p:cNvSpPr/>
          <p:nvPr/>
        </p:nvSpPr>
        <p:spPr>
          <a:xfrm>
            <a:off x="598529" y="5318512"/>
            <a:ext cx="2259768" cy="1729750"/>
          </a:xfrm>
          <a:custGeom>
            <a:avLst/>
            <a:gdLst/>
            <a:ahLst/>
            <a:cxnLst/>
            <a:rect l="l" t="t" r="r" b="b"/>
            <a:pathLst>
              <a:path w="2259768" h="1729750">
                <a:moveTo>
                  <a:pt x="0" y="0"/>
                </a:moveTo>
                <a:lnTo>
                  <a:pt x="2259767" y="0"/>
                </a:lnTo>
                <a:lnTo>
                  <a:pt x="2259767" y="1729750"/>
                </a:lnTo>
                <a:lnTo>
                  <a:pt x="0" y="1729750"/>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sp>
        <p:nvSpPr>
          <p:cNvPr id="7" name="Freeform 7"/>
          <p:cNvSpPr/>
          <p:nvPr/>
        </p:nvSpPr>
        <p:spPr>
          <a:xfrm>
            <a:off x="11399632" y="5143500"/>
            <a:ext cx="2487540" cy="2484431"/>
          </a:xfrm>
          <a:custGeom>
            <a:avLst/>
            <a:gdLst/>
            <a:ahLst/>
            <a:cxnLst/>
            <a:rect l="l" t="t" r="r" b="b"/>
            <a:pathLst>
              <a:path w="2487540" h="2484431">
                <a:moveTo>
                  <a:pt x="0" y="0"/>
                </a:moveTo>
                <a:lnTo>
                  <a:pt x="2487540" y="0"/>
                </a:lnTo>
                <a:lnTo>
                  <a:pt x="2487540" y="2484431"/>
                </a:lnTo>
                <a:lnTo>
                  <a:pt x="0" y="2484431"/>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en-US"/>
          </a:p>
        </p:txBody>
      </p:sp>
      <p:sp>
        <p:nvSpPr>
          <p:cNvPr id="8" name="TextBox 8"/>
          <p:cNvSpPr txBox="1"/>
          <p:nvPr/>
        </p:nvSpPr>
        <p:spPr>
          <a:xfrm>
            <a:off x="3286921" y="6074473"/>
            <a:ext cx="11035173" cy="3809120"/>
          </a:xfrm>
          <a:prstGeom prst="rect">
            <a:avLst/>
          </a:prstGeom>
        </p:spPr>
        <p:txBody>
          <a:bodyPr lIns="0" tIns="0" rIns="0" bIns="0" rtlCol="0" anchor="t">
            <a:spAutoFit/>
          </a:bodyPr>
          <a:lstStyle/>
          <a:p>
            <a:pPr marL="712470" lvl="1" indent="-356235" algn="l">
              <a:lnSpc>
                <a:spcPct val="150000"/>
              </a:lnSpc>
              <a:buFont typeface="Arial"/>
              <a:buChar char="•"/>
            </a:pPr>
            <a:r>
              <a:rPr lang="en-US" sz="2800" dirty="0">
                <a:solidFill>
                  <a:srgbClr val="000000"/>
                </a:solidFill>
                <a:latin typeface="Canva Sans Bold"/>
              </a:rPr>
              <a:t>Apply ice to a new injury</a:t>
            </a:r>
          </a:p>
          <a:p>
            <a:pPr marL="712470" lvl="1" indent="-356235" algn="l">
              <a:lnSpc>
                <a:spcPct val="150000"/>
              </a:lnSpc>
              <a:buFont typeface="Arial"/>
              <a:buChar char="•"/>
            </a:pPr>
            <a:r>
              <a:rPr lang="en-US" sz="2800" dirty="0">
                <a:solidFill>
                  <a:srgbClr val="000000"/>
                </a:solidFill>
                <a:latin typeface="Canva Sans Bold"/>
              </a:rPr>
              <a:t>Ice decreases inflammation &amp; pain</a:t>
            </a:r>
          </a:p>
          <a:p>
            <a:pPr marL="712470" lvl="1" indent="-356235" algn="l">
              <a:lnSpc>
                <a:spcPct val="150000"/>
              </a:lnSpc>
              <a:buFont typeface="Arial"/>
              <a:buChar char="•"/>
            </a:pPr>
            <a:r>
              <a:rPr lang="en-US" sz="2800" dirty="0">
                <a:solidFill>
                  <a:srgbClr val="000000"/>
                </a:solidFill>
                <a:latin typeface="Canva Sans Bold"/>
              </a:rPr>
              <a:t>After 2-3 days, apply heat</a:t>
            </a:r>
          </a:p>
          <a:p>
            <a:pPr marL="712470" lvl="1" indent="-356235" algn="l">
              <a:lnSpc>
                <a:spcPct val="150000"/>
              </a:lnSpc>
              <a:buFont typeface="Arial"/>
              <a:buChar char="•"/>
            </a:pPr>
            <a:r>
              <a:rPr lang="en-US" sz="2800" dirty="0">
                <a:solidFill>
                  <a:srgbClr val="000000"/>
                </a:solidFill>
                <a:latin typeface="Canva Sans Bold"/>
              </a:rPr>
              <a:t>Heat relaxes muscles</a:t>
            </a:r>
          </a:p>
          <a:p>
            <a:pPr marL="712470" lvl="1" indent="-356235" algn="l">
              <a:lnSpc>
                <a:spcPct val="150000"/>
              </a:lnSpc>
              <a:buFont typeface="Arial"/>
              <a:buChar char="•"/>
            </a:pPr>
            <a:r>
              <a:rPr lang="en-US" sz="2800" dirty="0">
                <a:solidFill>
                  <a:srgbClr val="000000"/>
                </a:solidFill>
                <a:latin typeface="Canva Sans Bold"/>
              </a:rPr>
              <a:t>Warm soak or hot packs</a:t>
            </a:r>
          </a:p>
          <a:p>
            <a:pPr marL="712470" lvl="1" indent="-356235">
              <a:lnSpc>
                <a:spcPct val="150000"/>
              </a:lnSpc>
              <a:buFont typeface="Arial"/>
              <a:buChar char="•"/>
            </a:pPr>
            <a:r>
              <a:rPr lang="en-US" sz="2800" dirty="0">
                <a:solidFill>
                  <a:srgbClr val="000000"/>
                </a:solidFill>
                <a:latin typeface="Canva Sans Bold"/>
              </a:rPr>
              <a:t>Always protect your skin from ice and heat </a:t>
            </a:r>
          </a:p>
        </p:txBody>
      </p:sp>
      <p:sp>
        <p:nvSpPr>
          <p:cNvPr id="9" name="TextBox 9"/>
          <p:cNvSpPr txBox="1"/>
          <p:nvPr/>
        </p:nvSpPr>
        <p:spPr>
          <a:xfrm>
            <a:off x="3700856" y="5242312"/>
            <a:ext cx="9144047" cy="868636"/>
          </a:xfrm>
          <a:prstGeom prst="rect">
            <a:avLst/>
          </a:prstGeom>
        </p:spPr>
        <p:txBody>
          <a:bodyPr lIns="0" tIns="0" rIns="0" bIns="0" rtlCol="0" anchor="t">
            <a:spAutoFit/>
          </a:bodyPr>
          <a:lstStyle/>
          <a:p>
            <a:pPr algn="l">
              <a:lnSpc>
                <a:spcPct val="150000"/>
              </a:lnSpc>
            </a:pPr>
            <a:r>
              <a:rPr lang="en-US" sz="4200" dirty="0">
                <a:solidFill>
                  <a:srgbClr val="FBFCFB"/>
                </a:solidFill>
                <a:latin typeface="Canva Sans Bold"/>
              </a:rPr>
              <a:t>Ice vs. Heat</a:t>
            </a:r>
            <a:endParaRPr lang="en-US" dirty="0"/>
          </a:p>
        </p:txBody>
      </p:sp>
      <p:sp>
        <p:nvSpPr>
          <p:cNvPr id="10" name="Freeform 5">
            <a:extLst>
              <a:ext uri="{FF2B5EF4-FFF2-40B4-BE49-F238E27FC236}">
                <a16:creationId xmlns:a16="http://schemas.microsoft.com/office/drawing/2014/main" id="{6710862B-9CBB-7CE4-BB67-3DB59D466F62}"/>
              </a:ext>
            </a:extLst>
          </p:cNvPr>
          <p:cNvSpPr/>
          <p:nvPr/>
        </p:nvSpPr>
        <p:spPr>
          <a:xfrm>
            <a:off x="5493853" y="548455"/>
            <a:ext cx="7149549"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21132" y="218958"/>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First Aid for Back Pain</a:t>
            </a:r>
            <a:endParaRPr lang="en-US" dirty="0"/>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3" name="Freeform 3"/>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4407054" y="2379371"/>
            <a:ext cx="8511764" cy="7185108"/>
          </a:xfrm>
          <a:prstGeom prst="rect">
            <a:avLst/>
          </a:prstGeom>
        </p:spPr>
        <p:txBody>
          <a:bodyPr lIns="0" tIns="0" rIns="0" bIns="0" rtlCol="0" anchor="t">
            <a:spAutoFit/>
          </a:bodyPr>
          <a:lstStyle/>
          <a:p>
            <a:pPr marL="755650" lvl="1" indent="-377825" algn="l">
              <a:lnSpc>
                <a:spcPct val="150000"/>
              </a:lnSpc>
              <a:buFont typeface="Arial"/>
              <a:buChar char="•"/>
            </a:pPr>
            <a:r>
              <a:rPr lang="en-US" sz="3500" dirty="0">
                <a:solidFill>
                  <a:srgbClr val="000000"/>
                </a:solidFill>
                <a:latin typeface="Canva Sans Bold"/>
              </a:rPr>
              <a:t>Maintain healthy weight</a:t>
            </a:r>
            <a:endParaRPr lang="en-US"/>
          </a:p>
          <a:p>
            <a:pPr marL="755650" lvl="1" indent="-377825" algn="l">
              <a:lnSpc>
                <a:spcPct val="150000"/>
              </a:lnSpc>
              <a:buFont typeface="Arial"/>
              <a:buChar char="•"/>
            </a:pPr>
            <a:r>
              <a:rPr lang="en-US" sz="3500" dirty="0">
                <a:solidFill>
                  <a:srgbClr val="000000"/>
                </a:solidFill>
                <a:latin typeface="Canva Sans Bold"/>
              </a:rPr>
              <a:t>Strengthen and stretch your back</a:t>
            </a:r>
          </a:p>
          <a:p>
            <a:pPr marL="755650" lvl="1" indent="-377825">
              <a:lnSpc>
                <a:spcPct val="150000"/>
              </a:lnSpc>
              <a:buFont typeface="Arial"/>
              <a:buChar char="•"/>
            </a:pPr>
            <a:r>
              <a:rPr lang="en-US" sz="3500" dirty="0">
                <a:solidFill>
                  <a:srgbClr val="000000"/>
                </a:solidFill>
                <a:latin typeface="Canva Sans Bold"/>
              </a:rPr>
              <a:t>Ergonomic desk set-up</a:t>
            </a:r>
          </a:p>
          <a:p>
            <a:pPr marL="755650" lvl="1" indent="-377825" algn="l">
              <a:lnSpc>
                <a:spcPct val="150000"/>
              </a:lnSpc>
              <a:buFont typeface="Arial"/>
              <a:buChar char="•"/>
            </a:pPr>
            <a:r>
              <a:rPr lang="en-US" sz="3500" dirty="0">
                <a:solidFill>
                  <a:srgbClr val="000000"/>
                </a:solidFill>
                <a:latin typeface="Canva Sans Bold"/>
              </a:rPr>
              <a:t>Balanced diet with more vegetables &amp; fruits</a:t>
            </a:r>
          </a:p>
          <a:p>
            <a:pPr marL="755650" lvl="1" indent="-377825" algn="l">
              <a:lnSpc>
                <a:spcPct val="150000"/>
              </a:lnSpc>
              <a:buFont typeface="Arial"/>
              <a:buChar char="•"/>
            </a:pPr>
            <a:r>
              <a:rPr lang="en-US" sz="3500" dirty="0">
                <a:solidFill>
                  <a:srgbClr val="000000"/>
                </a:solidFill>
                <a:latin typeface="Canva Sans Bold"/>
              </a:rPr>
              <a:t>Manage stress</a:t>
            </a:r>
          </a:p>
          <a:p>
            <a:pPr marL="755650" lvl="1" indent="-377825" algn="l">
              <a:lnSpc>
                <a:spcPct val="150000"/>
              </a:lnSpc>
              <a:buFont typeface="Arial"/>
              <a:buChar char="•"/>
            </a:pPr>
            <a:r>
              <a:rPr lang="en-US" sz="3500" dirty="0">
                <a:solidFill>
                  <a:srgbClr val="000000"/>
                </a:solidFill>
                <a:latin typeface="Canva Sans Bold"/>
              </a:rPr>
              <a:t>Stay Active</a:t>
            </a:r>
          </a:p>
          <a:p>
            <a:pPr marL="755650" lvl="1" indent="-377825" algn="l">
              <a:lnSpc>
                <a:spcPct val="150000"/>
              </a:lnSpc>
              <a:buFont typeface="Arial"/>
              <a:buChar char="•"/>
            </a:pPr>
            <a:r>
              <a:rPr lang="en-US" sz="3500" dirty="0">
                <a:solidFill>
                  <a:srgbClr val="000000"/>
                </a:solidFill>
                <a:latin typeface="Canva Sans Bold"/>
              </a:rPr>
              <a:t>Seek medical advice from your health care team</a:t>
            </a:r>
          </a:p>
        </p:txBody>
      </p:sp>
      <p:sp>
        <p:nvSpPr>
          <p:cNvPr id="5" name="Freeform 5"/>
          <p:cNvSpPr/>
          <p:nvPr/>
        </p:nvSpPr>
        <p:spPr>
          <a:xfrm>
            <a:off x="12661878" y="3090208"/>
            <a:ext cx="5297801" cy="4106584"/>
          </a:xfrm>
          <a:custGeom>
            <a:avLst/>
            <a:gdLst/>
            <a:ahLst/>
            <a:cxnLst/>
            <a:rect l="l" t="t" r="r" b="b"/>
            <a:pathLst>
              <a:path w="5297801" h="4106584">
                <a:moveTo>
                  <a:pt x="0" y="0"/>
                </a:moveTo>
                <a:lnTo>
                  <a:pt x="5297801" y="0"/>
                </a:lnTo>
                <a:lnTo>
                  <a:pt x="5297801" y="4106583"/>
                </a:lnTo>
                <a:lnTo>
                  <a:pt x="0" y="4106583"/>
                </a:lnTo>
                <a:lnTo>
                  <a:pt x="0" y="0"/>
                </a:lnTo>
                <a:close/>
              </a:path>
            </a:pathLst>
          </a:custGeom>
          <a:blipFill>
            <a:blip r:embed="rId5"/>
            <a:stretch>
              <a:fillRect l="-17985" r="-9873"/>
            </a:stretch>
          </a:blipFill>
        </p:spPr>
        <p:txBody>
          <a:bodyPr/>
          <a:lstStyle/>
          <a:p>
            <a:endParaRPr lang="en-US"/>
          </a:p>
        </p:txBody>
      </p:sp>
      <p:sp>
        <p:nvSpPr>
          <p:cNvPr id="6" name="Freeform 5">
            <a:extLst>
              <a:ext uri="{FF2B5EF4-FFF2-40B4-BE49-F238E27FC236}">
                <a16:creationId xmlns:a16="http://schemas.microsoft.com/office/drawing/2014/main" id="{54E57310-04F8-633B-FFF0-E2D3376D4F74}"/>
              </a:ext>
            </a:extLst>
          </p:cNvPr>
          <p:cNvSpPr/>
          <p:nvPr/>
        </p:nvSpPr>
        <p:spPr>
          <a:xfrm>
            <a:off x="3269906" y="467694"/>
            <a:ext cx="12891120"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992598" y="67893"/>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Best Practices for Getting....Back on Track!</a:t>
            </a:r>
            <a:endParaRPr lang="en-US" dirty="0"/>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3" name="Freeform 3"/>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TextBox 4"/>
          <p:cNvSpPr txBox="1"/>
          <p:nvPr/>
        </p:nvSpPr>
        <p:spPr>
          <a:xfrm>
            <a:off x="3977031" y="2527510"/>
            <a:ext cx="11289537" cy="5299977"/>
          </a:xfrm>
          <a:prstGeom prst="rect">
            <a:avLst/>
          </a:prstGeom>
        </p:spPr>
        <p:txBody>
          <a:bodyPr wrap="square" lIns="0" tIns="0" rIns="0" bIns="0" rtlCol="0" anchor="t">
            <a:spAutoFit/>
          </a:bodyPr>
          <a:lstStyle/>
          <a:p>
            <a:pPr marL="755650" lvl="1" indent="-377825" algn="l">
              <a:lnSpc>
                <a:spcPct val="150000"/>
              </a:lnSpc>
              <a:buFont typeface="Arial"/>
              <a:buChar char="•"/>
            </a:pPr>
            <a:r>
              <a:rPr lang="en-US" sz="3500" spc="87" dirty="0">
                <a:solidFill>
                  <a:srgbClr val="000000"/>
                </a:solidFill>
                <a:latin typeface="Canva Sans Bold"/>
              </a:rPr>
              <a:t>Learn more about services covered</a:t>
            </a:r>
          </a:p>
          <a:p>
            <a:pPr marL="755650" lvl="1" indent="-377825" algn="l">
              <a:lnSpc>
                <a:spcPct val="150000"/>
              </a:lnSpc>
              <a:buFont typeface="Arial"/>
              <a:buChar char="•"/>
            </a:pPr>
            <a:r>
              <a:rPr lang="en-US" sz="3500" spc="87" dirty="0">
                <a:solidFill>
                  <a:srgbClr val="000000"/>
                </a:solidFill>
                <a:latin typeface="Canva Sans Bold"/>
              </a:rPr>
              <a:t>Physical therapy (in-person &amp; virtual)</a:t>
            </a:r>
          </a:p>
          <a:p>
            <a:pPr marL="755650" lvl="1" indent="-377825" algn="l">
              <a:lnSpc>
                <a:spcPct val="150000"/>
              </a:lnSpc>
              <a:buFont typeface="Arial"/>
              <a:buChar char="•"/>
            </a:pPr>
            <a:r>
              <a:rPr lang="en-US" sz="3500" spc="87" dirty="0">
                <a:solidFill>
                  <a:srgbClr val="000000"/>
                </a:solidFill>
                <a:latin typeface="Canva Sans Bold"/>
              </a:rPr>
              <a:t>Chiropractic care</a:t>
            </a:r>
          </a:p>
          <a:p>
            <a:pPr marL="755650" lvl="1" indent="-377825" algn="l">
              <a:buFont typeface="Arial"/>
              <a:buChar char="•"/>
            </a:pPr>
            <a:r>
              <a:rPr lang="en-US" sz="3500" spc="87" dirty="0">
                <a:solidFill>
                  <a:srgbClr val="000000"/>
                </a:solidFill>
                <a:latin typeface="Canva Sans Bold"/>
              </a:rPr>
              <a:t>Health/well-being coaching -  may include web and mobile access, online group-coaching sessions, one-on-one phone support, or in-person connections</a:t>
            </a:r>
          </a:p>
          <a:p>
            <a:pPr algn="l">
              <a:lnSpc>
                <a:spcPct val="150000"/>
              </a:lnSpc>
            </a:pPr>
            <a:endParaRPr lang="en-US" sz="3500" spc="87" dirty="0">
              <a:solidFill>
                <a:srgbClr val="000000"/>
              </a:solidFill>
              <a:latin typeface="Canva Sans Bold"/>
            </a:endParaRPr>
          </a:p>
        </p:txBody>
      </p:sp>
      <p:sp>
        <p:nvSpPr>
          <p:cNvPr id="5" name="TextBox 5"/>
          <p:cNvSpPr txBox="1"/>
          <p:nvPr/>
        </p:nvSpPr>
        <p:spPr>
          <a:xfrm>
            <a:off x="4753819" y="1704014"/>
            <a:ext cx="9144047" cy="799386"/>
          </a:xfrm>
          <a:prstGeom prst="rect">
            <a:avLst/>
          </a:prstGeom>
        </p:spPr>
        <p:txBody>
          <a:bodyPr lIns="0" tIns="0" rIns="0" bIns="0" rtlCol="0" anchor="t">
            <a:spAutoFit/>
          </a:bodyPr>
          <a:lstStyle/>
          <a:p>
            <a:pPr algn="ctr">
              <a:lnSpc>
                <a:spcPct val="150000"/>
              </a:lnSpc>
            </a:pPr>
            <a:r>
              <a:rPr lang="en-US" sz="3865" dirty="0">
                <a:solidFill>
                  <a:srgbClr val="FBFCFB"/>
                </a:solidFill>
                <a:latin typeface="Canva Sans Bold"/>
              </a:rPr>
              <a:t>Anthem, Aetna, Sentara, and Kaiser</a:t>
            </a:r>
            <a:endParaRPr lang="en-US" dirty="0"/>
          </a:p>
        </p:txBody>
      </p:sp>
      <p:sp>
        <p:nvSpPr>
          <p:cNvPr id="6" name="Freeform 6"/>
          <p:cNvSpPr/>
          <p:nvPr/>
        </p:nvSpPr>
        <p:spPr>
          <a:xfrm>
            <a:off x="14836545" y="5779624"/>
            <a:ext cx="3451455" cy="3038401"/>
          </a:xfrm>
          <a:custGeom>
            <a:avLst/>
            <a:gdLst/>
            <a:ahLst/>
            <a:cxnLst/>
            <a:rect l="l" t="t" r="r" b="b"/>
            <a:pathLst>
              <a:path w="3451455" h="3038401">
                <a:moveTo>
                  <a:pt x="0" y="0"/>
                </a:moveTo>
                <a:lnTo>
                  <a:pt x="3451455" y="0"/>
                </a:lnTo>
                <a:lnTo>
                  <a:pt x="3451455" y="3038401"/>
                </a:lnTo>
                <a:lnTo>
                  <a:pt x="0" y="3038401"/>
                </a:lnTo>
                <a:lnTo>
                  <a:pt x="0" y="0"/>
                </a:lnTo>
                <a:close/>
              </a:path>
            </a:pathLst>
          </a:custGeom>
          <a:blipFill>
            <a:blip r:embed="rId5"/>
            <a:stretch>
              <a:fillRect/>
            </a:stretch>
          </a:blipFill>
        </p:spPr>
        <p:txBody>
          <a:bodyPr/>
          <a:lstStyle/>
          <a:p>
            <a:endParaRPr lang="en-US"/>
          </a:p>
        </p:txBody>
      </p:sp>
      <p:grpSp>
        <p:nvGrpSpPr>
          <p:cNvPr id="7" name="Group 7"/>
          <p:cNvGrpSpPr/>
          <p:nvPr/>
        </p:nvGrpSpPr>
        <p:grpSpPr>
          <a:xfrm>
            <a:off x="5223078" y="7219085"/>
            <a:ext cx="1707434" cy="1707434"/>
            <a:chOff x="0" y="0"/>
            <a:chExt cx="2276578" cy="2276578"/>
          </a:xfrm>
        </p:grpSpPr>
        <p:sp>
          <p:nvSpPr>
            <p:cNvPr id="8" name="Freeform 8"/>
            <p:cNvSpPr/>
            <p:nvPr/>
          </p:nvSpPr>
          <p:spPr>
            <a:xfrm>
              <a:off x="0" y="0"/>
              <a:ext cx="2276578" cy="2276578"/>
            </a:xfrm>
            <a:custGeom>
              <a:avLst/>
              <a:gdLst/>
              <a:ahLst/>
              <a:cxnLst/>
              <a:rect l="l" t="t" r="r" b="b"/>
              <a:pathLst>
                <a:path w="2276578" h="2276578">
                  <a:moveTo>
                    <a:pt x="0" y="0"/>
                  </a:moveTo>
                  <a:lnTo>
                    <a:pt x="2276578" y="0"/>
                  </a:lnTo>
                  <a:lnTo>
                    <a:pt x="2276578" y="2276578"/>
                  </a:lnTo>
                  <a:lnTo>
                    <a:pt x="0" y="227657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en-US"/>
            </a:p>
          </p:txBody>
        </p:sp>
      </p:grpSp>
      <p:sp>
        <p:nvSpPr>
          <p:cNvPr id="9" name="TextBox 9"/>
          <p:cNvSpPr txBox="1"/>
          <p:nvPr/>
        </p:nvSpPr>
        <p:spPr>
          <a:xfrm>
            <a:off x="5533267" y="8383958"/>
            <a:ext cx="1087057" cy="1047723"/>
          </a:xfrm>
          <a:prstGeom prst="rect">
            <a:avLst/>
          </a:prstGeom>
        </p:spPr>
        <p:txBody>
          <a:bodyPr lIns="0" tIns="0" rIns="0" bIns="0" rtlCol="0" anchor="t">
            <a:spAutoFit/>
          </a:bodyPr>
          <a:lstStyle/>
          <a:p>
            <a:pPr algn="ctr">
              <a:lnSpc>
                <a:spcPct val="301173"/>
              </a:lnSpc>
            </a:pPr>
            <a:r>
              <a:rPr lang="en-US" sz="2749" dirty="0">
                <a:solidFill>
                  <a:srgbClr val="000000"/>
                </a:solidFill>
                <a:latin typeface="Canva Sans"/>
              </a:rPr>
              <a:t>COVA</a:t>
            </a:r>
            <a:endParaRPr lang="en-US" dirty="0"/>
          </a:p>
        </p:txBody>
      </p:sp>
      <p:sp>
        <p:nvSpPr>
          <p:cNvPr id="10" name="TextBox 10"/>
          <p:cNvSpPr txBox="1"/>
          <p:nvPr/>
        </p:nvSpPr>
        <p:spPr>
          <a:xfrm>
            <a:off x="4407054" y="9420277"/>
            <a:ext cx="3506320" cy="463460"/>
          </a:xfrm>
          <a:prstGeom prst="rect">
            <a:avLst/>
          </a:prstGeom>
        </p:spPr>
        <p:txBody>
          <a:bodyPr lIns="0" tIns="0" rIns="0" bIns="0" rtlCol="0" anchor="t">
            <a:spAutoFit/>
          </a:bodyPr>
          <a:lstStyle/>
          <a:p>
            <a:pPr algn="ctr"/>
            <a:r>
              <a:rPr lang="en-US" sz="1506" u="sng" dirty="0">
                <a:latin typeface="Canva Sans Bold"/>
                <a:hlinkClick r:id="rId8" tooltip="https://www.dhrm.virginia.gov/employeebenefits/health-benefits">
                  <a:extLst>
                    <a:ext uri="{A12FA001-AC4F-418D-AE19-62706E023703}">
                      <ahyp:hlinkClr xmlns:ahyp="http://schemas.microsoft.com/office/drawing/2018/hyperlinkcolor" val="tx"/>
                    </a:ext>
                  </a:extLst>
                </a:hlinkClick>
              </a:rPr>
              <a:t>dhrm.virginia.gov/</a:t>
            </a:r>
            <a:endParaRPr lang="en-US" dirty="0"/>
          </a:p>
          <a:p>
            <a:pPr algn="ctr">
              <a:spcBef>
                <a:spcPct val="0"/>
              </a:spcBef>
            </a:pPr>
            <a:r>
              <a:rPr lang="en-US" sz="1506" u="sng" dirty="0" err="1">
                <a:latin typeface="Canva Sans Bold"/>
                <a:hlinkClick r:id="rId8" tooltip="https://www.dhrm.virginia.gov/employeebenefits/health-benefits">
                  <a:extLst>
                    <a:ext uri="{A12FA001-AC4F-418D-AE19-62706E023703}">
                      <ahyp:hlinkClr xmlns:ahyp="http://schemas.microsoft.com/office/drawing/2018/hyperlinkcolor" val="tx"/>
                    </a:ext>
                  </a:extLst>
                </a:hlinkClick>
              </a:rPr>
              <a:t>employeebenefits</a:t>
            </a:r>
            <a:r>
              <a:rPr lang="en-US" sz="1506" u="sng" dirty="0">
                <a:latin typeface="Canva Sans Bold"/>
                <a:hlinkClick r:id="rId8" tooltip="https://www.dhrm.virginia.gov/employeebenefits/health-benefits">
                  <a:extLst>
                    <a:ext uri="{A12FA001-AC4F-418D-AE19-62706E023703}">
                      <ahyp:hlinkClr xmlns:ahyp="http://schemas.microsoft.com/office/drawing/2018/hyperlinkcolor" val="tx"/>
                    </a:ext>
                  </a:extLst>
                </a:hlinkClick>
              </a:rPr>
              <a:t>/health-benefits</a:t>
            </a:r>
            <a:endParaRPr lang="en-US" sz="1506" u="sng" dirty="0">
              <a:latin typeface="Canva Sans Bold"/>
              <a:hlinkClick r:id="rId8">
                <a:extLst>
                  <a:ext uri="{A12FA001-AC4F-418D-AE19-62706E023703}">
                    <ahyp:hlinkClr xmlns:ahyp="http://schemas.microsoft.com/office/drawing/2018/hyperlinkcolor" val="tx"/>
                  </a:ext>
                </a:extLst>
              </a:hlinkClick>
            </a:endParaRPr>
          </a:p>
        </p:txBody>
      </p:sp>
      <p:sp>
        <p:nvSpPr>
          <p:cNvPr id="11" name="Freeform 11"/>
          <p:cNvSpPr/>
          <p:nvPr/>
        </p:nvSpPr>
        <p:spPr>
          <a:xfrm rot="4605474">
            <a:off x="7507432" y="7486250"/>
            <a:ext cx="1011350" cy="748399"/>
          </a:xfrm>
          <a:custGeom>
            <a:avLst/>
            <a:gdLst/>
            <a:ahLst/>
            <a:cxnLst/>
            <a:rect l="l" t="t" r="r" b="b"/>
            <a:pathLst>
              <a:path w="1011350" h="748399">
                <a:moveTo>
                  <a:pt x="0" y="0"/>
                </a:moveTo>
                <a:lnTo>
                  <a:pt x="1011349" y="0"/>
                </a:lnTo>
                <a:lnTo>
                  <a:pt x="1011349" y="748399"/>
                </a:lnTo>
                <a:lnTo>
                  <a:pt x="0" y="748399"/>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endParaRPr lang="en-US"/>
          </a:p>
        </p:txBody>
      </p:sp>
      <p:sp>
        <p:nvSpPr>
          <p:cNvPr id="12" name="Freeform 12"/>
          <p:cNvSpPr/>
          <p:nvPr/>
        </p:nvSpPr>
        <p:spPr>
          <a:xfrm rot="5571691" flipV="1">
            <a:off x="10375420" y="7469343"/>
            <a:ext cx="1057045" cy="782213"/>
          </a:xfrm>
          <a:custGeom>
            <a:avLst/>
            <a:gdLst/>
            <a:ahLst/>
            <a:cxnLst/>
            <a:rect l="l" t="t" r="r" b="b"/>
            <a:pathLst>
              <a:path w="1057045" h="782213">
                <a:moveTo>
                  <a:pt x="0" y="782213"/>
                </a:moveTo>
                <a:lnTo>
                  <a:pt x="1057045" y="782213"/>
                </a:lnTo>
                <a:lnTo>
                  <a:pt x="1057045" y="0"/>
                </a:lnTo>
                <a:lnTo>
                  <a:pt x="0" y="0"/>
                </a:lnTo>
                <a:lnTo>
                  <a:pt x="0" y="782213"/>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endParaRPr lang="en-US"/>
          </a:p>
        </p:txBody>
      </p:sp>
      <p:grpSp>
        <p:nvGrpSpPr>
          <p:cNvPr id="13" name="Group 13"/>
          <p:cNvGrpSpPr/>
          <p:nvPr/>
        </p:nvGrpSpPr>
        <p:grpSpPr>
          <a:xfrm>
            <a:off x="11916280" y="7189069"/>
            <a:ext cx="1792644" cy="1724405"/>
            <a:chOff x="0" y="0"/>
            <a:chExt cx="2139984" cy="2139984"/>
          </a:xfrm>
        </p:grpSpPr>
        <p:sp>
          <p:nvSpPr>
            <p:cNvPr id="14" name="Freeform 14"/>
            <p:cNvSpPr/>
            <p:nvPr/>
          </p:nvSpPr>
          <p:spPr>
            <a:xfrm>
              <a:off x="0" y="0"/>
              <a:ext cx="2139984" cy="2139984"/>
            </a:xfrm>
            <a:custGeom>
              <a:avLst/>
              <a:gdLst/>
              <a:ahLst/>
              <a:cxnLst/>
              <a:rect l="l" t="t" r="r" b="b"/>
              <a:pathLst>
                <a:path w="2139984" h="2139984">
                  <a:moveTo>
                    <a:pt x="0" y="0"/>
                  </a:moveTo>
                  <a:lnTo>
                    <a:pt x="2139984" y="0"/>
                  </a:lnTo>
                  <a:lnTo>
                    <a:pt x="2139984" y="2139984"/>
                  </a:lnTo>
                  <a:lnTo>
                    <a:pt x="0" y="2139984"/>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endParaRPr lang="en-US"/>
            </a:p>
          </p:txBody>
        </p:sp>
      </p:grpSp>
      <p:sp>
        <p:nvSpPr>
          <p:cNvPr id="15" name="TextBox 15"/>
          <p:cNvSpPr txBox="1"/>
          <p:nvPr/>
        </p:nvSpPr>
        <p:spPr>
          <a:xfrm>
            <a:off x="12156974" y="8372554"/>
            <a:ext cx="1010070" cy="1047723"/>
          </a:xfrm>
          <a:prstGeom prst="rect">
            <a:avLst/>
          </a:prstGeom>
        </p:spPr>
        <p:txBody>
          <a:bodyPr lIns="0" tIns="0" rIns="0" bIns="0" rtlCol="0" anchor="t">
            <a:spAutoFit/>
          </a:bodyPr>
          <a:lstStyle/>
          <a:p>
            <a:pPr algn="ctr">
              <a:lnSpc>
                <a:spcPct val="301173"/>
              </a:lnSpc>
            </a:pPr>
            <a:r>
              <a:rPr lang="en-US" sz="2749" dirty="0">
                <a:solidFill>
                  <a:srgbClr val="000000"/>
                </a:solidFill>
                <a:latin typeface="Canva Sans"/>
              </a:rPr>
              <a:t>TLC</a:t>
            </a:r>
            <a:endParaRPr lang="en-US" dirty="0"/>
          </a:p>
        </p:txBody>
      </p:sp>
      <p:sp>
        <p:nvSpPr>
          <p:cNvPr id="16" name="TextBox 16"/>
          <p:cNvSpPr txBox="1"/>
          <p:nvPr/>
        </p:nvSpPr>
        <p:spPr>
          <a:xfrm>
            <a:off x="10903942" y="9408636"/>
            <a:ext cx="3822137" cy="463460"/>
          </a:xfrm>
          <a:prstGeom prst="rect">
            <a:avLst/>
          </a:prstGeom>
        </p:spPr>
        <p:txBody>
          <a:bodyPr lIns="0" tIns="0" rIns="0" bIns="0" rtlCol="0" anchor="t">
            <a:spAutoFit/>
          </a:bodyPr>
          <a:lstStyle/>
          <a:p>
            <a:pPr algn="ctr"/>
            <a:r>
              <a:rPr lang="en-US" sz="1506" u="sng" dirty="0">
                <a:latin typeface="Canva Sans Bold"/>
                <a:hlinkClick r:id="rId13" tooltip="https://www.thelocalchoice.virginia.gov/planinfo/employeeplans.html">
                  <a:extLst>
                    <a:ext uri="{A12FA001-AC4F-418D-AE19-62706E023703}">
                      <ahyp:hlinkClr xmlns:ahyp="http://schemas.microsoft.com/office/drawing/2018/hyperlinkcolor" val="tx"/>
                    </a:ext>
                  </a:extLst>
                </a:hlinkClick>
              </a:rPr>
              <a:t>thelocalchoice.virginia.gov/</a:t>
            </a:r>
            <a:endParaRPr lang="en-US" dirty="0"/>
          </a:p>
          <a:p>
            <a:pPr algn="ctr">
              <a:spcBef>
                <a:spcPct val="0"/>
              </a:spcBef>
            </a:pPr>
            <a:r>
              <a:rPr lang="en-US" sz="1506" u="sng" dirty="0" err="1">
                <a:latin typeface="Canva Sans Bold"/>
                <a:hlinkClick r:id="rId13" tooltip="https://www.thelocalchoice.virginia.gov/planinfo/employeeplans.html">
                  <a:extLst>
                    <a:ext uri="{A12FA001-AC4F-418D-AE19-62706E023703}">
                      <ahyp:hlinkClr xmlns:ahyp="http://schemas.microsoft.com/office/drawing/2018/hyperlinkcolor" val="tx"/>
                    </a:ext>
                  </a:extLst>
                </a:hlinkClick>
              </a:rPr>
              <a:t>planinfo</a:t>
            </a:r>
            <a:r>
              <a:rPr lang="en-US" sz="1506" u="sng" dirty="0">
                <a:latin typeface="Canva Sans Bold"/>
                <a:hlinkClick r:id="rId13" tooltip="https://www.thelocalchoice.virginia.gov/planinfo/employeeplans.html">
                  <a:extLst>
                    <a:ext uri="{A12FA001-AC4F-418D-AE19-62706E023703}">
                      <ahyp:hlinkClr xmlns:ahyp="http://schemas.microsoft.com/office/drawing/2018/hyperlinkcolor" val="tx"/>
                    </a:ext>
                  </a:extLst>
                </a:hlinkClick>
              </a:rPr>
              <a:t>/employeeplans.html</a:t>
            </a:r>
            <a:endParaRPr lang="en-US" sz="1506" u="sng" dirty="0">
              <a:latin typeface="Canva Sans Bold"/>
              <a:hlinkClick r:id="rId13">
                <a:extLst>
                  <a:ext uri="{A12FA001-AC4F-418D-AE19-62706E023703}">
                    <ahyp:hlinkClr xmlns:ahyp="http://schemas.microsoft.com/office/drawing/2018/hyperlinkcolor" val="tx"/>
                  </a:ext>
                </a:extLst>
              </a:hlinkClick>
            </a:endParaRPr>
          </a:p>
        </p:txBody>
      </p:sp>
      <p:sp>
        <p:nvSpPr>
          <p:cNvPr id="17" name="TextBox 17"/>
          <p:cNvSpPr txBox="1"/>
          <p:nvPr/>
        </p:nvSpPr>
        <p:spPr>
          <a:xfrm>
            <a:off x="7648954" y="8400295"/>
            <a:ext cx="3585640" cy="678904"/>
          </a:xfrm>
          <a:prstGeom prst="rect">
            <a:avLst/>
          </a:prstGeom>
        </p:spPr>
        <p:txBody>
          <a:bodyPr lIns="0" tIns="0" rIns="0" bIns="0" rtlCol="0" anchor="t">
            <a:spAutoFit/>
          </a:bodyPr>
          <a:lstStyle/>
          <a:p>
            <a:pPr algn="ctr"/>
            <a:r>
              <a:rPr lang="en-US" sz="2206" dirty="0">
                <a:solidFill>
                  <a:srgbClr val="000000"/>
                </a:solidFill>
                <a:latin typeface="Canva Sans Bold"/>
              </a:rPr>
              <a:t>Scan QR code to visit your Health Benefits page</a:t>
            </a:r>
            <a:endParaRPr lang="en-US" dirty="0"/>
          </a:p>
        </p:txBody>
      </p:sp>
      <p:sp>
        <p:nvSpPr>
          <p:cNvPr id="18" name="Freeform 5">
            <a:extLst>
              <a:ext uri="{FF2B5EF4-FFF2-40B4-BE49-F238E27FC236}">
                <a16:creationId xmlns:a16="http://schemas.microsoft.com/office/drawing/2014/main" id="{E9250DEB-7848-6E3B-1D08-0955E7608D5A}"/>
              </a:ext>
            </a:extLst>
          </p:cNvPr>
          <p:cNvSpPr/>
          <p:nvPr/>
        </p:nvSpPr>
        <p:spPr>
          <a:xfrm>
            <a:off x="5569225" y="432762"/>
            <a:ext cx="7149549" cy="1166416"/>
          </a:xfrm>
          <a:custGeom>
            <a:avLst/>
            <a:gdLst/>
            <a:ahLst/>
            <a:cxnLst/>
            <a:rect l="l" t="t" r="r" b="b"/>
            <a:pathLst>
              <a:path w="2511681" h="1176189">
                <a:moveTo>
                  <a:pt x="41403" y="0"/>
                </a:moveTo>
                <a:lnTo>
                  <a:pt x="2470278" y="0"/>
                </a:lnTo>
                <a:cubicBezTo>
                  <a:pt x="2493144" y="0"/>
                  <a:pt x="2511681" y="18537"/>
                  <a:pt x="2511681" y="41403"/>
                </a:cubicBezTo>
                <a:lnTo>
                  <a:pt x="2511681" y="1134787"/>
                </a:lnTo>
                <a:cubicBezTo>
                  <a:pt x="2511681" y="1145767"/>
                  <a:pt x="2507318" y="1156298"/>
                  <a:pt x="2499554" y="1164063"/>
                </a:cubicBezTo>
                <a:cubicBezTo>
                  <a:pt x="2491790" y="1171827"/>
                  <a:pt x="2481259" y="1176189"/>
                  <a:pt x="2470278" y="1176189"/>
                </a:cubicBezTo>
                <a:lnTo>
                  <a:pt x="41403" y="1176189"/>
                </a:lnTo>
                <a:cubicBezTo>
                  <a:pt x="18537" y="1176189"/>
                  <a:pt x="0" y="1157653"/>
                  <a:pt x="0" y="1134787"/>
                </a:cubicBezTo>
                <a:lnTo>
                  <a:pt x="0" y="41403"/>
                </a:lnTo>
                <a:cubicBezTo>
                  <a:pt x="0" y="18537"/>
                  <a:pt x="18537" y="0"/>
                  <a:pt x="41403" y="0"/>
                </a:cubicBezTo>
                <a:close/>
              </a:path>
            </a:pathLst>
          </a:custGeom>
          <a:solidFill>
            <a:srgbClr val="80BD8C"/>
          </a:solidFill>
        </p:spPr>
        <p:txBody>
          <a:bodyPr/>
          <a:lstStyle/>
          <a:p>
            <a:endParaRPr lang="en-US"/>
          </a:p>
        </p:txBody>
      </p:sp>
      <p:sp>
        <p:nvSpPr>
          <p:cNvPr id="2" name="TextBox 2"/>
          <p:cNvSpPr txBox="1"/>
          <p:nvPr/>
        </p:nvSpPr>
        <p:spPr>
          <a:xfrm>
            <a:off x="2421131" y="48060"/>
            <a:ext cx="13445735" cy="1330685"/>
          </a:xfrm>
          <a:prstGeom prst="rect">
            <a:avLst/>
          </a:prstGeom>
        </p:spPr>
        <p:txBody>
          <a:bodyPr lIns="0" tIns="0" rIns="0" bIns="0" rtlCol="0" anchor="t">
            <a:spAutoFit/>
          </a:bodyPr>
          <a:lstStyle/>
          <a:p>
            <a:pPr marL="0" lvl="0" indent="0" algn="ctr">
              <a:lnSpc>
                <a:spcPct val="211267"/>
              </a:lnSpc>
              <a:spcBef>
                <a:spcPct val="0"/>
              </a:spcBef>
            </a:pPr>
            <a:r>
              <a:rPr lang="en-US" sz="4800" dirty="0">
                <a:solidFill>
                  <a:srgbClr val="0C1513"/>
                </a:solidFill>
                <a:latin typeface="Canva Sans Bold"/>
              </a:rPr>
              <a:t>Health Plan Support</a:t>
            </a:r>
            <a:endParaRPr lang="en-US" dirty="0"/>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rot="-2700000">
            <a:off x="4568430" y="-2303187"/>
            <a:ext cx="9248713" cy="9248713"/>
          </a:xfrm>
          <a:custGeom>
            <a:avLst/>
            <a:gdLst/>
            <a:ahLst/>
            <a:cxnLst/>
            <a:rect l="l" t="t" r="r" b="b"/>
            <a:pathLst>
              <a:path w="9248713" h="9248713">
                <a:moveTo>
                  <a:pt x="0" y="0"/>
                </a:moveTo>
                <a:lnTo>
                  <a:pt x="9248713" y="0"/>
                </a:lnTo>
                <a:lnTo>
                  <a:pt x="9248713" y="9248713"/>
                </a:lnTo>
                <a:lnTo>
                  <a:pt x="0" y="9248713"/>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sp>
        <p:nvSpPr>
          <p:cNvPr id="7" name="Rectangle: Rounded Corners 6">
            <a:extLst>
              <a:ext uri="{FF2B5EF4-FFF2-40B4-BE49-F238E27FC236}">
                <a16:creationId xmlns:a16="http://schemas.microsoft.com/office/drawing/2014/main" id="{116706ED-EF83-E9A1-E5E8-7BF2CEA0319A}"/>
              </a:ext>
            </a:extLst>
          </p:cNvPr>
          <p:cNvSpPr/>
          <p:nvPr/>
        </p:nvSpPr>
        <p:spPr>
          <a:xfrm>
            <a:off x="4177708" y="1866900"/>
            <a:ext cx="9995492" cy="914400"/>
          </a:xfrm>
          <a:prstGeom prst="roundRect">
            <a:avLst/>
          </a:prstGeom>
          <a:solidFill>
            <a:schemeClr val="bg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5"/>
          <p:cNvSpPr txBox="1"/>
          <p:nvPr/>
        </p:nvSpPr>
        <p:spPr>
          <a:xfrm>
            <a:off x="4257949" y="1001983"/>
            <a:ext cx="9835009" cy="1729833"/>
          </a:xfrm>
          <a:prstGeom prst="rect">
            <a:avLst/>
          </a:prstGeom>
          <a:ln>
            <a:noFill/>
          </a:ln>
        </p:spPr>
        <p:txBody>
          <a:bodyPr lIns="0" tIns="0" rIns="0" bIns="0" rtlCol="0" anchor="t">
            <a:spAutoFit/>
          </a:bodyPr>
          <a:lstStyle/>
          <a:p>
            <a:pPr algn="ctr">
              <a:lnSpc>
                <a:spcPct val="297817"/>
              </a:lnSpc>
            </a:pPr>
            <a:r>
              <a:rPr lang="en-US" sz="4581" dirty="0">
                <a:solidFill>
                  <a:srgbClr val="0083C0"/>
                </a:solidFill>
                <a:latin typeface="Canva Sans Bold"/>
              </a:rPr>
              <a:t>Taking Action to Get Back on Track</a:t>
            </a:r>
            <a:endParaRPr lang="en-US" dirty="0"/>
          </a:p>
        </p:txBody>
      </p:sp>
      <p:sp>
        <p:nvSpPr>
          <p:cNvPr id="6" name="TextBox 6"/>
          <p:cNvSpPr txBox="1"/>
          <p:nvPr/>
        </p:nvSpPr>
        <p:spPr>
          <a:xfrm>
            <a:off x="5129002" y="4070136"/>
            <a:ext cx="8127571" cy="3774688"/>
          </a:xfrm>
          <a:prstGeom prst="rect">
            <a:avLst/>
          </a:prstGeom>
        </p:spPr>
        <p:txBody>
          <a:bodyPr lIns="0" tIns="0" rIns="0" bIns="0" rtlCol="0" anchor="t">
            <a:spAutoFit/>
          </a:bodyPr>
          <a:lstStyle/>
          <a:p>
            <a:pPr marL="906780" lvl="1" indent="-453390" algn="l">
              <a:lnSpc>
                <a:spcPct val="150000"/>
              </a:lnSpc>
              <a:buFont typeface="Arial"/>
              <a:buChar char="•"/>
            </a:pPr>
            <a:r>
              <a:rPr lang="en-US" sz="4200" dirty="0">
                <a:solidFill>
                  <a:srgbClr val="FFFFFF"/>
                </a:solidFill>
                <a:latin typeface="Canva Sans Bold"/>
              </a:rPr>
              <a:t>What is one new thing you learned today?</a:t>
            </a:r>
          </a:p>
          <a:p>
            <a:pPr marL="906780" lvl="1" indent="-453390" algn="l">
              <a:lnSpc>
                <a:spcPct val="150000"/>
              </a:lnSpc>
              <a:buFont typeface="Arial"/>
              <a:buChar char="•"/>
            </a:pPr>
            <a:r>
              <a:rPr lang="en-US" sz="4200" dirty="0">
                <a:solidFill>
                  <a:srgbClr val="FFFFFF"/>
                </a:solidFill>
                <a:latin typeface="Canva Sans Bold"/>
              </a:rPr>
              <a:t>What is one new behavior you are going to try?</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a:off x="264391"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flipH="1">
            <a:off x="13887172"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rot="-2700000">
            <a:off x="4568428" y="-2276014"/>
            <a:ext cx="9248713" cy="9248713"/>
          </a:xfrm>
          <a:custGeom>
            <a:avLst/>
            <a:gdLst/>
            <a:ahLst/>
            <a:cxnLst/>
            <a:rect l="l" t="t" r="r" b="b"/>
            <a:pathLst>
              <a:path w="9248713" h="9248713">
                <a:moveTo>
                  <a:pt x="0" y="0"/>
                </a:moveTo>
                <a:lnTo>
                  <a:pt x="9248713" y="0"/>
                </a:lnTo>
                <a:lnTo>
                  <a:pt x="9248713" y="9248713"/>
                </a:lnTo>
                <a:lnTo>
                  <a:pt x="0" y="9248713"/>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sp>
        <p:nvSpPr>
          <p:cNvPr id="5" name="Freeform 5"/>
          <p:cNvSpPr/>
          <p:nvPr/>
        </p:nvSpPr>
        <p:spPr>
          <a:xfrm>
            <a:off x="5745624" y="5418063"/>
            <a:ext cx="6796751" cy="4511344"/>
          </a:xfrm>
          <a:custGeom>
            <a:avLst/>
            <a:gdLst/>
            <a:ahLst/>
            <a:cxnLst/>
            <a:rect l="l" t="t" r="r" b="b"/>
            <a:pathLst>
              <a:path w="6796751" h="4511344">
                <a:moveTo>
                  <a:pt x="0" y="0"/>
                </a:moveTo>
                <a:lnTo>
                  <a:pt x="6796752" y="0"/>
                </a:lnTo>
                <a:lnTo>
                  <a:pt x="6796752" y="4511343"/>
                </a:lnTo>
                <a:lnTo>
                  <a:pt x="0" y="4511343"/>
                </a:lnTo>
                <a:lnTo>
                  <a:pt x="0" y="0"/>
                </a:lnTo>
                <a:close/>
              </a:path>
            </a:pathLst>
          </a:custGeom>
          <a:blipFill>
            <a:blip r:embed="rId7"/>
            <a:stretch>
              <a:fillRect/>
            </a:stretch>
          </a:blipFill>
        </p:spPr>
        <p:txBody>
          <a:bodyPr/>
          <a:lstStyle/>
          <a:p>
            <a:endParaRPr lang="en-US"/>
          </a:p>
        </p:txBody>
      </p:sp>
      <p:grpSp>
        <p:nvGrpSpPr>
          <p:cNvPr id="9" name="Group 8">
            <a:extLst>
              <a:ext uri="{FF2B5EF4-FFF2-40B4-BE49-F238E27FC236}">
                <a16:creationId xmlns:a16="http://schemas.microsoft.com/office/drawing/2014/main" id="{609C2FDD-5017-9490-D16B-A12926C866C6}"/>
              </a:ext>
            </a:extLst>
          </p:cNvPr>
          <p:cNvGrpSpPr/>
          <p:nvPr/>
        </p:nvGrpSpPr>
        <p:grpSpPr>
          <a:xfrm>
            <a:off x="7239000" y="1026227"/>
            <a:ext cx="3886200" cy="1779317"/>
            <a:chOff x="7239000" y="1026227"/>
            <a:chExt cx="3886200" cy="1779317"/>
          </a:xfrm>
        </p:grpSpPr>
        <p:sp>
          <p:nvSpPr>
            <p:cNvPr id="8" name="Rectangle: Rounded Corners 7">
              <a:extLst>
                <a:ext uri="{FF2B5EF4-FFF2-40B4-BE49-F238E27FC236}">
                  <a16:creationId xmlns:a16="http://schemas.microsoft.com/office/drawing/2014/main" id="{C84842C6-D95D-1586-8CD9-15828535C0A7}"/>
                </a:ext>
              </a:extLst>
            </p:cNvPr>
            <p:cNvSpPr/>
            <p:nvPr/>
          </p:nvSpPr>
          <p:spPr>
            <a:xfrm>
              <a:off x="7239000" y="1891144"/>
              <a:ext cx="3886200" cy="914400"/>
            </a:xfrm>
            <a:prstGeom prst="roundRect">
              <a:avLst/>
            </a:prstGeom>
            <a:solidFill>
              <a:schemeClr val="bg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6"/>
            <p:cNvSpPr txBox="1"/>
            <p:nvPr/>
          </p:nvSpPr>
          <p:spPr>
            <a:xfrm>
              <a:off x="7607094" y="1026227"/>
              <a:ext cx="3171379" cy="1729833"/>
            </a:xfrm>
            <a:prstGeom prst="rect">
              <a:avLst/>
            </a:prstGeom>
          </p:spPr>
          <p:txBody>
            <a:bodyPr lIns="0" tIns="0" rIns="0" bIns="0" rtlCol="0" anchor="t">
              <a:spAutoFit/>
            </a:bodyPr>
            <a:lstStyle/>
            <a:p>
              <a:pPr algn="ctr">
                <a:lnSpc>
                  <a:spcPct val="297817"/>
                </a:lnSpc>
              </a:pPr>
              <a:r>
                <a:rPr lang="en-US" sz="4581" dirty="0">
                  <a:solidFill>
                    <a:srgbClr val="0083C0"/>
                  </a:solidFill>
                  <a:latin typeface="Canva Sans Bold"/>
                </a:rPr>
                <a:t>Questions?</a:t>
              </a:r>
              <a:endParaRPr lang="en-US" dirty="0"/>
            </a:p>
          </p:txBody>
        </p:sp>
      </p:grpSp>
      <p:sp>
        <p:nvSpPr>
          <p:cNvPr id="7" name="TextBox 7"/>
          <p:cNvSpPr txBox="1"/>
          <p:nvPr/>
        </p:nvSpPr>
        <p:spPr>
          <a:xfrm>
            <a:off x="5118314" y="3115361"/>
            <a:ext cx="8127571" cy="1893916"/>
          </a:xfrm>
          <a:prstGeom prst="rect">
            <a:avLst/>
          </a:prstGeom>
        </p:spPr>
        <p:txBody>
          <a:bodyPr lIns="0" tIns="0" rIns="0" bIns="0" rtlCol="0" anchor="t">
            <a:spAutoFit/>
          </a:bodyPr>
          <a:lstStyle/>
          <a:p>
            <a:pPr algn="l">
              <a:lnSpc>
                <a:spcPct val="320263"/>
              </a:lnSpc>
            </a:pPr>
            <a:r>
              <a:rPr lang="en-US" sz="4699" dirty="0">
                <a:solidFill>
                  <a:srgbClr val="FFFFFF"/>
                </a:solidFill>
                <a:latin typeface="Canva Sans Bold"/>
              </a:rPr>
              <a:t>Thank you for participating!</a:t>
            </a:r>
            <a:endParaRPr lang="en-US" dirty="0"/>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0083C0"/>
        </a:solidFill>
        <a:effectLst/>
      </p:bgPr>
    </p:bg>
    <p:spTree>
      <p:nvGrpSpPr>
        <p:cNvPr id="1" name=""/>
        <p:cNvGrpSpPr/>
        <p:nvPr/>
      </p:nvGrpSpPr>
      <p:grpSpPr>
        <a:xfrm>
          <a:off x="0" y="0"/>
          <a:ext cx="0" cy="0"/>
          <a:chOff x="0" y="0"/>
          <a:chExt cx="0" cy="0"/>
        </a:xfrm>
      </p:grpSpPr>
      <p:sp>
        <p:nvSpPr>
          <p:cNvPr id="2" name="Freeform 2"/>
          <p:cNvSpPr/>
          <p:nvPr/>
        </p:nvSpPr>
        <p:spPr>
          <a:xfrm>
            <a:off x="0" y="-500631"/>
            <a:ext cx="4142663" cy="12274556"/>
          </a:xfrm>
          <a:custGeom>
            <a:avLst/>
            <a:gdLst/>
            <a:ahLst/>
            <a:cxnLst/>
            <a:rect l="l" t="t" r="r" b="b"/>
            <a:pathLst>
              <a:path w="4142663" h="12274556">
                <a:moveTo>
                  <a:pt x="0" y="0"/>
                </a:moveTo>
                <a:lnTo>
                  <a:pt x="4142663" y="0"/>
                </a:lnTo>
                <a:lnTo>
                  <a:pt x="4142663" y="12274556"/>
                </a:lnTo>
                <a:lnTo>
                  <a:pt x="0" y="12274556"/>
                </a:lnTo>
                <a:lnTo>
                  <a:pt x="0"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3" name="Freeform 3"/>
          <p:cNvSpPr/>
          <p:nvPr/>
        </p:nvSpPr>
        <p:spPr>
          <a:xfrm flipH="1">
            <a:off x="14145337" y="-500631"/>
            <a:ext cx="4142663" cy="12274556"/>
          </a:xfrm>
          <a:custGeom>
            <a:avLst/>
            <a:gdLst/>
            <a:ahLst/>
            <a:cxnLst/>
            <a:rect l="l" t="t" r="r" b="b"/>
            <a:pathLst>
              <a:path w="4142663" h="12274556">
                <a:moveTo>
                  <a:pt x="4142663" y="0"/>
                </a:moveTo>
                <a:lnTo>
                  <a:pt x="0" y="0"/>
                </a:lnTo>
                <a:lnTo>
                  <a:pt x="0" y="12274556"/>
                </a:lnTo>
                <a:lnTo>
                  <a:pt x="4142663" y="12274556"/>
                </a:lnTo>
                <a:lnTo>
                  <a:pt x="4142663" y="0"/>
                </a:lnTo>
                <a:close/>
              </a:path>
            </a:pathLst>
          </a:custGeom>
          <a:blipFill>
            <a:blip r:embed="rId3">
              <a:alphaModFix amt="50000"/>
              <a:extLst>
                <a:ext uri="{96DAC541-7B7A-43D3-8B79-37D633B846F1}">
                  <asvg:svgBlip xmlns:asvg="http://schemas.microsoft.com/office/drawing/2016/SVG/main" r:embed="rId4"/>
                </a:ext>
              </a:extLst>
            </a:blip>
            <a:stretch>
              <a:fillRect/>
            </a:stretch>
          </a:blipFill>
        </p:spPr>
        <p:txBody>
          <a:bodyPr/>
          <a:lstStyle/>
          <a:p>
            <a:endParaRPr lang="en-US"/>
          </a:p>
        </p:txBody>
      </p:sp>
      <p:sp>
        <p:nvSpPr>
          <p:cNvPr id="4" name="Freeform 4"/>
          <p:cNvSpPr/>
          <p:nvPr/>
        </p:nvSpPr>
        <p:spPr>
          <a:xfrm rot="-2700000">
            <a:off x="4568431" y="-2228387"/>
            <a:ext cx="9248713" cy="9248713"/>
          </a:xfrm>
          <a:custGeom>
            <a:avLst/>
            <a:gdLst/>
            <a:ahLst/>
            <a:cxnLst/>
            <a:rect l="l" t="t" r="r" b="b"/>
            <a:pathLst>
              <a:path w="9248713" h="9248713">
                <a:moveTo>
                  <a:pt x="0" y="0"/>
                </a:moveTo>
                <a:lnTo>
                  <a:pt x="9248713" y="0"/>
                </a:lnTo>
                <a:lnTo>
                  <a:pt x="9248713" y="9248713"/>
                </a:lnTo>
                <a:lnTo>
                  <a:pt x="0" y="9248713"/>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en-US"/>
          </a:p>
        </p:txBody>
      </p:sp>
      <p:grpSp>
        <p:nvGrpSpPr>
          <p:cNvPr id="10" name="Group 9">
            <a:extLst>
              <a:ext uri="{FF2B5EF4-FFF2-40B4-BE49-F238E27FC236}">
                <a16:creationId xmlns:a16="http://schemas.microsoft.com/office/drawing/2014/main" id="{2522E61B-F1D7-1FB7-B088-6EC4113103D7}"/>
              </a:ext>
            </a:extLst>
          </p:cNvPr>
          <p:cNvGrpSpPr/>
          <p:nvPr/>
        </p:nvGrpSpPr>
        <p:grpSpPr>
          <a:xfrm>
            <a:off x="6438899" y="1013729"/>
            <a:ext cx="5410201" cy="1839440"/>
            <a:chOff x="6487686" y="1013729"/>
            <a:chExt cx="5410201" cy="1839440"/>
          </a:xfrm>
        </p:grpSpPr>
        <p:sp>
          <p:nvSpPr>
            <p:cNvPr id="9" name="Rectangle: Rounded Corners 8">
              <a:extLst>
                <a:ext uri="{FF2B5EF4-FFF2-40B4-BE49-F238E27FC236}">
                  <a16:creationId xmlns:a16="http://schemas.microsoft.com/office/drawing/2014/main" id="{0D8AF747-D46B-0273-D859-164723C747FE}"/>
                </a:ext>
              </a:extLst>
            </p:cNvPr>
            <p:cNvSpPr/>
            <p:nvPr/>
          </p:nvSpPr>
          <p:spPr>
            <a:xfrm>
              <a:off x="6487686" y="1938769"/>
              <a:ext cx="5410201" cy="914400"/>
            </a:xfrm>
            <a:prstGeom prst="roundRect">
              <a:avLst/>
            </a:prstGeom>
            <a:solidFill>
              <a:schemeClr val="bg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5"/>
            <p:cNvSpPr txBox="1"/>
            <p:nvPr/>
          </p:nvSpPr>
          <p:spPr>
            <a:xfrm>
              <a:off x="6844409" y="1013729"/>
              <a:ext cx="4654600" cy="1729833"/>
            </a:xfrm>
            <a:prstGeom prst="rect">
              <a:avLst/>
            </a:prstGeom>
          </p:spPr>
          <p:txBody>
            <a:bodyPr lIns="0" tIns="0" rIns="0" bIns="0" rtlCol="0" anchor="t">
              <a:spAutoFit/>
            </a:bodyPr>
            <a:lstStyle/>
            <a:p>
              <a:pPr algn="ctr">
                <a:lnSpc>
                  <a:spcPct val="297817"/>
                </a:lnSpc>
              </a:pPr>
              <a:r>
                <a:rPr lang="en-US" sz="4581" dirty="0">
                  <a:solidFill>
                    <a:srgbClr val="0083C0"/>
                  </a:solidFill>
                  <a:latin typeface="Canva Sans Bold"/>
                </a:rPr>
                <a:t>Connect with Us</a:t>
              </a:r>
              <a:endParaRPr lang="en-US" dirty="0"/>
            </a:p>
          </p:txBody>
        </p:sp>
      </p:grpSp>
      <p:sp>
        <p:nvSpPr>
          <p:cNvPr id="6" name="TextBox 6"/>
          <p:cNvSpPr txBox="1"/>
          <p:nvPr/>
        </p:nvSpPr>
        <p:spPr>
          <a:xfrm>
            <a:off x="3631752" y="3797449"/>
            <a:ext cx="11122070" cy="4777270"/>
          </a:xfrm>
          <a:prstGeom prst="rect">
            <a:avLst/>
          </a:prstGeom>
        </p:spPr>
        <p:txBody>
          <a:bodyPr lIns="0" tIns="0" rIns="0" bIns="0" rtlCol="0" anchor="t">
            <a:spAutoFit/>
          </a:bodyPr>
          <a:lstStyle/>
          <a:p>
            <a:pPr algn="ctr">
              <a:lnSpc>
                <a:spcPct val="150000"/>
              </a:lnSpc>
            </a:pPr>
            <a:r>
              <a:rPr lang="en-US" sz="4699" dirty="0">
                <a:solidFill>
                  <a:srgbClr val="FFFFFF"/>
                </a:solidFill>
                <a:latin typeface="Canva Sans Bold"/>
              </a:rPr>
              <a:t>Visit commonhealth.virginia.gov</a:t>
            </a:r>
          </a:p>
          <a:p>
            <a:pPr algn="ctr">
              <a:lnSpc>
                <a:spcPct val="150000"/>
              </a:lnSpc>
            </a:pPr>
            <a:endParaRPr lang="en-US" sz="1200" dirty="0">
              <a:solidFill>
                <a:srgbClr val="FFFFFF"/>
              </a:solidFill>
              <a:latin typeface="Canva Sans Bold"/>
            </a:endParaRPr>
          </a:p>
          <a:p>
            <a:pPr algn="ctr">
              <a:lnSpc>
                <a:spcPct val="150000"/>
              </a:lnSpc>
            </a:pPr>
            <a:r>
              <a:rPr lang="en-US" sz="4699" dirty="0">
                <a:solidFill>
                  <a:srgbClr val="FFFFFF"/>
                </a:solidFill>
                <a:latin typeface="Canva Sans Bold"/>
              </a:rPr>
              <a:t>Email </a:t>
            </a:r>
            <a:r>
              <a:rPr lang="en-US" sz="4699" dirty="0">
                <a:solidFill>
                  <a:schemeClr val="bg1"/>
                </a:solidFill>
                <a:latin typeface="Canva Sans Bold"/>
                <a:hlinkClick r:id="rId7">
                  <a:extLst>
                    <a:ext uri="{A12FA001-AC4F-418D-AE19-62706E023703}">
                      <ahyp:hlinkClr xmlns:ahyp="http://schemas.microsoft.com/office/drawing/2018/hyperlinkcolor" val="tx"/>
                    </a:ext>
                  </a:extLst>
                </a:hlinkClick>
              </a:rPr>
              <a:t>wellness@dhrm.virginia.gov</a:t>
            </a:r>
            <a:endParaRPr lang="en-US" sz="4699" dirty="0">
              <a:solidFill>
                <a:schemeClr val="bg1"/>
              </a:solidFill>
              <a:latin typeface="Canva Sans Bold"/>
            </a:endParaRPr>
          </a:p>
          <a:p>
            <a:pPr algn="ctr">
              <a:lnSpc>
                <a:spcPct val="150000"/>
              </a:lnSpc>
            </a:pPr>
            <a:endParaRPr lang="en-US" sz="1200" dirty="0">
              <a:solidFill>
                <a:srgbClr val="FFFFFF"/>
              </a:solidFill>
              <a:latin typeface="Canva Sans Bold"/>
            </a:endParaRPr>
          </a:p>
          <a:p>
            <a:pPr algn="ctr">
              <a:lnSpc>
                <a:spcPct val="150000"/>
              </a:lnSpc>
            </a:pPr>
            <a:r>
              <a:rPr lang="en-US" sz="4699" dirty="0">
                <a:solidFill>
                  <a:srgbClr val="FFFFFF"/>
                </a:solidFill>
                <a:latin typeface="Canva Sans Bold"/>
              </a:rPr>
              <a:t>Follow us on Facebook and YouTube</a:t>
            </a:r>
          </a:p>
          <a:p>
            <a:pPr algn="ctr">
              <a:lnSpc>
                <a:spcPct val="150000"/>
              </a:lnSpc>
            </a:pPr>
            <a:r>
              <a:rPr lang="en-US" sz="4699" dirty="0">
                <a:solidFill>
                  <a:srgbClr val="FFFFFF"/>
                </a:solidFill>
                <a:latin typeface="Canva Sans Bold"/>
              </a:rPr>
              <a:t>at </a:t>
            </a:r>
            <a:r>
              <a:rPr lang="en-US" sz="4699" dirty="0" err="1">
                <a:solidFill>
                  <a:srgbClr val="FFFFFF"/>
                </a:solidFill>
                <a:latin typeface="Canva Sans Bold"/>
              </a:rPr>
              <a:t>CommonHealthVA</a:t>
            </a:r>
            <a:endParaRPr lang="en-US" sz="4699" dirty="0">
              <a:solidFill>
                <a:srgbClr val="FFFFFF"/>
              </a:solidFill>
              <a:latin typeface="Canva Sans Bold"/>
            </a:endParaRPr>
          </a:p>
        </p:txBody>
      </p:sp>
      <p:sp>
        <p:nvSpPr>
          <p:cNvPr id="7" name="Freeform 7"/>
          <p:cNvSpPr/>
          <p:nvPr/>
        </p:nvSpPr>
        <p:spPr>
          <a:xfrm>
            <a:off x="3926384" y="8473495"/>
            <a:ext cx="1569610" cy="1569610"/>
          </a:xfrm>
          <a:custGeom>
            <a:avLst/>
            <a:gdLst/>
            <a:ahLst/>
            <a:cxnLst/>
            <a:rect l="l" t="t" r="r" b="b"/>
            <a:pathLst>
              <a:path w="1569610" h="1569610">
                <a:moveTo>
                  <a:pt x="0" y="0"/>
                </a:moveTo>
                <a:lnTo>
                  <a:pt x="1569610" y="0"/>
                </a:lnTo>
                <a:lnTo>
                  <a:pt x="1569610" y="1569610"/>
                </a:lnTo>
                <a:lnTo>
                  <a:pt x="0" y="1569610"/>
                </a:lnTo>
                <a:lnTo>
                  <a:pt x="0" y="0"/>
                </a:lnTo>
                <a:close/>
              </a:path>
            </a:pathLst>
          </a:custGeom>
          <a:blipFill>
            <a:blip r:embed="rId8"/>
            <a:stretch>
              <a:fillRect/>
            </a:stretch>
          </a:blipFill>
        </p:spPr>
        <p:txBody>
          <a:bodyPr/>
          <a:lstStyle/>
          <a:p>
            <a:endParaRPr lang="en-US"/>
          </a:p>
        </p:txBody>
      </p:sp>
      <p:sp>
        <p:nvSpPr>
          <p:cNvPr id="8" name="Freeform 8"/>
          <p:cNvSpPr/>
          <p:nvPr/>
        </p:nvSpPr>
        <p:spPr>
          <a:xfrm>
            <a:off x="12520147" y="8473495"/>
            <a:ext cx="2233675" cy="1569610"/>
          </a:xfrm>
          <a:custGeom>
            <a:avLst/>
            <a:gdLst/>
            <a:ahLst/>
            <a:cxnLst/>
            <a:rect l="l" t="t" r="r" b="b"/>
            <a:pathLst>
              <a:path w="2233675" h="1569610">
                <a:moveTo>
                  <a:pt x="0" y="0"/>
                </a:moveTo>
                <a:lnTo>
                  <a:pt x="2233675" y="0"/>
                </a:lnTo>
                <a:lnTo>
                  <a:pt x="2233675" y="1569610"/>
                </a:lnTo>
                <a:lnTo>
                  <a:pt x="0" y="1569610"/>
                </a:lnTo>
                <a:lnTo>
                  <a:pt x="0" y="0"/>
                </a:lnTo>
                <a:close/>
              </a:path>
            </a:pathLst>
          </a:custGeom>
          <a:blipFill>
            <a:blip r:embed="rId9"/>
            <a:stretch>
              <a:fillRect/>
            </a:stretch>
          </a:blipFill>
        </p:spPr>
        <p:txBody>
          <a:bodyPr/>
          <a:lstStyle/>
          <a:p>
            <a:endParaRPr lang="en-US"/>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4351</Words>
  <Application>Microsoft Office PowerPoint</Application>
  <PresentationFormat>Custom</PresentationFormat>
  <Paragraphs>502</Paragraphs>
  <Slides>31</Slides>
  <Notes>31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31</vt:i4>
      </vt:variant>
    </vt:vector>
  </HeadingPairs>
  <TitlesOfParts>
    <vt:vector size="36" baseType="lpstr">
      <vt:lpstr>Calibri</vt:lpstr>
      <vt:lpstr>Arial</vt:lpstr>
      <vt:lpstr>Canva Sans Bold</vt:lpstr>
      <vt:lpstr>Canva Sans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JZ's Playground PPT Back on Track</dc:title>
  <dc:creator>Duncan, Cynthia (DHRM)</dc:creator>
  <cp:lastModifiedBy>Zanetta, Jami (DHRM)</cp:lastModifiedBy>
  <cp:revision>40</cp:revision>
  <dcterms:created xsi:type="dcterms:W3CDTF">2006-08-16T00:00:00Z</dcterms:created>
  <dcterms:modified xsi:type="dcterms:W3CDTF">2024-08-09T12:40:41Z</dcterms:modified>
  <dc:identifier>DAF_g_KEpZQ</dc:identifier>
</cp:coreProperties>
</file>